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311" r:id="rId3"/>
    <p:sldId id="336" r:id="rId4"/>
    <p:sldId id="257" r:id="rId5"/>
    <p:sldId id="260" r:id="rId6"/>
    <p:sldId id="258" r:id="rId7"/>
    <p:sldId id="289" r:id="rId8"/>
    <p:sldId id="337" r:id="rId9"/>
    <p:sldId id="262" r:id="rId10"/>
    <p:sldId id="338" r:id="rId11"/>
    <p:sldId id="339" r:id="rId12"/>
    <p:sldId id="263" r:id="rId13"/>
    <p:sldId id="341" r:id="rId14"/>
    <p:sldId id="295" r:id="rId15"/>
    <p:sldId id="264" r:id="rId16"/>
    <p:sldId id="291" r:id="rId17"/>
    <p:sldId id="340" r:id="rId18"/>
    <p:sldId id="342" r:id="rId19"/>
    <p:sldId id="304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8497B0"/>
    <a:srgbClr val="2859A8"/>
    <a:srgbClr val="6184D3"/>
    <a:srgbClr val="1B3C72"/>
    <a:srgbClr val="2473D2"/>
    <a:srgbClr val="99BADD"/>
    <a:srgbClr val="003D6A"/>
    <a:srgbClr val="005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3" autoAdjust="0"/>
    <p:restoredTop sz="94660"/>
  </p:normalViewPr>
  <p:slideViewPr>
    <p:cSldViewPr snapToGrid="0">
      <p:cViewPr>
        <p:scale>
          <a:sx n="66" d="100"/>
          <a:sy n="66" d="100"/>
        </p:scale>
        <p:origin x="106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4E056B71-9EAA-4EF3-BB5F-012BD31D2699}" type="datetimeFigureOut">
              <a:rPr lang="zh-CN" altLang="en-US" smtClean="0"/>
              <a:t>2024/7/19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25DD620-B765-4925-9660-3E0ECA0B066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DD620-B765-4925-9660-3E0ECA0B06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字魂59号-创粗黑" panose="00000500000000000000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字魂59号-创粗黑" panose="00000500000000000000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The global cloud computing market size is valued at over $500 billion in 2023，Globally, the cloud computing market will surpass $1 trillion by 2028 and $1.6 trillion by 2030. The global cloud computing market grew to $446.51 billion in 2022.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5DD620-B765-4925-9660-3E0ECA0B06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字魂59号-创粗黑" panose="00000500000000000000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字魂59号-创粗黑" panose="00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9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The global cloud computing market size is valued at over $500 billion in 2023，Globally, the cloud computing market will surpass $1 trillion by 2028 and $1.6 trillion by 2030. The global cloud computing market grew to $446.51 billion in 2022.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5DD620-B765-4925-9660-3E0ECA0B06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字魂59号-创粗黑" panose="00000500000000000000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字魂59号-创粗黑" panose="00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769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04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414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29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Take DDos attacks for example</a:t>
            </a:r>
          </a:p>
          <a:p>
            <a:r>
              <a:rPr lang="en-US" altLang="zh-CN"/>
              <a:t>The frequency of DDoS attacks across all industries increased by 314%.</a:t>
            </a:r>
          </a:p>
          <a:p>
            <a:r>
              <a:rPr lang="en-US" altLang="zh-CN"/>
              <a:t>2023 is the year of uncharted territory. DDoS attacks have reached new heights of scale and sophistication.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The global cloud computing market size is valued at over $500 billion in 2023，Globally, the cloud computing market will surpass $1 trillion by 2028 and $1.6 trillion by 2030. The global cloud computing market grew to $446.51 billion in 2022.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The global cloud computing market size is valued at over $500 billion in 2023，Globally, the cloud computing market will surpass $1 trillion by 2028 and $1.6 trillion by 2030. The global cloud computing market grew to $446.51 billion in 2022.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5DD620-B765-4925-9660-3E0ECA0B06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字魂59号-创粗黑" panose="00000500000000000000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字魂59号-创粗黑" panose="00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38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The global cloud computing market size is valued at over $500 billion in 2023，Globally, the cloud computing market will surpass $1 trillion by 2028 and $1.6 trillion by 2030. The global cloud computing market grew to $446.51 billion in 2022.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5DD620-B765-4925-9660-3E0ECA0B06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字魂59号-创粗黑" panose="00000500000000000000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字魂59号-创粗黑" panose="00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28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999999-6D594D61"/>
          <p:cNvPicPr>
            <a:picLocks noChangeAspect="1"/>
          </p:cNvPicPr>
          <p:nvPr userDrawn="1"/>
        </p:nvPicPr>
        <p:blipFill>
          <a:blip r:embed="rId2"/>
          <a:srcRect r="15789"/>
          <a:stretch>
            <a:fillRect/>
          </a:stretch>
        </p:blipFill>
        <p:spPr>
          <a:xfrm>
            <a:off x="1428750" y="2964180"/>
            <a:ext cx="10770235" cy="4100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4"/>
          <p:cNvSpPr txBox="1"/>
          <p:nvPr userDrawn="1"/>
        </p:nvSpPr>
        <p:spPr>
          <a:xfrm>
            <a:off x="1978522" y="6769732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A4CB-960D-4DB7-93A4-90BAACD7400E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C:\Users\Administrator\Desktop\1217\51miz-E81810ww7-6D594D61.png51miz-E81810ww7-6D594D61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-227965" y="-60960"/>
            <a:ext cx="12444730" cy="6979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2383790" y="2585085"/>
            <a:ext cx="7425690" cy="7099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effectLst/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Distributed Traffic Analysis and Visualization Platform on K8s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 Regular" panose="02020503050405090304" charset="0"/>
              <a:ea typeface="微软雅黑"/>
              <a:cs typeface="Times New Roman Regular" panose="02020503050405090304" charset="0"/>
              <a:sym typeface="+mn-ea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4714875" y="4486910"/>
            <a:ext cx="2761615" cy="485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Group_X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印品黑体"/>
                <a:ea typeface="微软雅黑"/>
                <a:cs typeface="+mn-ea"/>
                <a:sym typeface="+mn-lt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2024.07.19</a:t>
            </a:r>
          </a:p>
        </p:txBody>
      </p:sp>
      <p:pic>
        <p:nvPicPr>
          <p:cNvPr id="13" name="图片 12" descr="二二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5040000">
            <a:off x="7420610" y="-3960495"/>
            <a:ext cx="9505950" cy="732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299A1C4B-7053-1B6E-DBCB-56694591C904}"/>
              </a:ext>
            </a:extLst>
          </p:cNvPr>
          <p:cNvSpPr/>
          <p:nvPr/>
        </p:nvSpPr>
        <p:spPr>
          <a:xfrm>
            <a:off x="4114800" y="660401"/>
            <a:ext cx="7701280" cy="55067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E977B7CD-2A78-CABB-6064-A12768DFE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89343"/>
            <a:ext cx="6613525" cy="4841874"/>
          </a:xfrm>
          <a:prstGeom prst="rect">
            <a:avLst/>
          </a:prstGeom>
        </p:spPr>
      </p:pic>
      <p:sp>
        <p:nvSpPr>
          <p:cNvPr id="5" name="文本框 9"/>
          <p:cNvSpPr txBox="1"/>
          <p:nvPr>
            <p:custDataLst>
              <p:tags r:id="rId1"/>
            </p:custDataLst>
          </p:nvPr>
        </p:nvSpPr>
        <p:spPr>
          <a:xfrm>
            <a:off x="-151765" y="0"/>
            <a:ext cx="5144135" cy="153619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PART 2 General View</a:t>
            </a:r>
          </a:p>
          <a:p>
            <a:pPr marL="0" marR="0" lvl="1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Function Model</a:t>
            </a:r>
          </a:p>
        </p:txBody>
      </p:sp>
    </p:spTree>
    <p:extLst>
      <p:ext uri="{BB962C8B-B14F-4D97-AF65-F5344CB8AC3E}">
        <p14:creationId xmlns:p14="http://schemas.microsoft.com/office/powerpoint/2010/main" val="267076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miz-E818107-6D594D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9540000">
            <a:off x="-5520055" y="-907415"/>
            <a:ext cx="8521700" cy="8901430"/>
          </a:xfrm>
          <a:prstGeom prst="rect">
            <a:avLst/>
          </a:prstGeom>
        </p:spPr>
      </p:pic>
      <p:pic>
        <p:nvPicPr>
          <p:cNvPr id="3" name="图片 2" descr="51miz-E818107-6D594D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 rot="12060000" flipH="1">
            <a:off x="8670925" y="-1021715"/>
            <a:ext cx="8521700" cy="89014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91" y="1625156"/>
            <a:ext cx="1605418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5" name="文本框 9"/>
          <p:cNvSpPr txBox="1"/>
          <p:nvPr/>
        </p:nvSpPr>
        <p:spPr>
          <a:xfrm>
            <a:off x="3256597" y="2934335"/>
            <a:ext cx="5678805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PART 3 Web app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9D8B677-A716-B985-404E-C0C23793C70F}"/>
              </a:ext>
            </a:extLst>
          </p:cNvPr>
          <p:cNvSpPr/>
          <p:nvPr/>
        </p:nvSpPr>
        <p:spPr>
          <a:xfrm>
            <a:off x="6390640" y="193040"/>
            <a:ext cx="4724400" cy="6492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9"/>
          <p:cNvSpPr txBox="1"/>
          <p:nvPr>
            <p:custDataLst>
              <p:tags r:id="rId1"/>
            </p:custDataLst>
          </p:nvPr>
        </p:nvSpPr>
        <p:spPr>
          <a:xfrm>
            <a:off x="-151765" y="0"/>
            <a:ext cx="5144135" cy="153503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PART </a:t>
            </a:r>
            <a:r>
              <a:rPr lang="en-US" altLang="zh-CN" sz="3200" dirty="0">
                <a:solidFill>
                  <a:srgbClr val="FFFFFF"/>
                </a:solidFill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Web App </a:t>
            </a:r>
          </a:p>
          <a:p>
            <a:pPr marL="0" marR="0" lvl="1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Architecture</a:t>
            </a:r>
          </a:p>
        </p:txBody>
      </p:sp>
      <p:pic>
        <p:nvPicPr>
          <p:cNvPr id="16" name="图片 15" descr="图示&#10;&#10;描述已自动生成">
            <a:extLst>
              <a:ext uri="{FF2B5EF4-FFF2-40B4-BE49-F238E27FC236}">
                <a16:creationId xmlns:a16="http://schemas.microsoft.com/office/drawing/2014/main" id="{C46652A6-0A7D-4F20-AC6A-7B8B3DC7C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082" y="534987"/>
            <a:ext cx="4009830" cy="57296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C8011E-9475-34A8-F0B4-DCC8E339CBD5}"/>
              </a:ext>
            </a:extLst>
          </p:cNvPr>
          <p:cNvSpPr txBox="1"/>
          <p:nvPr/>
        </p:nvSpPr>
        <p:spPr>
          <a:xfrm>
            <a:off x="102170" y="2164080"/>
            <a:ext cx="54350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FFFFFF"/>
                </a:solidFill>
                <a:latin typeface="印品黑体"/>
                <a:ea typeface="微软雅黑"/>
              </a:rPr>
              <a:t>Users use the web browser to access the URL of the application.</a:t>
            </a:r>
          </a:p>
          <a:p>
            <a:pPr>
              <a:defRPr/>
            </a:pPr>
            <a:endParaRPr lang="en-US" altLang="zh-CN" sz="2000" dirty="0">
              <a:solidFill>
                <a:srgbClr val="FFFFFF"/>
              </a:solidFill>
              <a:latin typeface="印品黑体"/>
              <a:ea typeface="微软雅黑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FFFFFF"/>
                </a:solidFill>
                <a:latin typeface="印品黑体"/>
                <a:ea typeface="微软雅黑"/>
              </a:rPr>
              <a:t>The front-end is implemented using the Vue.js framework, </a:t>
            </a:r>
          </a:p>
          <a:p>
            <a:pPr>
              <a:defRPr/>
            </a:pPr>
            <a:r>
              <a:rPr lang="en-US" altLang="zh-CN" sz="2000" dirty="0">
                <a:solidFill>
                  <a:srgbClr val="FFFFFF"/>
                </a:solidFill>
                <a:latin typeface="印品黑体"/>
                <a:ea typeface="微软雅黑"/>
              </a:rPr>
              <a:t>which is responsible for presenting the user interface,</a:t>
            </a:r>
          </a:p>
          <a:p>
            <a:pPr>
              <a:defRPr/>
            </a:pPr>
            <a:r>
              <a:rPr lang="en-US" altLang="zh-CN" sz="2000" dirty="0">
                <a:solidFill>
                  <a:srgbClr val="FFFFFF"/>
                </a:solidFill>
                <a:latin typeface="印品黑体"/>
                <a:ea typeface="微软雅黑"/>
              </a:rPr>
              <a:t> processing user interactions, </a:t>
            </a:r>
          </a:p>
          <a:p>
            <a:pPr>
              <a:defRPr/>
            </a:pPr>
            <a:r>
              <a:rPr lang="en-US" altLang="zh-CN" sz="2000" dirty="0">
                <a:solidFill>
                  <a:srgbClr val="FFFFFF"/>
                </a:solidFill>
                <a:latin typeface="印品黑体"/>
                <a:ea typeface="微软雅黑"/>
              </a:rPr>
              <a:t>sending data requests, </a:t>
            </a:r>
          </a:p>
          <a:p>
            <a:pPr>
              <a:defRPr/>
            </a:pPr>
            <a:r>
              <a:rPr lang="en-US" altLang="zh-CN" sz="2000" dirty="0">
                <a:solidFill>
                  <a:srgbClr val="FFFFFF"/>
                </a:solidFill>
                <a:latin typeface="印品黑体"/>
                <a:ea typeface="微软雅黑"/>
              </a:rPr>
              <a:t>displaying the data and analysis results returned by the back-end.</a:t>
            </a:r>
            <a:endParaRPr lang="zh-CN" altLang="en-US" sz="2000" dirty="0">
              <a:solidFill>
                <a:srgbClr val="FFFFFF"/>
              </a:solidFill>
              <a:latin typeface="印品黑体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71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9"/>
          <p:cNvSpPr txBox="1"/>
          <p:nvPr/>
        </p:nvSpPr>
        <p:spPr>
          <a:xfrm>
            <a:off x="-153409" y="0"/>
            <a:ext cx="4046594" cy="153503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PART 3 Web app</a:t>
            </a:r>
          </a:p>
          <a:p>
            <a:pPr marL="0" lvl="1" algn="ctr">
              <a:lnSpc>
                <a:spcPts val="6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Business Layer</a:t>
            </a:r>
          </a:p>
        </p:txBody>
      </p:sp>
      <p:sp>
        <p:nvSpPr>
          <p:cNvPr id="3" name="Freeform 6"/>
          <p:cNvSpPr/>
          <p:nvPr/>
        </p:nvSpPr>
        <p:spPr bwMode="auto">
          <a:xfrm>
            <a:off x="4816574" y="2748621"/>
            <a:ext cx="744569" cy="1342513"/>
          </a:xfrm>
          <a:custGeom>
            <a:avLst/>
            <a:gdLst>
              <a:gd name="T0" fmla="*/ 318 w 518"/>
              <a:gd name="T1" fmla="*/ 410 h 933"/>
              <a:gd name="T2" fmla="*/ 318 w 518"/>
              <a:gd name="T3" fmla="*/ 101 h 933"/>
              <a:gd name="T4" fmla="*/ 76 w 518"/>
              <a:gd name="T5" fmla="*/ 0 h 933"/>
              <a:gd name="T6" fmla="*/ 33 w 518"/>
              <a:gd name="T7" fmla="*/ 0 h 933"/>
              <a:gd name="T8" fmla="*/ 0 w 518"/>
              <a:gd name="T9" fmla="*/ 181 h 933"/>
              <a:gd name="T10" fmla="*/ 172 w 518"/>
              <a:gd name="T11" fmla="*/ 249 h 933"/>
              <a:gd name="T12" fmla="*/ 173 w 518"/>
              <a:gd name="T13" fmla="*/ 250 h 933"/>
              <a:gd name="T14" fmla="*/ 180 w 518"/>
              <a:gd name="T15" fmla="*/ 368 h 933"/>
              <a:gd name="T16" fmla="*/ 176 w 518"/>
              <a:gd name="T17" fmla="*/ 369 h 933"/>
              <a:gd name="T18" fmla="*/ 17 w 518"/>
              <a:gd name="T19" fmla="*/ 454 h 933"/>
              <a:gd name="T20" fmla="*/ 75 w 518"/>
              <a:gd name="T21" fmla="*/ 630 h 933"/>
              <a:gd name="T22" fmla="*/ 259 w 518"/>
              <a:gd name="T23" fmla="*/ 607 h 933"/>
              <a:gd name="T24" fmla="*/ 260 w 518"/>
              <a:gd name="T25" fmla="*/ 606 h 933"/>
              <a:gd name="T26" fmla="*/ 324 w 518"/>
              <a:gd name="T27" fmla="*/ 706 h 933"/>
              <a:gd name="T28" fmla="*/ 320 w 518"/>
              <a:gd name="T29" fmla="*/ 710 h 933"/>
              <a:gd name="T30" fmla="*/ 222 w 518"/>
              <a:gd name="T31" fmla="*/ 861 h 933"/>
              <a:gd name="T32" fmla="*/ 300 w 518"/>
              <a:gd name="T33" fmla="*/ 933 h 933"/>
              <a:gd name="T34" fmla="*/ 518 w 518"/>
              <a:gd name="T35" fmla="*/ 727 h 933"/>
              <a:gd name="T36" fmla="*/ 318 w 518"/>
              <a:gd name="T37" fmla="*/ 41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8" h="933">
                <a:moveTo>
                  <a:pt x="318" y="410"/>
                </a:moveTo>
                <a:cubicBezTo>
                  <a:pt x="291" y="305"/>
                  <a:pt x="293" y="199"/>
                  <a:pt x="318" y="101"/>
                </a:cubicBezTo>
                <a:cubicBezTo>
                  <a:pt x="76" y="0"/>
                  <a:pt x="76" y="0"/>
                  <a:pt x="7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72" y="249"/>
                  <a:pt x="172" y="249"/>
                  <a:pt x="172" y="249"/>
                </a:cubicBezTo>
                <a:cubicBezTo>
                  <a:pt x="173" y="250"/>
                  <a:pt x="173" y="250"/>
                  <a:pt x="173" y="250"/>
                </a:cubicBezTo>
                <a:cubicBezTo>
                  <a:pt x="172" y="289"/>
                  <a:pt x="174" y="328"/>
                  <a:pt x="180" y="368"/>
                </a:cubicBezTo>
                <a:cubicBezTo>
                  <a:pt x="176" y="369"/>
                  <a:pt x="176" y="369"/>
                  <a:pt x="176" y="369"/>
                </a:cubicBezTo>
                <a:cubicBezTo>
                  <a:pt x="17" y="454"/>
                  <a:pt x="17" y="454"/>
                  <a:pt x="17" y="454"/>
                </a:cubicBezTo>
                <a:cubicBezTo>
                  <a:pt x="75" y="630"/>
                  <a:pt x="75" y="630"/>
                  <a:pt x="75" y="630"/>
                </a:cubicBezTo>
                <a:cubicBezTo>
                  <a:pt x="259" y="607"/>
                  <a:pt x="259" y="607"/>
                  <a:pt x="259" y="607"/>
                </a:cubicBezTo>
                <a:cubicBezTo>
                  <a:pt x="260" y="606"/>
                  <a:pt x="260" y="606"/>
                  <a:pt x="260" y="606"/>
                </a:cubicBezTo>
                <a:cubicBezTo>
                  <a:pt x="279" y="641"/>
                  <a:pt x="300" y="675"/>
                  <a:pt x="324" y="706"/>
                </a:cubicBezTo>
                <a:cubicBezTo>
                  <a:pt x="320" y="710"/>
                  <a:pt x="320" y="710"/>
                  <a:pt x="320" y="710"/>
                </a:cubicBezTo>
                <a:cubicBezTo>
                  <a:pt x="222" y="861"/>
                  <a:pt x="222" y="861"/>
                  <a:pt x="222" y="861"/>
                </a:cubicBezTo>
                <a:cubicBezTo>
                  <a:pt x="300" y="933"/>
                  <a:pt x="300" y="933"/>
                  <a:pt x="300" y="933"/>
                </a:cubicBezTo>
                <a:cubicBezTo>
                  <a:pt x="518" y="727"/>
                  <a:pt x="518" y="727"/>
                  <a:pt x="518" y="727"/>
                </a:cubicBezTo>
                <a:cubicBezTo>
                  <a:pt x="423" y="648"/>
                  <a:pt x="351" y="539"/>
                  <a:pt x="318" y="4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5" name="Freeform 7"/>
          <p:cNvSpPr/>
          <p:nvPr/>
        </p:nvSpPr>
        <p:spPr bwMode="auto">
          <a:xfrm>
            <a:off x="6167406" y="1816869"/>
            <a:ext cx="1200046" cy="984787"/>
          </a:xfrm>
          <a:custGeom>
            <a:avLst/>
            <a:gdLst>
              <a:gd name="T0" fmla="*/ 547 w 834"/>
              <a:gd name="T1" fmla="*/ 684 h 684"/>
              <a:gd name="T2" fmla="*/ 834 w 834"/>
              <a:gd name="T3" fmla="*/ 605 h 684"/>
              <a:gd name="T4" fmla="*/ 811 w 834"/>
              <a:gd name="T5" fmla="*/ 534 h 684"/>
              <a:gd name="T6" fmla="*/ 627 w 834"/>
              <a:gd name="T7" fmla="*/ 557 h 684"/>
              <a:gd name="T8" fmla="*/ 563 w 834"/>
              <a:gd name="T9" fmla="*/ 456 h 684"/>
              <a:gd name="T10" fmla="*/ 566 w 834"/>
              <a:gd name="T11" fmla="*/ 453 h 684"/>
              <a:gd name="T12" fmla="*/ 664 w 834"/>
              <a:gd name="T13" fmla="*/ 303 h 684"/>
              <a:gd name="T14" fmla="*/ 529 w 834"/>
              <a:gd name="T15" fmla="*/ 177 h 684"/>
              <a:gd name="T16" fmla="*/ 379 w 834"/>
              <a:gd name="T17" fmla="*/ 285 h 684"/>
              <a:gd name="T18" fmla="*/ 275 w 834"/>
              <a:gd name="T19" fmla="*/ 227 h 684"/>
              <a:gd name="T20" fmla="*/ 276 w 834"/>
              <a:gd name="T21" fmla="*/ 224 h 684"/>
              <a:gd name="T22" fmla="*/ 289 w 834"/>
              <a:gd name="T23" fmla="*/ 45 h 684"/>
              <a:gd name="T24" fmla="*/ 110 w 834"/>
              <a:gd name="T25" fmla="*/ 0 h 684"/>
              <a:gd name="T26" fmla="*/ 30 w 834"/>
              <a:gd name="T27" fmla="*/ 166 h 684"/>
              <a:gd name="T28" fmla="*/ 0 w 834"/>
              <a:gd name="T29" fmla="*/ 163 h 684"/>
              <a:gd name="T30" fmla="*/ 0 w 834"/>
              <a:gd name="T31" fmla="*/ 290 h 684"/>
              <a:gd name="T32" fmla="*/ 547 w 834"/>
              <a:gd name="T33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4" h="684">
                <a:moveTo>
                  <a:pt x="547" y="684"/>
                </a:moveTo>
                <a:cubicBezTo>
                  <a:pt x="834" y="605"/>
                  <a:pt x="834" y="605"/>
                  <a:pt x="834" y="605"/>
                </a:cubicBezTo>
                <a:cubicBezTo>
                  <a:pt x="811" y="534"/>
                  <a:pt x="811" y="534"/>
                  <a:pt x="811" y="534"/>
                </a:cubicBezTo>
                <a:cubicBezTo>
                  <a:pt x="627" y="557"/>
                  <a:pt x="627" y="557"/>
                  <a:pt x="627" y="557"/>
                </a:cubicBezTo>
                <a:cubicBezTo>
                  <a:pt x="608" y="521"/>
                  <a:pt x="587" y="487"/>
                  <a:pt x="563" y="456"/>
                </a:cubicBezTo>
                <a:cubicBezTo>
                  <a:pt x="566" y="453"/>
                  <a:pt x="566" y="453"/>
                  <a:pt x="566" y="453"/>
                </a:cubicBezTo>
                <a:cubicBezTo>
                  <a:pt x="664" y="303"/>
                  <a:pt x="664" y="303"/>
                  <a:pt x="664" y="303"/>
                </a:cubicBezTo>
                <a:cubicBezTo>
                  <a:pt x="529" y="177"/>
                  <a:pt x="529" y="177"/>
                  <a:pt x="529" y="177"/>
                </a:cubicBezTo>
                <a:cubicBezTo>
                  <a:pt x="379" y="285"/>
                  <a:pt x="379" y="285"/>
                  <a:pt x="379" y="285"/>
                </a:cubicBezTo>
                <a:cubicBezTo>
                  <a:pt x="346" y="263"/>
                  <a:pt x="311" y="244"/>
                  <a:pt x="275" y="227"/>
                </a:cubicBezTo>
                <a:cubicBezTo>
                  <a:pt x="276" y="224"/>
                  <a:pt x="276" y="224"/>
                  <a:pt x="276" y="224"/>
                </a:cubicBezTo>
                <a:cubicBezTo>
                  <a:pt x="289" y="45"/>
                  <a:pt x="289" y="45"/>
                  <a:pt x="289" y="45"/>
                </a:cubicBezTo>
                <a:cubicBezTo>
                  <a:pt x="110" y="0"/>
                  <a:pt x="110" y="0"/>
                  <a:pt x="110" y="0"/>
                </a:cubicBezTo>
                <a:cubicBezTo>
                  <a:pt x="30" y="166"/>
                  <a:pt x="30" y="166"/>
                  <a:pt x="30" y="166"/>
                </a:cubicBezTo>
                <a:cubicBezTo>
                  <a:pt x="19" y="165"/>
                  <a:pt x="12" y="164"/>
                  <a:pt x="0" y="163"/>
                </a:cubicBezTo>
                <a:cubicBezTo>
                  <a:pt x="0" y="290"/>
                  <a:pt x="0" y="290"/>
                  <a:pt x="0" y="290"/>
                </a:cubicBezTo>
                <a:cubicBezTo>
                  <a:pt x="240" y="300"/>
                  <a:pt x="459" y="453"/>
                  <a:pt x="547" y="6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6" name="Freeform 8"/>
          <p:cNvSpPr/>
          <p:nvPr/>
        </p:nvSpPr>
        <p:spPr bwMode="auto">
          <a:xfrm>
            <a:off x="5094228" y="1823108"/>
            <a:ext cx="998305" cy="996226"/>
          </a:xfrm>
          <a:custGeom>
            <a:avLst/>
            <a:gdLst>
              <a:gd name="T0" fmla="*/ 566 w 694"/>
              <a:gd name="T1" fmla="*/ 305 h 692"/>
              <a:gd name="T2" fmla="*/ 694 w 694"/>
              <a:gd name="T3" fmla="*/ 286 h 692"/>
              <a:gd name="T4" fmla="*/ 694 w 694"/>
              <a:gd name="T5" fmla="*/ 159 h 692"/>
              <a:gd name="T6" fmla="*/ 655 w 694"/>
              <a:gd name="T7" fmla="*/ 163 h 692"/>
              <a:gd name="T8" fmla="*/ 654 w 694"/>
              <a:gd name="T9" fmla="*/ 160 h 692"/>
              <a:gd name="T10" fmla="*/ 584 w 694"/>
              <a:gd name="T11" fmla="*/ 0 h 692"/>
              <a:gd name="T12" fmla="*/ 405 w 694"/>
              <a:gd name="T13" fmla="*/ 46 h 692"/>
              <a:gd name="T14" fmla="*/ 415 w 694"/>
              <a:gd name="T15" fmla="*/ 227 h 692"/>
              <a:gd name="T16" fmla="*/ 280 w 694"/>
              <a:gd name="T17" fmla="*/ 305 h 692"/>
              <a:gd name="T18" fmla="*/ 278 w 694"/>
              <a:gd name="T19" fmla="*/ 302 h 692"/>
              <a:gd name="T20" fmla="*/ 128 w 694"/>
              <a:gd name="T21" fmla="*/ 201 h 692"/>
              <a:gd name="T22" fmla="*/ 0 w 694"/>
              <a:gd name="T23" fmla="*/ 334 h 692"/>
              <a:gd name="T24" fmla="*/ 106 w 694"/>
              <a:gd name="T25" fmla="*/ 484 h 692"/>
              <a:gd name="T26" fmla="*/ 24 w 694"/>
              <a:gd name="T27" fmla="*/ 642 h 692"/>
              <a:gd name="T28" fmla="*/ 24 w 694"/>
              <a:gd name="T29" fmla="*/ 642 h 692"/>
              <a:gd name="T30" fmla="*/ 141 w 694"/>
              <a:gd name="T31" fmla="*/ 692 h 692"/>
              <a:gd name="T32" fmla="*/ 566 w 694"/>
              <a:gd name="T33" fmla="*/ 305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692">
                <a:moveTo>
                  <a:pt x="566" y="305"/>
                </a:moveTo>
                <a:cubicBezTo>
                  <a:pt x="608" y="294"/>
                  <a:pt x="650" y="288"/>
                  <a:pt x="694" y="286"/>
                </a:cubicBezTo>
                <a:cubicBezTo>
                  <a:pt x="694" y="159"/>
                  <a:pt x="694" y="159"/>
                  <a:pt x="694" y="159"/>
                </a:cubicBezTo>
                <a:cubicBezTo>
                  <a:pt x="682" y="159"/>
                  <a:pt x="670" y="161"/>
                  <a:pt x="655" y="163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584" y="0"/>
                  <a:pt x="584" y="0"/>
                  <a:pt x="584" y="0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15" y="227"/>
                  <a:pt x="415" y="227"/>
                  <a:pt x="415" y="227"/>
                </a:cubicBezTo>
                <a:cubicBezTo>
                  <a:pt x="367" y="249"/>
                  <a:pt x="322" y="274"/>
                  <a:pt x="280" y="305"/>
                </a:cubicBezTo>
                <a:cubicBezTo>
                  <a:pt x="278" y="302"/>
                  <a:pt x="278" y="302"/>
                  <a:pt x="278" y="302"/>
                </a:cubicBezTo>
                <a:cubicBezTo>
                  <a:pt x="128" y="201"/>
                  <a:pt x="128" y="201"/>
                  <a:pt x="128" y="201"/>
                </a:cubicBezTo>
                <a:cubicBezTo>
                  <a:pt x="0" y="334"/>
                  <a:pt x="0" y="334"/>
                  <a:pt x="0" y="334"/>
                </a:cubicBezTo>
                <a:cubicBezTo>
                  <a:pt x="106" y="484"/>
                  <a:pt x="106" y="484"/>
                  <a:pt x="106" y="484"/>
                </a:cubicBezTo>
                <a:cubicBezTo>
                  <a:pt x="73" y="534"/>
                  <a:pt x="45" y="586"/>
                  <a:pt x="24" y="642"/>
                </a:cubicBezTo>
                <a:cubicBezTo>
                  <a:pt x="24" y="642"/>
                  <a:pt x="24" y="642"/>
                  <a:pt x="24" y="642"/>
                </a:cubicBezTo>
                <a:cubicBezTo>
                  <a:pt x="141" y="692"/>
                  <a:pt x="141" y="692"/>
                  <a:pt x="141" y="692"/>
                </a:cubicBezTo>
                <a:cubicBezTo>
                  <a:pt x="207" y="507"/>
                  <a:pt x="361" y="358"/>
                  <a:pt x="566" y="3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Freeform 9"/>
          <p:cNvSpPr/>
          <p:nvPr/>
        </p:nvSpPr>
        <p:spPr bwMode="auto">
          <a:xfrm>
            <a:off x="5302208" y="3840517"/>
            <a:ext cx="1404907" cy="583385"/>
          </a:xfrm>
          <a:custGeom>
            <a:avLst/>
            <a:gdLst>
              <a:gd name="T0" fmla="*/ 728 w 976"/>
              <a:gd name="T1" fmla="*/ 92 h 405"/>
              <a:gd name="T2" fmla="*/ 222 w 976"/>
              <a:gd name="T3" fmla="*/ 0 h 405"/>
              <a:gd name="T4" fmla="*/ 0 w 976"/>
              <a:gd name="T5" fmla="*/ 210 h 405"/>
              <a:gd name="T6" fmla="*/ 19 w 976"/>
              <a:gd name="T7" fmla="*/ 227 h 405"/>
              <a:gd name="T8" fmla="*/ 169 w 976"/>
              <a:gd name="T9" fmla="*/ 119 h 405"/>
              <a:gd name="T10" fmla="*/ 171 w 976"/>
              <a:gd name="T11" fmla="*/ 117 h 405"/>
              <a:gd name="T12" fmla="*/ 274 w 976"/>
              <a:gd name="T13" fmla="*/ 174 h 405"/>
              <a:gd name="T14" fmla="*/ 272 w 976"/>
              <a:gd name="T15" fmla="*/ 180 h 405"/>
              <a:gd name="T16" fmla="*/ 259 w 976"/>
              <a:gd name="T17" fmla="*/ 359 h 405"/>
              <a:gd name="T18" fmla="*/ 438 w 976"/>
              <a:gd name="T19" fmla="*/ 405 h 405"/>
              <a:gd name="T20" fmla="*/ 517 w 976"/>
              <a:gd name="T21" fmla="*/ 237 h 405"/>
              <a:gd name="T22" fmla="*/ 530 w 976"/>
              <a:gd name="T23" fmla="*/ 232 h 405"/>
              <a:gd name="T24" fmla="*/ 661 w 976"/>
              <a:gd name="T25" fmla="*/ 228 h 405"/>
              <a:gd name="T26" fmla="*/ 663 w 976"/>
              <a:gd name="T27" fmla="*/ 235 h 405"/>
              <a:gd name="T28" fmla="*/ 706 w 976"/>
              <a:gd name="T29" fmla="*/ 383 h 405"/>
              <a:gd name="T30" fmla="*/ 884 w 976"/>
              <a:gd name="T31" fmla="*/ 337 h 405"/>
              <a:gd name="T32" fmla="*/ 876 w 976"/>
              <a:gd name="T33" fmla="*/ 163 h 405"/>
              <a:gd name="T34" fmla="*/ 877 w 976"/>
              <a:gd name="T35" fmla="*/ 166 h 405"/>
              <a:gd name="T36" fmla="*/ 976 w 976"/>
              <a:gd name="T37" fmla="*/ 115 h 405"/>
              <a:gd name="T38" fmla="*/ 908 w 976"/>
              <a:gd name="T39" fmla="*/ 13 h 405"/>
              <a:gd name="T40" fmla="*/ 728 w 976"/>
              <a:gd name="T41" fmla="*/ 92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76" h="405">
                <a:moveTo>
                  <a:pt x="728" y="92"/>
                </a:moveTo>
                <a:cubicBezTo>
                  <a:pt x="547" y="139"/>
                  <a:pt x="364" y="99"/>
                  <a:pt x="222" y="0"/>
                </a:cubicBezTo>
                <a:cubicBezTo>
                  <a:pt x="0" y="210"/>
                  <a:pt x="0" y="210"/>
                  <a:pt x="0" y="210"/>
                </a:cubicBezTo>
                <a:cubicBezTo>
                  <a:pt x="19" y="227"/>
                  <a:pt x="19" y="227"/>
                  <a:pt x="19" y="227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204" y="139"/>
                  <a:pt x="238" y="158"/>
                  <a:pt x="274" y="174"/>
                </a:cubicBezTo>
                <a:cubicBezTo>
                  <a:pt x="272" y="180"/>
                  <a:pt x="272" y="180"/>
                  <a:pt x="272" y="180"/>
                </a:cubicBezTo>
                <a:cubicBezTo>
                  <a:pt x="259" y="359"/>
                  <a:pt x="259" y="359"/>
                  <a:pt x="259" y="35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517" y="237"/>
                  <a:pt x="517" y="237"/>
                  <a:pt x="517" y="237"/>
                </a:cubicBezTo>
                <a:cubicBezTo>
                  <a:pt x="530" y="232"/>
                  <a:pt x="530" y="232"/>
                  <a:pt x="530" y="232"/>
                </a:cubicBezTo>
                <a:cubicBezTo>
                  <a:pt x="569" y="235"/>
                  <a:pt x="601" y="236"/>
                  <a:pt x="661" y="228"/>
                </a:cubicBezTo>
                <a:cubicBezTo>
                  <a:pt x="663" y="235"/>
                  <a:pt x="663" y="235"/>
                  <a:pt x="663" y="235"/>
                </a:cubicBezTo>
                <a:cubicBezTo>
                  <a:pt x="706" y="383"/>
                  <a:pt x="706" y="383"/>
                  <a:pt x="706" y="383"/>
                </a:cubicBezTo>
                <a:cubicBezTo>
                  <a:pt x="884" y="337"/>
                  <a:pt x="884" y="337"/>
                  <a:pt x="884" y="337"/>
                </a:cubicBezTo>
                <a:cubicBezTo>
                  <a:pt x="876" y="163"/>
                  <a:pt x="876" y="163"/>
                  <a:pt x="876" y="163"/>
                </a:cubicBezTo>
                <a:cubicBezTo>
                  <a:pt x="877" y="166"/>
                  <a:pt x="877" y="166"/>
                  <a:pt x="877" y="166"/>
                </a:cubicBezTo>
                <a:cubicBezTo>
                  <a:pt x="911" y="151"/>
                  <a:pt x="944" y="134"/>
                  <a:pt x="976" y="115"/>
                </a:cubicBezTo>
                <a:cubicBezTo>
                  <a:pt x="908" y="13"/>
                  <a:pt x="908" y="13"/>
                  <a:pt x="908" y="13"/>
                </a:cubicBezTo>
                <a:cubicBezTo>
                  <a:pt x="854" y="48"/>
                  <a:pt x="794" y="75"/>
                  <a:pt x="728" y="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8" name="Freeform 10"/>
          <p:cNvSpPr/>
          <p:nvPr/>
        </p:nvSpPr>
        <p:spPr bwMode="auto">
          <a:xfrm>
            <a:off x="6669678" y="2759020"/>
            <a:ext cx="772647" cy="1368510"/>
          </a:xfrm>
          <a:custGeom>
            <a:avLst/>
            <a:gdLst>
              <a:gd name="T0" fmla="*/ 364 w 537"/>
              <a:gd name="T1" fmla="*/ 260 h 951"/>
              <a:gd name="T2" fmla="*/ 357 w 537"/>
              <a:gd name="T3" fmla="*/ 142 h 951"/>
              <a:gd name="T4" fmla="*/ 361 w 537"/>
              <a:gd name="T5" fmla="*/ 140 h 951"/>
              <a:gd name="T6" fmla="*/ 519 w 537"/>
              <a:gd name="T7" fmla="*/ 55 h 951"/>
              <a:gd name="T8" fmla="*/ 501 w 537"/>
              <a:gd name="T9" fmla="*/ 0 h 951"/>
              <a:gd name="T10" fmla="*/ 214 w 537"/>
              <a:gd name="T11" fmla="*/ 80 h 951"/>
              <a:gd name="T12" fmla="*/ 219 w 537"/>
              <a:gd name="T13" fmla="*/ 95 h 951"/>
              <a:gd name="T14" fmla="*/ 0 w 537"/>
              <a:gd name="T15" fmla="*/ 735 h 951"/>
              <a:gd name="T16" fmla="*/ 85 w 537"/>
              <a:gd name="T17" fmla="*/ 862 h 951"/>
              <a:gd name="T18" fmla="*/ 215 w 537"/>
              <a:gd name="T19" fmla="*/ 951 h 951"/>
              <a:gd name="T20" fmla="*/ 343 w 537"/>
              <a:gd name="T21" fmla="*/ 818 h 951"/>
              <a:gd name="T22" fmla="*/ 237 w 537"/>
              <a:gd name="T23" fmla="*/ 666 h 951"/>
              <a:gd name="T24" fmla="*/ 236 w 537"/>
              <a:gd name="T25" fmla="*/ 665 h 951"/>
              <a:gd name="T26" fmla="*/ 318 w 537"/>
              <a:gd name="T27" fmla="*/ 507 h 951"/>
              <a:gd name="T28" fmla="*/ 324 w 537"/>
              <a:gd name="T29" fmla="*/ 508 h 951"/>
              <a:gd name="T30" fmla="*/ 503 w 537"/>
              <a:gd name="T31" fmla="*/ 510 h 951"/>
              <a:gd name="T32" fmla="*/ 537 w 537"/>
              <a:gd name="T33" fmla="*/ 328 h 951"/>
              <a:gd name="T34" fmla="*/ 365 w 537"/>
              <a:gd name="T35" fmla="*/ 260 h 951"/>
              <a:gd name="T36" fmla="*/ 364 w 537"/>
              <a:gd name="T37" fmla="*/ 26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37" h="951">
                <a:moveTo>
                  <a:pt x="364" y="260"/>
                </a:moveTo>
                <a:cubicBezTo>
                  <a:pt x="365" y="221"/>
                  <a:pt x="363" y="181"/>
                  <a:pt x="357" y="142"/>
                </a:cubicBezTo>
                <a:cubicBezTo>
                  <a:pt x="361" y="140"/>
                  <a:pt x="361" y="140"/>
                  <a:pt x="361" y="140"/>
                </a:cubicBezTo>
                <a:cubicBezTo>
                  <a:pt x="519" y="55"/>
                  <a:pt x="519" y="55"/>
                  <a:pt x="519" y="55"/>
                </a:cubicBezTo>
                <a:cubicBezTo>
                  <a:pt x="501" y="0"/>
                  <a:pt x="501" y="0"/>
                  <a:pt x="501" y="0"/>
                </a:cubicBezTo>
                <a:cubicBezTo>
                  <a:pt x="214" y="80"/>
                  <a:pt x="214" y="80"/>
                  <a:pt x="214" y="80"/>
                </a:cubicBezTo>
                <a:cubicBezTo>
                  <a:pt x="216" y="85"/>
                  <a:pt x="217" y="90"/>
                  <a:pt x="219" y="95"/>
                </a:cubicBezTo>
                <a:cubicBezTo>
                  <a:pt x="282" y="340"/>
                  <a:pt x="188" y="589"/>
                  <a:pt x="0" y="735"/>
                </a:cubicBezTo>
                <a:cubicBezTo>
                  <a:pt x="85" y="862"/>
                  <a:pt x="85" y="862"/>
                  <a:pt x="85" y="862"/>
                </a:cubicBezTo>
                <a:cubicBezTo>
                  <a:pt x="215" y="951"/>
                  <a:pt x="215" y="951"/>
                  <a:pt x="215" y="951"/>
                </a:cubicBezTo>
                <a:cubicBezTo>
                  <a:pt x="343" y="818"/>
                  <a:pt x="343" y="818"/>
                  <a:pt x="343" y="818"/>
                </a:cubicBezTo>
                <a:cubicBezTo>
                  <a:pt x="237" y="666"/>
                  <a:pt x="237" y="666"/>
                  <a:pt x="237" y="666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69" y="616"/>
                  <a:pt x="297" y="563"/>
                  <a:pt x="318" y="507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503" y="510"/>
                  <a:pt x="503" y="510"/>
                  <a:pt x="503" y="510"/>
                </a:cubicBezTo>
                <a:cubicBezTo>
                  <a:pt x="537" y="328"/>
                  <a:pt x="537" y="328"/>
                  <a:pt x="537" y="328"/>
                </a:cubicBezTo>
                <a:cubicBezTo>
                  <a:pt x="365" y="260"/>
                  <a:pt x="365" y="260"/>
                  <a:pt x="365" y="260"/>
                </a:cubicBezTo>
                <a:lnTo>
                  <a:pt x="364" y="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Oval 14"/>
          <p:cNvSpPr/>
          <p:nvPr/>
        </p:nvSpPr>
        <p:spPr bwMode="auto">
          <a:xfrm>
            <a:off x="2341511" y="2249738"/>
            <a:ext cx="556538" cy="5566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Content Placeholder 2"/>
          <p:cNvSpPr txBox="1"/>
          <p:nvPr/>
        </p:nvSpPr>
        <p:spPr bwMode="auto">
          <a:xfrm>
            <a:off x="1768043" y="3173415"/>
            <a:ext cx="1714054" cy="75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Upload the pcap file and process it in json format</a:t>
            </a:r>
          </a:p>
        </p:txBody>
      </p:sp>
      <p:sp>
        <p:nvSpPr>
          <p:cNvPr id="81" name="Oval 25"/>
          <p:cNvSpPr/>
          <p:nvPr/>
        </p:nvSpPr>
        <p:spPr bwMode="auto">
          <a:xfrm>
            <a:off x="5860081" y="4923120"/>
            <a:ext cx="556538" cy="5566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79" rIns="60959" bIns="30479" anchor="ctr"/>
          <a:lstStyle/>
          <a:p>
            <a:pPr algn="ctr">
              <a:defRPr/>
            </a:pPr>
            <a:endParaRPr 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3" name="Oval 41"/>
          <p:cNvSpPr/>
          <p:nvPr/>
        </p:nvSpPr>
        <p:spPr bwMode="auto">
          <a:xfrm>
            <a:off x="9383263" y="2158298"/>
            <a:ext cx="556538" cy="5566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5" name="AutoShape 66"/>
          <p:cNvSpPr>
            <a:spLocks noChangeAspect="1"/>
          </p:cNvSpPr>
          <p:nvPr/>
        </p:nvSpPr>
        <p:spPr bwMode="auto">
          <a:xfrm>
            <a:off x="9536766" y="2304846"/>
            <a:ext cx="269127" cy="269197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17537" y="12697"/>
                </a:moveTo>
                <a:lnTo>
                  <a:pt x="19798" y="9997"/>
                </a:lnTo>
                <a:lnTo>
                  <a:pt x="19798" y="17284"/>
                </a:lnTo>
                <a:cubicBezTo>
                  <a:pt x="19798" y="17874"/>
                  <a:pt x="19700" y="18429"/>
                  <a:pt x="19505" y="18949"/>
                </a:cubicBezTo>
                <a:cubicBezTo>
                  <a:pt x="19309" y="19469"/>
                  <a:pt x="19049" y="19928"/>
                  <a:pt x="18721" y="20321"/>
                </a:cubicBezTo>
                <a:cubicBezTo>
                  <a:pt x="18394" y="20715"/>
                  <a:pt x="18014" y="21027"/>
                  <a:pt x="17583" y="21256"/>
                </a:cubicBezTo>
                <a:cubicBezTo>
                  <a:pt x="17153" y="21485"/>
                  <a:pt x="16690" y="21599"/>
                  <a:pt x="16188" y="21599"/>
                </a:cubicBezTo>
                <a:lnTo>
                  <a:pt x="3595" y="21599"/>
                </a:lnTo>
                <a:cubicBezTo>
                  <a:pt x="3103" y="21599"/>
                  <a:pt x="2635" y="21485"/>
                  <a:pt x="2195" y="21256"/>
                </a:cubicBezTo>
                <a:cubicBezTo>
                  <a:pt x="1754" y="21027"/>
                  <a:pt x="1372" y="20715"/>
                  <a:pt x="1052" y="20321"/>
                </a:cubicBezTo>
                <a:cubicBezTo>
                  <a:pt x="734" y="19928"/>
                  <a:pt x="477" y="19469"/>
                  <a:pt x="286" y="18949"/>
                </a:cubicBezTo>
                <a:cubicBezTo>
                  <a:pt x="95" y="18429"/>
                  <a:pt x="0" y="17874"/>
                  <a:pt x="0" y="17284"/>
                </a:cubicBezTo>
                <a:lnTo>
                  <a:pt x="0" y="4315"/>
                </a:lnTo>
                <a:cubicBezTo>
                  <a:pt x="0" y="3722"/>
                  <a:pt x="95" y="3164"/>
                  <a:pt x="286" y="2632"/>
                </a:cubicBezTo>
                <a:cubicBezTo>
                  <a:pt x="477" y="2106"/>
                  <a:pt x="734" y="1645"/>
                  <a:pt x="1052" y="1263"/>
                </a:cubicBezTo>
                <a:cubicBezTo>
                  <a:pt x="1372" y="878"/>
                  <a:pt x="1754" y="572"/>
                  <a:pt x="2195" y="343"/>
                </a:cubicBezTo>
                <a:cubicBezTo>
                  <a:pt x="2635" y="114"/>
                  <a:pt x="3103" y="0"/>
                  <a:pt x="3595" y="0"/>
                </a:cubicBezTo>
                <a:lnTo>
                  <a:pt x="16188" y="0"/>
                </a:lnTo>
                <a:cubicBezTo>
                  <a:pt x="16401" y="0"/>
                  <a:pt x="16605" y="26"/>
                  <a:pt x="16798" y="82"/>
                </a:cubicBezTo>
                <a:lnTo>
                  <a:pt x="14608" y="2714"/>
                </a:lnTo>
                <a:lnTo>
                  <a:pt x="3595" y="2714"/>
                </a:lnTo>
                <a:cubicBezTo>
                  <a:pt x="3228" y="2714"/>
                  <a:pt x="2914" y="2867"/>
                  <a:pt x="2652" y="3184"/>
                </a:cubicBezTo>
                <a:cubicBezTo>
                  <a:pt x="2391" y="3496"/>
                  <a:pt x="2261" y="3875"/>
                  <a:pt x="2261" y="4315"/>
                </a:cubicBezTo>
                <a:lnTo>
                  <a:pt x="2261" y="17284"/>
                </a:lnTo>
                <a:cubicBezTo>
                  <a:pt x="2261" y="17724"/>
                  <a:pt x="2391" y="18101"/>
                  <a:pt x="2652" y="18412"/>
                </a:cubicBezTo>
                <a:cubicBezTo>
                  <a:pt x="2914" y="18729"/>
                  <a:pt x="3228" y="18888"/>
                  <a:pt x="3595" y="18888"/>
                </a:cubicBezTo>
                <a:lnTo>
                  <a:pt x="16188" y="18888"/>
                </a:lnTo>
                <a:cubicBezTo>
                  <a:pt x="16556" y="18888"/>
                  <a:pt x="16874" y="18729"/>
                  <a:pt x="17138" y="18412"/>
                </a:cubicBezTo>
                <a:cubicBezTo>
                  <a:pt x="17405" y="18101"/>
                  <a:pt x="17537" y="17724"/>
                  <a:pt x="17537" y="17284"/>
                </a:cubicBezTo>
                <a:lnTo>
                  <a:pt x="17537" y="12697"/>
                </a:lnTo>
                <a:close/>
                <a:moveTo>
                  <a:pt x="21333" y="2796"/>
                </a:moveTo>
                <a:cubicBezTo>
                  <a:pt x="21514" y="3011"/>
                  <a:pt x="21599" y="3272"/>
                  <a:pt x="21597" y="3578"/>
                </a:cubicBezTo>
                <a:cubicBezTo>
                  <a:pt x="21592" y="3881"/>
                  <a:pt x="21504" y="4136"/>
                  <a:pt x="21333" y="4342"/>
                </a:cubicBezTo>
                <a:lnTo>
                  <a:pt x="13005" y="14346"/>
                </a:lnTo>
                <a:lnTo>
                  <a:pt x="11854" y="15721"/>
                </a:lnTo>
                <a:cubicBezTo>
                  <a:pt x="11676" y="15938"/>
                  <a:pt x="11458" y="16044"/>
                  <a:pt x="11206" y="16044"/>
                </a:cubicBezTo>
                <a:cubicBezTo>
                  <a:pt x="10951" y="16044"/>
                  <a:pt x="10733" y="15938"/>
                  <a:pt x="10555" y="15721"/>
                </a:cubicBezTo>
                <a:lnTo>
                  <a:pt x="9383" y="14346"/>
                </a:lnTo>
                <a:lnTo>
                  <a:pt x="4779" y="8787"/>
                </a:lnTo>
                <a:cubicBezTo>
                  <a:pt x="4600" y="8573"/>
                  <a:pt x="4507" y="8314"/>
                  <a:pt x="4507" y="8006"/>
                </a:cubicBezTo>
                <a:cubicBezTo>
                  <a:pt x="4507" y="7703"/>
                  <a:pt x="4600" y="7441"/>
                  <a:pt x="4779" y="7227"/>
                </a:cubicBezTo>
                <a:lnTo>
                  <a:pt x="5927" y="5846"/>
                </a:lnTo>
                <a:cubicBezTo>
                  <a:pt x="6106" y="5635"/>
                  <a:pt x="6323" y="5526"/>
                  <a:pt x="6578" y="5526"/>
                </a:cubicBezTo>
                <a:cubicBezTo>
                  <a:pt x="6830" y="5526"/>
                  <a:pt x="7043" y="5634"/>
                  <a:pt x="7214" y="5846"/>
                </a:cubicBezTo>
                <a:lnTo>
                  <a:pt x="11198" y="10632"/>
                </a:lnTo>
                <a:lnTo>
                  <a:pt x="18861" y="1404"/>
                </a:lnTo>
                <a:cubicBezTo>
                  <a:pt x="19040" y="1186"/>
                  <a:pt x="19262" y="1084"/>
                  <a:pt x="19524" y="1087"/>
                </a:cubicBezTo>
                <a:cubicBezTo>
                  <a:pt x="19786" y="1092"/>
                  <a:pt x="20001" y="1198"/>
                  <a:pt x="20173" y="1404"/>
                </a:cubicBezTo>
                <a:lnTo>
                  <a:pt x="21333" y="27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200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6" name="Freeform 39"/>
          <p:cNvSpPr>
            <a:spLocks noChangeAspect="1" noChangeArrowheads="1"/>
          </p:cNvSpPr>
          <p:nvPr/>
        </p:nvSpPr>
        <p:spPr bwMode="auto">
          <a:xfrm>
            <a:off x="5993193" y="5059366"/>
            <a:ext cx="265600" cy="317884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9" name="Freeform 93"/>
          <p:cNvSpPr>
            <a:spLocks noEditPoints="1"/>
          </p:cNvSpPr>
          <p:nvPr/>
        </p:nvSpPr>
        <p:spPr bwMode="auto">
          <a:xfrm>
            <a:off x="2449715" y="2358014"/>
            <a:ext cx="340129" cy="340129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47 w 64"/>
              <a:gd name="T11" fmla="*/ 53 h 64"/>
              <a:gd name="T12" fmla="*/ 32 w 64"/>
              <a:gd name="T13" fmla="*/ 42 h 64"/>
              <a:gd name="T14" fmla="*/ 17 w 64"/>
              <a:gd name="T15" fmla="*/ 53 h 64"/>
              <a:gd name="T16" fmla="*/ 23 w 64"/>
              <a:gd name="T17" fmla="*/ 35 h 64"/>
              <a:gd name="T18" fmla="*/ 8 w 64"/>
              <a:gd name="T19" fmla="*/ 24 h 64"/>
              <a:gd name="T20" fmla="*/ 26 w 64"/>
              <a:gd name="T21" fmla="*/ 24 h 64"/>
              <a:gd name="T22" fmla="*/ 32 w 64"/>
              <a:gd name="T23" fmla="*/ 7 h 64"/>
              <a:gd name="T24" fmla="*/ 38 w 64"/>
              <a:gd name="T25" fmla="*/ 24 h 64"/>
              <a:gd name="T26" fmla="*/ 56 w 64"/>
              <a:gd name="T27" fmla="*/ 24 h 64"/>
              <a:gd name="T28" fmla="*/ 41 w 64"/>
              <a:gd name="T29" fmla="*/ 35 h 64"/>
              <a:gd name="T30" fmla="*/ 47 w 64"/>
              <a:gd name="T31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47" y="53"/>
                </a:moveTo>
                <a:cubicBezTo>
                  <a:pt x="32" y="42"/>
                  <a:pt x="32" y="42"/>
                  <a:pt x="32" y="42"/>
                </a:cubicBezTo>
                <a:cubicBezTo>
                  <a:pt x="17" y="53"/>
                  <a:pt x="17" y="53"/>
                  <a:pt x="17" y="53"/>
                </a:cubicBezTo>
                <a:cubicBezTo>
                  <a:pt x="23" y="35"/>
                  <a:pt x="23" y="35"/>
                  <a:pt x="23" y="35"/>
                </a:cubicBezTo>
                <a:cubicBezTo>
                  <a:pt x="8" y="24"/>
                  <a:pt x="8" y="24"/>
                  <a:pt x="8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32" y="7"/>
                  <a:pt x="32" y="7"/>
                  <a:pt x="32" y="7"/>
                </a:cubicBezTo>
                <a:cubicBezTo>
                  <a:pt x="38" y="24"/>
                  <a:pt x="38" y="24"/>
                  <a:pt x="38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41" y="35"/>
                  <a:pt x="41" y="35"/>
                  <a:pt x="41" y="35"/>
                </a:cubicBezTo>
                <a:lnTo>
                  <a:pt x="4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0" name="Group 3"/>
          <p:cNvGrpSpPr/>
          <p:nvPr/>
        </p:nvGrpSpPr>
        <p:grpSpPr>
          <a:xfrm>
            <a:off x="5234614" y="2225550"/>
            <a:ext cx="1788630" cy="1789670"/>
            <a:chOff x="5234614" y="2225550"/>
            <a:chExt cx="1788630" cy="1789670"/>
          </a:xfrm>
        </p:grpSpPr>
        <p:sp>
          <p:nvSpPr>
            <p:cNvPr id="91" name="Freeform 5"/>
            <p:cNvSpPr/>
            <p:nvPr/>
          </p:nvSpPr>
          <p:spPr bwMode="auto">
            <a:xfrm>
              <a:off x="5234614" y="2225550"/>
              <a:ext cx="1788630" cy="1789670"/>
            </a:xfrm>
            <a:custGeom>
              <a:avLst/>
              <a:gdLst>
                <a:gd name="T0" fmla="*/ 1116 w 1243"/>
                <a:gd name="T1" fmla="*/ 391 h 1243"/>
                <a:gd name="T2" fmla="*/ 391 w 1243"/>
                <a:gd name="T3" fmla="*/ 127 h 1243"/>
                <a:gd name="T4" fmla="*/ 127 w 1243"/>
                <a:gd name="T5" fmla="*/ 851 h 1243"/>
                <a:gd name="T6" fmla="*/ 851 w 1243"/>
                <a:gd name="T7" fmla="*/ 1115 h 1243"/>
                <a:gd name="T8" fmla="*/ 1116 w 1243"/>
                <a:gd name="T9" fmla="*/ 391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3">
                  <a:moveTo>
                    <a:pt x="1116" y="391"/>
                  </a:moveTo>
                  <a:cubicBezTo>
                    <a:pt x="989" y="118"/>
                    <a:pt x="664" y="0"/>
                    <a:pt x="391" y="127"/>
                  </a:cubicBezTo>
                  <a:cubicBezTo>
                    <a:pt x="118" y="254"/>
                    <a:pt x="0" y="578"/>
                    <a:pt x="127" y="851"/>
                  </a:cubicBezTo>
                  <a:cubicBezTo>
                    <a:pt x="254" y="1124"/>
                    <a:pt x="579" y="1243"/>
                    <a:pt x="851" y="1115"/>
                  </a:cubicBezTo>
                  <a:cubicBezTo>
                    <a:pt x="1124" y="988"/>
                    <a:pt x="1243" y="664"/>
                    <a:pt x="1116" y="39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92" name="Group 4681"/>
            <p:cNvGrpSpPr>
              <a:grpSpLocks noChangeAspect="1"/>
            </p:cNvGrpSpPr>
            <p:nvPr/>
          </p:nvGrpSpPr>
          <p:grpSpPr bwMode="auto">
            <a:xfrm>
              <a:off x="5812616" y="2532408"/>
              <a:ext cx="626629" cy="821314"/>
              <a:chOff x="4576763" y="2300287"/>
              <a:chExt cx="276225" cy="361950"/>
            </a:xfrm>
            <a:solidFill>
              <a:schemeClr val="bg1"/>
            </a:solidFill>
          </p:grpSpPr>
          <p:sp>
            <p:nvSpPr>
              <p:cNvPr id="93" name="Freeform 250"/>
              <p:cNvSpPr>
                <a:spLocks noChangeArrowheads="1"/>
              </p:cNvSpPr>
              <p:nvPr/>
            </p:nvSpPr>
            <p:spPr bwMode="auto">
              <a:xfrm>
                <a:off x="4576763" y="2541587"/>
                <a:ext cx="120650" cy="120650"/>
              </a:xfrm>
              <a:custGeom>
                <a:avLst/>
                <a:gdLst>
                  <a:gd name="T0" fmla="*/ 92 w 336"/>
                  <a:gd name="T1" fmla="*/ 0 h 336"/>
                  <a:gd name="T2" fmla="*/ 0 w 336"/>
                  <a:gd name="T3" fmla="*/ 243 h 336"/>
                  <a:gd name="T4" fmla="*/ 159 w 336"/>
                  <a:gd name="T5" fmla="*/ 193 h 336"/>
                  <a:gd name="T6" fmla="*/ 251 w 336"/>
                  <a:gd name="T7" fmla="*/ 335 h 336"/>
                  <a:gd name="T8" fmla="*/ 335 w 336"/>
                  <a:gd name="T9" fmla="*/ 84 h 336"/>
                  <a:gd name="T10" fmla="*/ 251 w 336"/>
                  <a:gd name="T11" fmla="*/ 9 h 336"/>
                  <a:gd name="T12" fmla="*/ 92 w 336"/>
                  <a:gd name="T13" fmla="*/ 0 h 336"/>
                  <a:gd name="T14" fmla="*/ 92 w 336"/>
                  <a:gd name="T15" fmla="*/ 0 h 336"/>
                  <a:gd name="T16" fmla="*/ 92 w 336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336">
                    <a:moveTo>
                      <a:pt x="92" y="0"/>
                    </a:moveTo>
                    <a:lnTo>
                      <a:pt x="0" y="243"/>
                    </a:lnTo>
                    <a:lnTo>
                      <a:pt x="159" y="193"/>
                    </a:lnTo>
                    <a:lnTo>
                      <a:pt x="251" y="335"/>
                    </a:lnTo>
                    <a:lnTo>
                      <a:pt x="335" y="84"/>
                    </a:lnTo>
                    <a:lnTo>
                      <a:pt x="251" y="9"/>
                    </a:lnTo>
                    <a:lnTo>
                      <a:pt x="92" y="0"/>
                    </a:lnTo>
                    <a:close/>
                    <a:moveTo>
                      <a:pt x="92" y="0"/>
                    </a:move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Freeform 251"/>
              <p:cNvSpPr>
                <a:spLocks noChangeArrowheads="1"/>
              </p:cNvSpPr>
              <p:nvPr/>
            </p:nvSpPr>
            <p:spPr bwMode="auto">
              <a:xfrm>
                <a:off x="4576763" y="2541587"/>
                <a:ext cx="120650" cy="120650"/>
              </a:xfrm>
              <a:custGeom>
                <a:avLst/>
                <a:gdLst>
                  <a:gd name="T0" fmla="*/ 92 w 336"/>
                  <a:gd name="T1" fmla="*/ 0 h 336"/>
                  <a:gd name="T2" fmla="*/ 0 w 336"/>
                  <a:gd name="T3" fmla="*/ 243 h 336"/>
                  <a:gd name="T4" fmla="*/ 159 w 336"/>
                  <a:gd name="T5" fmla="*/ 193 h 336"/>
                  <a:gd name="T6" fmla="*/ 251 w 336"/>
                  <a:gd name="T7" fmla="*/ 335 h 336"/>
                  <a:gd name="T8" fmla="*/ 335 w 336"/>
                  <a:gd name="T9" fmla="*/ 84 h 336"/>
                  <a:gd name="T10" fmla="*/ 251 w 336"/>
                  <a:gd name="T11" fmla="*/ 9 h 336"/>
                  <a:gd name="T12" fmla="*/ 92 w 336"/>
                  <a:gd name="T1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336">
                    <a:moveTo>
                      <a:pt x="92" y="0"/>
                    </a:moveTo>
                    <a:lnTo>
                      <a:pt x="0" y="243"/>
                    </a:lnTo>
                    <a:lnTo>
                      <a:pt x="159" y="193"/>
                    </a:lnTo>
                    <a:lnTo>
                      <a:pt x="251" y="335"/>
                    </a:lnTo>
                    <a:lnTo>
                      <a:pt x="335" y="84"/>
                    </a:lnTo>
                    <a:lnTo>
                      <a:pt x="251" y="9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Freeform 252"/>
              <p:cNvSpPr>
                <a:spLocks noChangeArrowheads="1"/>
              </p:cNvSpPr>
              <p:nvPr/>
            </p:nvSpPr>
            <p:spPr bwMode="auto">
              <a:xfrm>
                <a:off x="4610100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Freeform 253"/>
              <p:cNvSpPr>
                <a:spLocks noChangeArrowheads="1"/>
              </p:cNvSpPr>
              <p:nvPr/>
            </p:nvSpPr>
            <p:spPr bwMode="auto">
              <a:xfrm>
                <a:off x="4732338" y="2541587"/>
                <a:ext cx="120650" cy="120650"/>
              </a:xfrm>
              <a:custGeom>
                <a:avLst/>
                <a:gdLst>
                  <a:gd name="T0" fmla="*/ 251 w 336"/>
                  <a:gd name="T1" fmla="*/ 0 h 336"/>
                  <a:gd name="T2" fmla="*/ 84 w 336"/>
                  <a:gd name="T3" fmla="*/ 9 h 336"/>
                  <a:gd name="T4" fmla="*/ 0 w 336"/>
                  <a:gd name="T5" fmla="*/ 84 h 336"/>
                  <a:gd name="T6" fmla="*/ 92 w 336"/>
                  <a:gd name="T7" fmla="*/ 335 h 336"/>
                  <a:gd name="T8" fmla="*/ 176 w 336"/>
                  <a:gd name="T9" fmla="*/ 193 h 336"/>
                  <a:gd name="T10" fmla="*/ 335 w 336"/>
                  <a:gd name="T11" fmla="*/ 243 h 336"/>
                  <a:gd name="T12" fmla="*/ 251 w 336"/>
                  <a:gd name="T13" fmla="*/ 0 h 336"/>
                  <a:gd name="T14" fmla="*/ 251 w 336"/>
                  <a:gd name="T15" fmla="*/ 0 h 336"/>
                  <a:gd name="T16" fmla="*/ 251 w 336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6" h="336">
                    <a:moveTo>
                      <a:pt x="251" y="0"/>
                    </a:moveTo>
                    <a:lnTo>
                      <a:pt x="84" y="9"/>
                    </a:lnTo>
                    <a:lnTo>
                      <a:pt x="0" y="84"/>
                    </a:lnTo>
                    <a:lnTo>
                      <a:pt x="92" y="335"/>
                    </a:lnTo>
                    <a:lnTo>
                      <a:pt x="176" y="193"/>
                    </a:lnTo>
                    <a:lnTo>
                      <a:pt x="335" y="243"/>
                    </a:lnTo>
                    <a:lnTo>
                      <a:pt x="251" y="0"/>
                    </a:lnTo>
                    <a:close/>
                    <a:moveTo>
                      <a:pt x="251" y="0"/>
                    </a:moveTo>
                    <a:lnTo>
                      <a:pt x="251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Freeform 254"/>
              <p:cNvSpPr>
                <a:spLocks noChangeArrowheads="1"/>
              </p:cNvSpPr>
              <p:nvPr/>
            </p:nvSpPr>
            <p:spPr bwMode="auto">
              <a:xfrm>
                <a:off x="4732338" y="2541587"/>
                <a:ext cx="120650" cy="120650"/>
              </a:xfrm>
              <a:custGeom>
                <a:avLst/>
                <a:gdLst>
                  <a:gd name="T0" fmla="*/ 251 w 336"/>
                  <a:gd name="T1" fmla="*/ 0 h 336"/>
                  <a:gd name="T2" fmla="*/ 84 w 336"/>
                  <a:gd name="T3" fmla="*/ 9 h 336"/>
                  <a:gd name="T4" fmla="*/ 0 w 336"/>
                  <a:gd name="T5" fmla="*/ 84 h 336"/>
                  <a:gd name="T6" fmla="*/ 92 w 336"/>
                  <a:gd name="T7" fmla="*/ 335 h 336"/>
                  <a:gd name="T8" fmla="*/ 176 w 336"/>
                  <a:gd name="T9" fmla="*/ 193 h 336"/>
                  <a:gd name="T10" fmla="*/ 335 w 336"/>
                  <a:gd name="T11" fmla="*/ 243 h 336"/>
                  <a:gd name="T12" fmla="*/ 251 w 336"/>
                  <a:gd name="T13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336">
                    <a:moveTo>
                      <a:pt x="251" y="0"/>
                    </a:moveTo>
                    <a:lnTo>
                      <a:pt x="84" y="9"/>
                    </a:lnTo>
                    <a:lnTo>
                      <a:pt x="0" y="84"/>
                    </a:lnTo>
                    <a:lnTo>
                      <a:pt x="92" y="335"/>
                    </a:lnTo>
                    <a:lnTo>
                      <a:pt x="176" y="193"/>
                    </a:lnTo>
                    <a:lnTo>
                      <a:pt x="335" y="243"/>
                    </a:lnTo>
                    <a:lnTo>
                      <a:pt x="25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Freeform 255"/>
              <p:cNvSpPr>
                <a:spLocks noChangeArrowheads="1"/>
              </p:cNvSpPr>
              <p:nvPr/>
            </p:nvSpPr>
            <p:spPr bwMode="auto">
              <a:xfrm>
                <a:off x="4822825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Freeform 256"/>
              <p:cNvSpPr>
                <a:spLocks noChangeArrowheads="1"/>
              </p:cNvSpPr>
              <p:nvPr/>
            </p:nvSpPr>
            <p:spPr bwMode="auto">
              <a:xfrm>
                <a:off x="4586288" y="2300287"/>
                <a:ext cx="261937" cy="258762"/>
              </a:xfrm>
              <a:custGeom>
                <a:avLst/>
                <a:gdLst>
                  <a:gd name="T0" fmla="*/ 618 w 728"/>
                  <a:gd name="T1" fmla="*/ 619 h 720"/>
                  <a:gd name="T2" fmla="*/ 627 w 728"/>
                  <a:gd name="T3" fmla="*/ 469 h 720"/>
                  <a:gd name="T4" fmla="*/ 727 w 728"/>
                  <a:gd name="T5" fmla="*/ 360 h 720"/>
                  <a:gd name="T6" fmla="*/ 627 w 728"/>
                  <a:gd name="T7" fmla="*/ 251 h 720"/>
                  <a:gd name="T8" fmla="*/ 618 w 728"/>
                  <a:gd name="T9" fmla="*/ 101 h 720"/>
                  <a:gd name="T10" fmla="*/ 468 w 728"/>
                  <a:gd name="T11" fmla="*/ 92 h 720"/>
                  <a:gd name="T12" fmla="*/ 359 w 728"/>
                  <a:gd name="T13" fmla="*/ 0 h 720"/>
                  <a:gd name="T14" fmla="*/ 250 w 728"/>
                  <a:gd name="T15" fmla="*/ 92 h 720"/>
                  <a:gd name="T16" fmla="*/ 100 w 728"/>
                  <a:gd name="T17" fmla="*/ 101 h 720"/>
                  <a:gd name="T18" fmla="*/ 92 w 728"/>
                  <a:gd name="T19" fmla="*/ 251 h 720"/>
                  <a:gd name="T20" fmla="*/ 0 w 728"/>
                  <a:gd name="T21" fmla="*/ 360 h 720"/>
                  <a:gd name="T22" fmla="*/ 92 w 728"/>
                  <a:gd name="T23" fmla="*/ 469 h 720"/>
                  <a:gd name="T24" fmla="*/ 100 w 728"/>
                  <a:gd name="T25" fmla="*/ 619 h 720"/>
                  <a:gd name="T26" fmla="*/ 250 w 728"/>
                  <a:gd name="T27" fmla="*/ 628 h 720"/>
                  <a:gd name="T28" fmla="*/ 359 w 728"/>
                  <a:gd name="T29" fmla="*/ 719 h 720"/>
                  <a:gd name="T30" fmla="*/ 468 w 728"/>
                  <a:gd name="T31" fmla="*/ 628 h 720"/>
                  <a:gd name="T32" fmla="*/ 618 w 728"/>
                  <a:gd name="T33" fmla="*/ 619 h 720"/>
                  <a:gd name="T34" fmla="*/ 359 w 728"/>
                  <a:gd name="T35" fmla="*/ 561 h 720"/>
                  <a:gd name="T36" fmla="*/ 159 w 728"/>
                  <a:gd name="T37" fmla="*/ 360 h 720"/>
                  <a:gd name="T38" fmla="*/ 359 w 728"/>
                  <a:gd name="T39" fmla="*/ 159 h 720"/>
                  <a:gd name="T40" fmla="*/ 560 w 728"/>
                  <a:gd name="T41" fmla="*/ 360 h 720"/>
                  <a:gd name="T42" fmla="*/ 359 w 728"/>
                  <a:gd name="T43" fmla="*/ 561 h 720"/>
                  <a:gd name="T44" fmla="*/ 359 w 728"/>
                  <a:gd name="T45" fmla="*/ 561 h 720"/>
                  <a:gd name="T46" fmla="*/ 359 w 728"/>
                  <a:gd name="T47" fmla="*/ 56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8" h="720">
                    <a:moveTo>
                      <a:pt x="618" y="619"/>
                    </a:moveTo>
                    <a:cubicBezTo>
                      <a:pt x="627" y="469"/>
                      <a:pt x="627" y="469"/>
                      <a:pt x="627" y="469"/>
                    </a:cubicBezTo>
                    <a:cubicBezTo>
                      <a:pt x="727" y="360"/>
                      <a:pt x="727" y="360"/>
                      <a:pt x="727" y="360"/>
                    </a:cubicBezTo>
                    <a:cubicBezTo>
                      <a:pt x="627" y="251"/>
                      <a:pt x="627" y="251"/>
                      <a:pt x="627" y="251"/>
                    </a:cubicBezTo>
                    <a:cubicBezTo>
                      <a:pt x="618" y="101"/>
                      <a:pt x="618" y="101"/>
                      <a:pt x="618" y="101"/>
                    </a:cubicBezTo>
                    <a:cubicBezTo>
                      <a:pt x="468" y="92"/>
                      <a:pt x="468" y="92"/>
                      <a:pt x="468" y="92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250" y="92"/>
                      <a:pt x="250" y="92"/>
                      <a:pt x="250" y="9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92" y="251"/>
                      <a:pt x="92" y="251"/>
                      <a:pt x="92" y="251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92" y="469"/>
                      <a:pt x="92" y="469"/>
                      <a:pt x="92" y="469"/>
                    </a:cubicBezTo>
                    <a:cubicBezTo>
                      <a:pt x="100" y="619"/>
                      <a:pt x="100" y="619"/>
                      <a:pt x="100" y="619"/>
                    </a:cubicBezTo>
                    <a:cubicBezTo>
                      <a:pt x="250" y="628"/>
                      <a:pt x="250" y="628"/>
                      <a:pt x="250" y="628"/>
                    </a:cubicBezTo>
                    <a:cubicBezTo>
                      <a:pt x="359" y="719"/>
                      <a:pt x="359" y="719"/>
                      <a:pt x="359" y="719"/>
                    </a:cubicBezTo>
                    <a:cubicBezTo>
                      <a:pt x="468" y="628"/>
                      <a:pt x="468" y="628"/>
                      <a:pt x="468" y="628"/>
                    </a:cubicBezTo>
                    <a:lnTo>
                      <a:pt x="618" y="619"/>
                    </a:lnTo>
                    <a:close/>
                    <a:moveTo>
                      <a:pt x="359" y="561"/>
                    </a:moveTo>
                    <a:cubicBezTo>
                      <a:pt x="250" y="561"/>
                      <a:pt x="159" y="469"/>
                      <a:pt x="159" y="360"/>
                    </a:cubicBezTo>
                    <a:cubicBezTo>
                      <a:pt x="159" y="243"/>
                      <a:pt x="250" y="159"/>
                      <a:pt x="359" y="159"/>
                    </a:cubicBezTo>
                    <a:cubicBezTo>
                      <a:pt x="468" y="159"/>
                      <a:pt x="560" y="243"/>
                      <a:pt x="560" y="360"/>
                    </a:cubicBezTo>
                    <a:cubicBezTo>
                      <a:pt x="560" y="469"/>
                      <a:pt x="468" y="561"/>
                      <a:pt x="359" y="561"/>
                    </a:cubicBezTo>
                    <a:close/>
                    <a:moveTo>
                      <a:pt x="359" y="561"/>
                    </a:moveTo>
                    <a:lnTo>
                      <a:pt x="359" y="56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Freeform 257"/>
              <p:cNvSpPr>
                <a:spLocks noChangeArrowheads="1"/>
              </p:cNvSpPr>
              <p:nvPr/>
            </p:nvSpPr>
            <p:spPr bwMode="auto">
              <a:xfrm>
                <a:off x="4691063" y="2387599"/>
                <a:ext cx="36512" cy="80963"/>
              </a:xfrm>
              <a:custGeom>
                <a:avLst/>
                <a:gdLst>
                  <a:gd name="T0" fmla="*/ 0 w 102"/>
                  <a:gd name="T1" fmla="*/ 33 h 227"/>
                  <a:gd name="T2" fmla="*/ 9 w 102"/>
                  <a:gd name="T3" fmla="*/ 67 h 227"/>
                  <a:gd name="T4" fmla="*/ 50 w 102"/>
                  <a:gd name="T5" fmla="*/ 50 h 227"/>
                  <a:gd name="T6" fmla="*/ 50 w 102"/>
                  <a:gd name="T7" fmla="*/ 226 h 227"/>
                  <a:gd name="T8" fmla="*/ 101 w 102"/>
                  <a:gd name="T9" fmla="*/ 226 h 227"/>
                  <a:gd name="T10" fmla="*/ 101 w 102"/>
                  <a:gd name="T11" fmla="*/ 0 h 227"/>
                  <a:gd name="T12" fmla="*/ 59 w 102"/>
                  <a:gd name="T13" fmla="*/ 0 h 227"/>
                  <a:gd name="T14" fmla="*/ 0 w 102"/>
                  <a:gd name="T15" fmla="*/ 33 h 227"/>
                  <a:gd name="T16" fmla="*/ 0 w 102"/>
                  <a:gd name="T17" fmla="*/ 33 h 227"/>
                  <a:gd name="T18" fmla="*/ 0 w 102"/>
                  <a:gd name="T19" fmla="*/ 3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227">
                    <a:moveTo>
                      <a:pt x="0" y="33"/>
                    </a:moveTo>
                    <a:lnTo>
                      <a:pt x="9" y="67"/>
                    </a:lnTo>
                    <a:lnTo>
                      <a:pt x="50" y="50"/>
                    </a:lnTo>
                    <a:lnTo>
                      <a:pt x="50" y="226"/>
                    </a:lnTo>
                    <a:lnTo>
                      <a:pt x="101" y="226"/>
                    </a:lnTo>
                    <a:lnTo>
                      <a:pt x="101" y="0"/>
                    </a:lnTo>
                    <a:lnTo>
                      <a:pt x="59" y="0"/>
                    </a:lnTo>
                    <a:lnTo>
                      <a:pt x="0" y="33"/>
                    </a:lnTo>
                    <a:close/>
                    <a:moveTo>
                      <a:pt x="0" y="33"/>
                    </a:move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1" name="Freeform 258"/>
              <p:cNvSpPr>
                <a:spLocks noChangeArrowheads="1"/>
              </p:cNvSpPr>
              <p:nvPr/>
            </p:nvSpPr>
            <p:spPr bwMode="auto">
              <a:xfrm>
                <a:off x="4691063" y="2387599"/>
                <a:ext cx="36512" cy="80963"/>
              </a:xfrm>
              <a:custGeom>
                <a:avLst/>
                <a:gdLst>
                  <a:gd name="T0" fmla="*/ 0 w 102"/>
                  <a:gd name="T1" fmla="*/ 33 h 227"/>
                  <a:gd name="T2" fmla="*/ 9 w 102"/>
                  <a:gd name="T3" fmla="*/ 67 h 227"/>
                  <a:gd name="T4" fmla="*/ 50 w 102"/>
                  <a:gd name="T5" fmla="*/ 50 h 227"/>
                  <a:gd name="T6" fmla="*/ 50 w 102"/>
                  <a:gd name="T7" fmla="*/ 50 h 227"/>
                  <a:gd name="T8" fmla="*/ 50 w 102"/>
                  <a:gd name="T9" fmla="*/ 226 h 227"/>
                  <a:gd name="T10" fmla="*/ 101 w 102"/>
                  <a:gd name="T11" fmla="*/ 226 h 227"/>
                  <a:gd name="T12" fmla="*/ 101 w 102"/>
                  <a:gd name="T13" fmla="*/ 0 h 227"/>
                  <a:gd name="T14" fmla="*/ 59 w 102"/>
                  <a:gd name="T15" fmla="*/ 0 h 227"/>
                  <a:gd name="T16" fmla="*/ 0 w 102"/>
                  <a:gd name="T17" fmla="*/ 3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227">
                    <a:moveTo>
                      <a:pt x="0" y="33"/>
                    </a:moveTo>
                    <a:lnTo>
                      <a:pt x="9" y="67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226"/>
                    </a:lnTo>
                    <a:lnTo>
                      <a:pt x="101" y="226"/>
                    </a:lnTo>
                    <a:lnTo>
                      <a:pt x="101" y="0"/>
                    </a:lnTo>
                    <a:lnTo>
                      <a:pt x="59" y="0"/>
                    </a:lnTo>
                    <a:lnTo>
                      <a:pt x="0" y="3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Freeform 259"/>
              <p:cNvSpPr>
                <a:spLocks noChangeArrowheads="1"/>
              </p:cNvSpPr>
              <p:nvPr/>
            </p:nvSpPr>
            <p:spPr bwMode="auto">
              <a:xfrm>
                <a:off x="4691063" y="2400299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3" name="Content Placeholder 2"/>
            <p:cNvSpPr txBox="1"/>
            <p:nvPr/>
          </p:nvSpPr>
          <p:spPr bwMode="auto">
            <a:xfrm>
              <a:off x="5261948" y="3332426"/>
              <a:ext cx="1714054" cy="332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MS PGothic" panose="020B060007020508020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panose="020B060007020508020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panose="020B060007020508020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panose="020B060007020508020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MS PGothic" panose="020B0600070205080204" charset="-128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90204" pitchFamily="34" charset="0"/>
                <a:buNone/>
              </a:pPr>
              <a:r>
                <a:rPr lang="en-US" sz="16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We’re No.1</a:t>
              </a:r>
              <a:endParaRPr 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4" name="Rectangle 1"/>
          <p:cNvSpPr/>
          <p:nvPr/>
        </p:nvSpPr>
        <p:spPr>
          <a:xfrm>
            <a:off x="2175597" y="2897438"/>
            <a:ext cx="888365" cy="632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Upload</a:t>
            </a:r>
          </a:p>
          <a:p>
            <a:pPr algn="ctr">
              <a:spcBef>
                <a:spcPct val="20000"/>
              </a:spcBef>
              <a:buFont typeface="Arial" panose="020B0604020202090204" pitchFamily="34" charset="0"/>
              <a:buNone/>
            </a:pP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5" name="Content Placeholder 2"/>
          <p:cNvSpPr txBox="1"/>
          <p:nvPr/>
        </p:nvSpPr>
        <p:spPr bwMode="auto">
          <a:xfrm>
            <a:off x="8630285" y="3082290"/>
            <a:ext cx="2045970" cy="75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Check whether the traffic contains malicious traffic and the type of malicious traffic</a:t>
            </a:r>
          </a:p>
        </p:txBody>
      </p:sp>
      <p:sp>
        <p:nvSpPr>
          <p:cNvPr id="106" name="Rectangle 44"/>
          <p:cNvSpPr/>
          <p:nvPr/>
        </p:nvSpPr>
        <p:spPr>
          <a:xfrm>
            <a:off x="9108338" y="2805998"/>
            <a:ext cx="11106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Detection</a:t>
            </a:r>
          </a:p>
        </p:txBody>
      </p:sp>
      <p:sp>
        <p:nvSpPr>
          <p:cNvPr id="109" name="Content Placeholder 2"/>
          <p:cNvSpPr txBox="1"/>
          <p:nvPr/>
        </p:nvSpPr>
        <p:spPr bwMode="auto">
          <a:xfrm>
            <a:off x="4744720" y="5810250"/>
            <a:ext cx="2821305" cy="75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panose="020B0600070205080204" charset="-128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Provide visual representations of network traffic, including graphs and charts, to highlight trends and anomalies.</a:t>
            </a:r>
          </a:p>
        </p:txBody>
      </p:sp>
      <p:sp>
        <p:nvSpPr>
          <p:cNvPr id="110" name="Rectangle 51"/>
          <p:cNvSpPr/>
          <p:nvPr/>
        </p:nvSpPr>
        <p:spPr>
          <a:xfrm>
            <a:off x="5423929" y="5534222"/>
            <a:ext cx="143637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cs typeface="+mn-ea"/>
                <a:sym typeface="+mn-lt"/>
              </a:rPr>
              <a:t>File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miz-E818107-6D594D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9540000">
            <a:off x="-5520055" y="-907415"/>
            <a:ext cx="8521700" cy="8901430"/>
          </a:xfrm>
          <a:prstGeom prst="rect">
            <a:avLst/>
          </a:prstGeom>
        </p:spPr>
      </p:pic>
      <p:pic>
        <p:nvPicPr>
          <p:cNvPr id="3" name="图片 2" descr="51miz-E818107-6D594D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 rot="12060000" flipH="1">
            <a:off x="8670925" y="-1021715"/>
            <a:ext cx="8521700" cy="8901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91" y="1625156"/>
            <a:ext cx="1605418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8" name="文本框 9"/>
          <p:cNvSpPr txBox="1"/>
          <p:nvPr/>
        </p:nvSpPr>
        <p:spPr>
          <a:xfrm>
            <a:off x="3132455" y="2998470"/>
            <a:ext cx="5926455" cy="77758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PART 4 k8s Architecture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24839B02-AD0A-C207-D612-A66E69C8E9F5}"/>
              </a:ext>
            </a:extLst>
          </p:cNvPr>
          <p:cNvSpPr/>
          <p:nvPr/>
        </p:nvSpPr>
        <p:spPr>
          <a:xfrm>
            <a:off x="1940560" y="870584"/>
            <a:ext cx="8422639" cy="5550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-132080" y="0"/>
            <a:ext cx="4963160" cy="76559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PART 4 k8s Architecture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5E5B8008-DC8F-8069-0581-247041B6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83" y="1248756"/>
            <a:ext cx="7211433" cy="47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D8AA34-8E98-DD0A-15C8-CC6084B401D6}"/>
              </a:ext>
            </a:extLst>
          </p:cNvPr>
          <p:cNvSpPr/>
          <p:nvPr/>
        </p:nvSpPr>
        <p:spPr>
          <a:xfrm>
            <a:off x="5187416" y="264160"/>
            <a:ext cx="5826024" cy="64109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-132080" y="0"/>
            <a:ext cx="4963160" cy="76559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PART 4 k8s Architecture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DEA81615-92F7-54B5-E3B7-CEFF64D51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179" y="737635"/>
            <a:ext cx="5074861" cy="540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9"/>
          <p:cNvSpPr txBox="1"/>
          <p:nvPr/>
        </p:nvSpPr>
        <p:spPr>
          <a:xfrm>
            <a:off x="-132080" y="0"/>
            <a:ext cx="4963160" cy="153503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PART 5</a:t>
            </a:r>
          </a:p>
          <a:p>
            <a:pPr marL="0" lvl="1" algn="ctr">
              <a:lnSpc>
                <a:spcPts val="6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07892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907540" y="3014980"/>
            <a:ext cx="3007995" cy="828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Times New Roman Regular" panose="02020503050405090304" charset="0"/>
                <a:ea typeface="+mn-ea"/>
                <a:cs typeface="Times New Roman Regular" panose="02020503050405090304" charset="0"/>
                <a:sym typeface="+mn-lt"/>
              </a:rPr>
              <a:t>Thanks</a:t>
            </a:r>
            <a:r>
              <a:rPr lang="zh-CN" altLang="en-US" sz="6600" dirty="0">
                <a:solidFill>
                  <a:schemeClr val="bg1"/>
                </a:solidFill>
                <a:latin typeface="Times New Roman Regular" panose="02020503050405090304" charset="0"/>
                <a:ea typeface="+mn-ea"/>
                <a:cs typeface="Times New Roman Regular" panose="02020503050405090304" charset="0"/>
                <a:sym typeface="+mn-lt"/>
              </a:rPr>
              <a:t>！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2056765" y="3630930"/>
            <a:ext cx="3007995" cy="7099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 Regular" panose="02020503050405090304" charset="0"/>
                <a:ea typeface="+mn-ea"/>
                <a:cs typeface="Times New Roman Regular" panose="02020503050405090304" charset="0"/>
                <a:sym typeface="+mn-lt"/>
              </a:rPr>
              <a:t>Group_X</a:t>
            </a:r>
            <a:r>
              <a:rPr lang="zh-CN" altLang="en-US" sz="2000" dirty="0">
                <a:solidFill>
                  <a:schemeClr val="bg1"/>
                </a:solidFill>
                <a:latin typeface="Times New Roman Regular" panose="02020503050405090304" charset="0"/>
                <a:ea typeface="+mn-ea"/>
                <a:cs typeface="Times New Roman Regular" panose="02020503050405090304" charset="0"/>
                <a:sym typeface="+mn-lt"/>
              </a:rPr>
              <a:t>   </a:t>
            </a:r>
            <a:r>
              <a:rPr lang="en-US" altLang="zh-CN" sz="2000" dirty="0">
                <a:solidFill>
                  <a:schemeClr val="bg1"/>
                </a:solidFill>
                <a:latin typeface="Times New Roman Regular" panose="02020503050405090304" charset="0"/>
                <a:ea typeface="+mn-ea"/>
                <a:cs typeface="Times New Roman Regular" panose="02020503050405090304" charset="0"/>
                <a:sym typeface="+mn-lt"/>
              </a:rPr>
              <a:t>2024.07.19</a:t>
            </a:r>
          </a:p>
        </p:txBody>
      </p:sp>
      <p:pic>
        <p:nvPicPr>
          <p:cNvPr id="7" name="图片 6" descr="51miz-E179530-5D62FB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40" y="-215900"/>
            <a:ext cx="7699375" cy="7704455"/>
          </a:xfrm>
          <a:prstGeom prst="rect">
            <a:avLst/>
          </a:prstGeom>
        </p:spPr>
      </p:pic>
      <p:pic>
        <p:nvPicPr>
          <p:cNvPr id="13" name="图片 12" descr="二二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40000">
            <a:off x="7420610" y="-3960495"/>
            <a:ext cx="9505950" cy="732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99999-6D594D61"/>
          <p:cNvPicPr>
            <a:picLocks noChangeAspect="1"/>
          </p:cNvPicPr>
          <p:nvPr/>
        </p:nvPicPr>
        <p:blipFill>
          <a:blip r:embed="rId3"/>
          <a:srcRect l="29545" r="15530"/>
          <a:stretch>
            <a:fillRect/>
          </a:stretch>
        </p:blipFill>
        <p:spPr>
          <a:xfrm>
            <a:off x="6648450" y="3682365"/>
            <a:ext cx="5524500" cy="3224530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294640" y="572770"/>
            <a:ext cx="3529330" cy="74993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Group Member</a:t>
            </a:r>
          </a:p>
        </p:txBody>
      </p:sp>
      <p:grpSp>
        <p:nvGrpSpPr>
          <p:cNvPr id="34" name="Group 31"/>
          <p:cNvGrpSpPr/>
          <p:nvPr/>
        </p:nvGrpSpPr>
        <p:grpSpPr>
          <a:xfrm>
            <a:off x="4122037" y="2090258"/>
            <a:ext cx="3947925" cy="3797780"/>
            <a:chOff x="2506663" y="-106278"/>
            <a:chExt cx="7181851" cy="6908716"/>
          </a:xfrm>
        </p:grpSpPr>
        <p:sp>
          <p:nvSpPr>
            <p:cNvPr id="35" name="Isosceles Triangle 28"/>
            <p:cNvSpPr/>
            <p:nvPr/>
          </p:nvSpPr>
          <p:spPr>
            <a:xfrm>
              <a:off x="3906497" y="-106278"/>
              <a:ext cx="4417639" cy="375399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>
              <a:spLocks noEditPoints="1"/>
            </p:cNvSpPr>
            <p:nvPr/>
          </p:nvSpPr>
          <p:spPr bwMode="auto">
            <a:xfrm>
              <a:off x="3840163" y="2301875"/>
              <a:ext cx="4805363" cy="2836863"/>
            </a:xfrm>
            <a:custGeom>
              <a:avLst/>
              <a:gdLst>
                <a:gd name="T0" fmla="*/ 1049 w 1279"/>
                <a:gd name="T1" fmla="*/ 0 h 755"/>
                <a:gd name="T2" fmla="*/ 1052 w 1279"/>
                <a:gd name="T3" fmla="*/ 10 h 755"/>
                <a:gd name="T4" fmla="*/ 603 w 1279"/>
                <a:gd name="T5" fmla="*/ 409 h 755"/>
                <a:gd name="T6" fmla="*/ 121 w 1279"/>
                <a:gd name="T7" fmla="*/ 435 h 755"/>
                <a:gd name="T8" fmla="*/ 602 w 1279"/>
                <a:gd name="T9" fmla="*/ 695 h 755"/>
                <a:gd name="T10" fmla="*/ 884 w 1279"/>
                <a:gd name="T11" fmla="*/ 755 h 755"/>
                <a:gd name="T12" fmla="*/ 1279 w 1279"/>
                <a:gd name="T13" fmla="*/ 365 h 755"/>
                <a:gd name="T14" fmla="*/ 1049 w 1279"/>
                <a:gd name="T15" fmla="*/ 0 h 755"/>
                <a:gd name="T16" fmla="*/ 4 w 1279"/>
                <a:gd name="T17" fmla="*/ 274 h 755"/>
                <a:gd name="T18" fmla="*/ 15 w 1279"/>
                <a:gd name="T19" fmla="*/ 240 h 755"/>
                <a:gd name="T20" fmla="*/ 0 w 1279"/>
                <a:gd name="T21" fmla="*/ 263 h 755"/>
                <a:gd name="T22" fmla="*/ 4 w 1279"/>
                <a:gd name="T23" fmla="*/ 27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9" h="755">
                  <a:moveTo>
                    <a:pt x="1049" y="0"/>
                  </a:moveTo>
                  <a:cubicBezTo>
                    <a:pt x="1050" y="3"/>
                    <a:pt x="1051" y="6"/>
                    <a:pt x="1052" y="10"/>
                  </a:cubicBezTo>
                  <a:cubicBezTo>
                    <a:pt x="1093" y="140"/>
                    <a:pt x="892" y="319"/>
                    <a:pt x="603" y="409"/>
                  </a:cubicBezTo>
                  <a:cubicBezTo>
                    <a:pt x="414" y="468"/>
                    <a:pt x="234" y="474"/>
                    <a:pt x="121" y="435"/>
                  </a:cubicBezTo>
                  <a:cubicBezTo>
                    <a:pt x="230" y="536"/>
                    <a:pt x="400" y="632"/>
                    <a:pt x="602" y="695"/>
                  </a:cubicBezTo>
                  <a:cubicBezTo>
                    <a:pt x="699" y="725"/>
                    <a:pt x="795" y="745"/>
                    <a:pt x="884" y="755"/>
                  </a:cubicBezTo>
                  <a:cubicBezTo>
                    <a:pt x="1102" y="640"/>
                    <a:pt x="1251" y="495"/>
                    <a:pt x="1279" y="365"/>
                  </a:cubicBezTo>
                  <a:lnTo>
                    <a:pt x="1049" y="0"/>
                  </a:lnTo>
                  <a:close/>
                  <a:moveTo>
                    <a:pt x="4" y="274"/>
                  </a:moveTo>
                  <a:cubicBezTo>
                    <a:pt x="6" y="263"/>
                    <a:pt x="10" y="251"/>
                    <a:pt x="15" y="240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1" y="267"/>
                    <a:pt x="2" y="271"/>
                    <a:pt x="4" y="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24"/>
            <p:cNvSpPr/>
            <p:nvPr/>
          </p:nvSpPr>
          <p:spPr bwMode="auto">
            <a:xfrm>
              <a:off x="3840163" y="1897063"/>
              <a:ext cx="3546475" cy="2185988"/>
            </a:xfrm>
            <a:custGeom>
              <a:avLst/>
              <a:gdLst>
                <a:gd name="T0" fmla="*/ 576 w 944"/>
                <a:gd name="T1" fmla="*/ 318 h 582"/>
                <a:gd name="T2" fmla="*/ 230 w 944"/>
                <a:gd name="T3" fmla="*/ 10 h 582"/>
                <a:gd name="T4" fmla="*/ 234 w 944"/>
                <a:gd name="T5" fmla="*/ 0 h 582"/>
                <a:gd name="T6" fmla="*/ 0 w 944"/>
                <a:gd name="T7" fmla="*/ 371 h 582"/>
                <a:gd name="T8" fmla="*/ 121 w 944"/>
                <a:gd name="T9" fmla="*/ 543 h 582"/>
                <a:gd name="T10" fmla="*/ 603 w 944"/>
                <a:gd name="T11" fmla="*/ 517 h 582"/>
                <a:gd name="T12" fmla="*/ 944 w 944"/>
                <a:gd name="T13" fmla="*/ 339 h 582"/>
                <a:gd name="T14" fmla="*/ 576 w 944"/>
                <a:gd name="T15" fmla="*/ 318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4" h="582">
                  <a:moveTo>
                    <a:pt x="576" y="318"/>
                  </a:moveTo>
                  <a:cubicBezTo>
                    <a:pt x="353" y="249"/>
                    <a:pt x="199" y="111"/>
                    <a:pt x="230" y="10"/>
                  </a:cubicBezTo>
                  <a:cubicBezTo>
                    <a:pt x="231" y="7"/>
                    <a:pt x="232" y="3"/>
                    <a:pt x="234" y="0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18" y="427"/>
                    <a:pt x="60" y="486"/>
                    <a:pt x="121" y="543"/>
                  </a:cubicBezTo>
                  <a:cubicBezTo>
                    <a:pt x="234" y="582"/>
                    <a:pt x="414" y="576"/>
                    <a:pt x="603" y="517"/>
                  </a:cubicBezTo>
                  <a:cubicBezTo>
                    <a:pt x="743" y="473"/>
                    <a:pt x="863" y="409"/>
                    <a:pt x="944" y="339"/>
                  </a:cubicBezTo>
                  <a:cubicBezTo>
                    <a:pt x="857" y="368"/>
                    <a:pt x="720" y="363"/>
                    <a:pt x="576" y="3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25"/>
            <p:cNvSpPr/>
            <p:nvPr/>
          </p:nvSpPr>
          <p:spPr bwMode="auto">
            <a:xfrm>
              <a:off x="2943226" y="3233738"/>
              <a:ext cx="6745288" cy="3568700"/>
            </a:xfrm>
            <a:custGeom>
              <a:avLst/>
              <a:gdLst>
                <a:gd name="T0" fmla="*/ 1767 w 1796"/>
                <a:gd name="T1" fmla="*/ 411 h 950"/>
                <a:gd name="T2" fmla="*/ 1767 w 1796"/>
                <a:gd name="T3" fmla="*/ 411 h 950"/>
                <a:gd name="T4" fmla="*/ 1766 w 1796"/>
                <a:gd name="T5" fmla="*/ 411 h 950"/>
                <a:gd name="T6" fmla="*/ 1752 w 1796"/>
                <a:gd name="T7" fmla="*/ 388 h 950"/>
                <a:gd name="T8" fmla="*/ 1507 w 1796"/>
                <a:gd name="T9" fmla="*/ 0 h 950"/>
                <a:gd name="T10" fmla="*/ 1515 w 1796"/>
                <a:gd name="T11" fmla="*/ 20 h 950"/>
                <a:gd name="T12" fmla="*/ 986 w 1796"/>
                <a:gd name="T13" fmla="*/ 571 h 950"/>
                <a:gd name="T14" fmla="*/ 986 w 1796"/>
                <a:gd name="T15" fmla="*/ 571 h 950"/>
                <a:gd name="T16" fmla="*/ 0 w 1796"/>
                <a:gd name="T17" fmla="*/ 725 h 950"/>
                <a:gd name="T18" fmla="*/ 840 w 1796"/>
                <a:gd name="T19" fmla="*/ 950 h 950"/>
                <a:gd name="T20" fmla="*/ 1796 w 1796"/>
                <a:gd name="T21" fmla="*/ 518 h 950"/>
                <a:gd name="T22" fmla="*/ 1767 w 1796"/>
                <a:gd name="T23" fmla="*/ 411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6" h="950">
                  <a:moveTo>
                    <a:pt x="1767" y="411"/>
                  </a:moveTo>
                  <a:cubicBezTo>
                    <a:pt x="1767" y="411"/>
                    <a:pt x="1767" y="411"/>
                    <a:pt x="1767" y="411"/>
                  </a:cubicBezTo>
                  <a:cubicBezTo>
                    <a:pt x="1766" y="411"/>
                    <a:pt x="1766" y="411"/>
                    <a:pt x="1766" y="411"/>
                  </a:cubicBezTo>
                  <a:cubicBezTo>
                    <a:pt x="1762" y="403"/>
                    <a:pt x="1757" y="396"/>
                    <a:pt x="1752" y="388"/>
                  </a:cubicBezTo>
                  <a:cubicBezTo>
                    <a:pt x="1507" y="0"/>
                    <a:pt x="1507" y="0"/>
                    <a:pt x="1507" y="0"/>
                  </a:cubicBezTo>
                  <a:cubicBezTo>
                    <a:pt x="1510" y="6"/>
                    <a:pt x="1513" y="13"/>
                    <a:pt x="1515" y="20"/>
                  </a:cubicBezTo>
                  <a:cubicBezTo>
                    <a:pt x="1569" y="194"/>
                    <a:pt x="1340" y="425"/>
                    <a:pt x="986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686" y="699"/>
                    <a:pt x="288" y="758"/>
                    <a:pt x="0" y="725"/>
                  </a:cubicBezTo>
                  <a:cubicBezTo>
                    <a:pt x="163" y="859"/>
                    <a:pt x="478" y="950"/>
                    <a:pt x="840" y="950"/>
                  </a:cubicBezTo>
                  <a:cubicBezTo>
                    <a:pt x="1368" y="950"/>
                    <a:pt x="1796" y="757"/>
                    <a:pt x="1796" y="518"/>
                  </a:cubicBezTo>
                  <a:cubicBezTo>
                    <a:pt x="1796" y="481"/>
                    <a:pt x="1786" y="446"/>
                    <a:pt x="1767" y="4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26"/>
            <p:cNvSpPr/>
            <p:nvPr/>
          </p:nvSpPr>
          <p:spPr bwMode="auto">
            <a:xfrm>
              <a:off x="2506663" y="2760663"/>
              <a:ext cx="4654550" cy="3319463"/>
            </a:xfrm>
            <a:custGeom>
              <a:avLst/>
              <a:gdLst>
                <a:gd name="T0" fmla="*/ 1239 w 1239"/>
                <a:gd name="T1" fmla="*/ 633 h 884"/>
                <a:gd name="T2" fmla="*/ 957 w 1239"/>
                <a:gd name="T3" fmla="*/ 573 h 884"/>
                <a:gd name="T4" fmla="*/ 352 w 1239"/>
                <a:gd name="T5" fmla="*/ 35 h 884"/>
                <a:gd name="T6" fmla="*/ 368 w 1239"/>
                <a:gd name="T7" fmla="*/ 0 h 884"/>
                <a:gd name="T8" fmla="*/ 56 w 1239"/>
                <a:gd name="T9" fmla="*/ 496 h 884"/>
                <a:gd name="T10" fmla="*/ 56 w 1239"/>
                <a:gd name="T11" fmla="*/ 496 h 884"/>
                <a:gd name="T12" fmla="*/ 44 w 1239"/>
                <a:gd name="T13" fmla="*/ 514 h 884"/>
                <a:gd name="T14" fmla="*/ 30 w 1239"/>
                <a:gd name="T15" fmla="*/ 537 h 884"/>
                <a:gd name="T16" fmla="*/ 29 w 1239"/>
                <a:gd name="T17" fmla="*/ 537 h 884"/>
                <a:gd name="T18" fmla="*/ 29 w 1239"/>
                <a:gd name="T19" fmla="*/ 537 h 884"/>
                <a:gd name="T20" fmla="*/ 0 w 1239"/>
                <a:gd name="T21" fmla="*/ 644 h 884"/>
                <a:gd name="T22" fmla="*/ 116 w 1239"/>
                <a:gd name="T23" fmla="*/ 851 h 884"/>
                <a:gd name="T24" fmla="*/ 1102 w 1239"/>
                <a:gd name="T25" fmla="*/ 697 h 884"/>
                <a:gd name="T26" fmla="*/ 1102 w 1239"/>
                <a:gd name="T27" fmla="*/ 697 h 884"/>
                <a:gd name="T28" fmla="*/ 1239 w 1239"/>
                <a:gd name="T29" fmla="*/ 63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9" h="884">
                  <a:moveTo>
                    <a:pt x="1239" y="633"/>
                  </a:moveTo>
                  <a:cubicBezTo>
                    <a:pt x="1150" y="623"/>
                    <a:pt x="1054" y="603"/>
                    <a:pt x="957" y="573"/>
                  </a:cubicBezTo>
                  <a:cubicBezTo>
                    <a:pt x="568" y="451"/>
                    <a:pt x="297" y="211"/>
                    <a:pt x="352" y="35"/>
                  </a:cubicBezTo>
                  <a:cubicBezTo>
                    <a:pt x="356" y="23"/>
                    <a:pt x="361" y="11"/>
                    <a:pt x="368" y="0"/>
                  </a:cubicBezTo>
                  <a:cubicBezTo>
                    <a:pt x="56" y="496"/>
                    <a:pt x="56" y="496"/>
                    <a:pt x="56" y="496"/>
                  </a:cubicBezTo>
                  <a:cubicBezTo>
                    <a:pt x="52" y="505"/>
                    <a:pt x="52" y="505"/>
                    <a:pt x="56" y="496"/>
                  </a:cubicBezTo>
                  <a:cubicBezTo>
                    <a:pt x="44" y="514"/>
                    <a:pt x="44" y="514"/>
                    <a:pt x="44" y="514"/>
                  </a:cubicBezTo>
                  <a:cubicBezTo>
                    <a:pt x="39" y="522"/>
                    <a:pt x="34" y="529"/>
                    <a:pt x="30" y="537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29" y="537"/>
                    <a:pt x="29" y="537"/>
                    <a:pt x="29" y="537"/>
                  </a:cubicBezTo>
                  <a:cubicBezTo>
                    <a:pt x="10" y="572"/>
                    <a:pt x="0" y="607"/>
                    <a:pt x="0" y="644"/>
                  </a:cubicBezTo>
                  <a:cubicBezTo>
                    <a:pt x="0" y="719"/>
                    <a:pt x="42" y="789"/>
                    <a:pt x="116" y="851"/>
                  </a:cubicBezTo>
                  <a:cubicBezTo>
                    <a:pt x="404" y="884"/>
                    <a:pt x="802" y="825"/>
                    <a:pt x="1102" y="697"/>
                  </a:cubicBezTo>
                  <a:cubicBezTo>
                    <a:pt x="1102" y="697"/>
                    <a:pt x="1102" y="697"/>
                    <a:pt x="1102" y="697"/>
                  </a:cubicBezTo>
                  <a:cubicBezTo>
                    <a:pt x="1150" y="677"/>
                    <a:pt x="1196" y="655"/>
                    <a:pt x="1239" y="6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27"/>
            <p:cNvSpPr/>
            <p:nvPr/>
          </p:nvSpPr>
          <p:spPr bwMode="auto">
            <a:xfrm>
              <a:off x="8085138" y="2782888"/>
              <a:ext cx="585788" cy="890588"/>
            </a:xfrm>
            <a:custGeom>
              <a:avLst/>
              <a:gdLst>
                <a:gd name="T0" fmla="*/ 146 w 156"/>
                <a:gd name="T1" fmla="*/ 140 h 237"/>
                <a:gd name="T2" fmla="*/ 0 w 156"/>
                <a:gd name="T3" fmla="*/ 0 h 237"/>
                <a:gd name="T4" fmla="*/ 149 w 156"/>
                <a:gd name="T5" fmla="*/ 237 h 237"/>
                <a:gd name="T6" fmla="*/ 146 w 156"/>
                <a:gd name="T7" fmla="*/ 14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37">
                  <a:moveTo>
                    <a:pt x="146" y="140"/>
                  </a:moveTo>
                  <a:cubicBezTo>
                    <a:pt x="127" y="79"/>
                    <a:pt x="75" y="32"/>
                    <a:pt x="0" y="0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6" y="203"/>
                    <a:pt x="155" y="171"/>
                    <a:pt x="146" y="14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28"/>
            <p:cNvSpPr/>
            <p:nvPr/>
          </p:nvSpPr>
          <p:spPr bwMode="auto">
            <a:xfrm>
              <a:off x="3790951" y="2392363"/>
              <a:ext cx="615950" cy="898525"/>
            </a:xfrm>
            <a:custGeom>
              <a:avLst/>
              <a:gdLst>
                <a:gd name="T0" fmla="*/ 10 w 164"/>
                <a:gd name="T1" fmla="*/ 133 h 239"/>
                <a:gd name="T2" fmla="*/ 13 w 164"/>
                <a:gd name="T3" fmla="*/ 239 h 239"/>
                <a:gd name="T4" fmla="*/ 164 w 164"/>
                <a:gd name="T5" fmla="*/ 0 h 239"/>
                <a:gd name="T6" fmla="*/ 10 w 164"/>
                <a:gd name="T7" fmla="*/ 13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39">
                  <a:moveTo>
                    <a:pt x="10" y="133"/>
                  </a:moveTo>
                  <a:cubicBezTo>
                    <a:pt x="0" y="166"/>
                    <a:pt x="1" y="202"/>
                    <a:pt x="13" y="239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84" y="28"/>
                    <a:pt x="29" y="72"/>
                    <a:pt x="10" y="13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29"/>
            <p:cNvSpPr/>
            <p:nvPr/>
          </p:nvSpPr>
          <p:spPr bwMode="auto">
            <a:xfrm>
              <a:off x="7299326" y="1946275"/>
              <a:ext cx="530225" cy="739775"/>
            </a:xfrm>
            <a:custGeom>
              <a:avLst/>
              <a:gdLst>
                <a:gd name="T0" fmla="*/ 131 w 141"/>
                <a:gd name="T1" fmla="*/ 105 h 197"/>
                <a:gd name="T2" fmla="*/ 0 w 141"/>
                <a:gd name="T3" fmla="*/ 0 h 197"/>
                <a:gd name="T4" fmla="*/ 124 w 141"/>
                <a:gd name="T5" fmla="*/ 197 h 197"/>
                <a:gd name="T6" fmla="*/ 131 w 141"/>
                <a:gd name="T7" fmla="*/ 10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97">
                  <a:moveTo>
                    <a:pt x="131" y="105"/>
                  </a:moveTo>
                  <a:cubicBezTo>
                    <a:pt x="116" y="55"/>
                    <a:pt x="69" y="20"/>
                    <a:pt x="0" y="0"/>
                  </a:cubicBezTo>
                  <a:cubicBezTo>
                    <a:pt x="124" y="197"/>
                    <a:pt x="124" y="197"/>
                    <a:pt x="124" y="197"/>
                  </a:cubicBezTo>
                  <a:cubicBezTo>
                    <a:pt x="138" y="165"/>
                    <a:pt x="141" y="134"/>
                    <a:pt x="131" y="10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30"/>
            <p:cNvSpPr>
              <a:spLocks noEditPoints="1"/>
            </p:cNvSpPr>
            <p:nvPr/>
          </p:nvSpPr>
          <p:spPr bwMode="auto">
            <a:xfrm>
              <a:off x="4673601" y="1622425"/>
              <a:ext cx="447675" cy="608013"/>
            </a:xfrm>
            <a:custGeom>
              <a:avLst/>
              <a:gdLst>
                <a:gd name="T0" fmla="*/ 8 w 119"/>
                <a:gd name="T1" fmla="*/ 83 h 162"/>
                <a:gd name="T2" fmla="*/ 17 w 119"/>
                <a:gd name="T3" fmla="*/ 162 h 162"/>
                <a:gd name="T4" fmla="*/ 119 w 119"/>
                <a:gd name="T5" fmla="*/ 0 h 162"/>
                <a:gd name="T6" fmla="*/ 8 w 119"/>
                <a:gd name="T7" fmla="*/ 83 h 162"/>
                <a:gd name="T8" fmla="*/ 17 w 119"/>
                <a:gd name="T9" fmla="*/ 162 h 162"/>
                <a:gd name="T10" fmla="*/ 17 w 119"/>
                <a:gd name="T11" fmla="*/ 162 h 162"/>
                <a:gd name="T12" fmla="*/ 17 w 119"/>
                <a:gd name="T1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62">
                  <a:moveTo>
                    <a:pt x="8" y="83"/>
                  </a:moveTo>
                  <a:cubicBezTo>
                    <a:pt x="0" y="108"/>
                    <a:pt x="4" y="135"/>
                    <a:pt x="17" y="162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61" y="15"/>
                    <a:pt x="20" y="43"/>
                    <a:pt x="8" y="83"/>
                  </a:cubicBezTo>
                  <a:close/>
                  <a:moveTo>
                    <a:pt x="17" y="162"/>
                  </a:moveTo>
                  <a:cubicBezTo>
                    <a:pt x="17" y="162"/>
                    <a:pt x="17" y="162"/>
                    <a:pt x="17" y="162"/>
                  </a:cubicBezTo>
                  <a:cubicBezTo>
                    <a:pt x="17" y="162"/>
                    <a:pt x="17" y="162"/>
                    <a:pt x="17" y="16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Group 14"/>
          <p:cNvGrpSpPr/>
          <p:nvPr/>
        </p:nvGrpSpPr>
        <p:grpSpPr>
          <a:xfrm>
            <a:off x="4065356" y="2329778"/>
            <a:ext cx="277647" cy="27681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1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TextBox 17"/>
          <p:cNvSpPr txBox="1"/>
          <p:nvPr/>
        </p:nvSpPr>
        <p:spPr>
          <a:xfrm>
            <a:off x="2890481" y="2203088"/>
            <a:ext cx="1079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Bao Han</a:t>
            </a:r>
            <a:endParaRPr lang="en-US" altLang="zh-CN" sz="2000" b="1" dirty="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  <a:sym typeface="+mn-lt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1728143" y="2473280"/>
            <a:ext cx="2239686" cy="119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Sichuan University, School of Cyber Science and Engineering</a:t>
            </a:r>
            <a:endParaRPr lang="en-US" sz="160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r">
              <a:lnSpc>
                <a:spcPct val="120000"/>
              </a:lnSpc>
            </a:pPr>
            <a:r>
              <a:rPr lang="pt-BR" sz="120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TextBox 27"/>
          <p:cNvSpPr txBox="1"/>
          <p:nvPr/>
        </p:nvSpPr>
        <p:spPr>
          <a:xfrm>
            <a:off x="8281545" y="2206825"/>
            <a:ext cx="15303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d-ID" sz="20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Zhang Xinyu</a:t>
            </a:r>
          </a:p>
        </p:txBody>
      </p:sp>
      <p:sp>
        <p:nvSpPr>
          <p:cNvPr id="50" name="TextBox 29"/>
          <p:cNvSpPr txBox="1"/>
          <p:nvPr/>
        </p:nvSpPr>
        <p:spPr>
          <a:xfrm>
            <a:off x="8281545" y="2477017"/>
            <a:ext cx="2239686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id-ID" sz="16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Sichuan University, School of Cyber Science and Engineering</a:t>
            </a:r>
          </a:p>
        </p:txBody>
      </p:sp>
      <p:sp>
        <p:nvSpPr>
          <p:cNvPr id="51" name="TextBox 30"/>
          <p:cNvSpPr txBox="1"/>
          <p:nvPr/>
        </p:nvSpPr>
        <p:spPr>
          <a:xfrm>
            <a:off x="1382640" y="4312298"/>
            <a:ext cx="16014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id-ID" sz="20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Wang Qianxu</a:t>
            </a:r>
          </a:p>
        </p:txBody>
      </p:sp>
      <p:sp>
        <p:nvSpPr>
          <p:cNvPr id="52" name="TextBox 32"/>
          <p:cNvSpPr txBox="1"/>
          <p:nvPr/>
        </p:nvSpPr>
        <p:spPr>
          <a:xfrm>
            <a:off x="742272" y="4582490"/>
            <a:ext cx="2239686" cy="119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id-ID" sz="1600" dirty="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</a:rPr>
              <a:t>Sichuan </a:t>
            </a:r>
            <a:r>
              <a:rPr lang="en-US" altLang="id-ID" sz="1600" dirty="0">
                <a:solidFill>
                  <a:schemeClr val="bg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University, College of Software Engineering</a:t>
            </a:r>
            <a:endParaRPr lang="zh-CN" altLang="en-US" sz="1200">
              <a:latin typeface="Times New Roman" panose="02020503050405090304" charset="0"/>
              <a:cs typeface="Times New Roman" panose="02020503050405090304" charset="0"/>
            </a:endParaRPr>
          </a:p>
          <a:p>
            <a:pPr algn="r">
              <a:lnSpc>
                <a:spcPct val="120000"/>
              </a:lnSpc>
            </a:pPr>
            <a:endParaRPr lang="en-US" sz="1200" dirty="0">
              <a:solidFill>
                <a:schemeClr val="bg1"/>
              </a:solidFill>
              <a:latin typeface="Times New Roman" panose="02020503050405090304" charset="0"/>
              <a:cs typeface="Times New Roman" panose="02020503050405090304" charset="0"/>
              <a:sym typeface="+mn-lt"/>
            </a:endParaRPr>
          </a:p>
        </p:txBody>
      </p:sp>
      <p:sp>
        <p:nvSpPr>
          <p:cNvPr id="53" name="TextBox 33"/>
          <p:cNvSpPr txBox="1"/>
          <p:nvPr/>
        </p:nvSpPr>
        <p:spPr>
          <a:xfrm>
            <a:off x="9264962" y="4308605"/>
            <a:ext cx="11468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cs typeface="+mn-ea"/>
                <a:sym typeface="+mn-lt"/>
              </a:rPr>
              <a:t>Han Yiniu</a:t>
            </a:r>
          </a:p>
        </p:txBody>
      </p:sp>
      <p:sp>
        <p:nvSpPr>
          <p:cNvPr id="54" name="TextBox 34"/>
          <p:cNvSpPr txBox="1"/>
          <p:nvPr/>
        </p:nvSpPr>
        <p:spPr>
          <a:xfrm>
            <a:off x="9264962" y="4578797"/>
            <a:ext cx="2239686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id-ID" sz="16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Chongqing University, School of Big Data and Software Engineering</a:t>
            </a:r>
            <a:endParaRPr lang="en-US" altLang="id-ID" sz="1600" dirty="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>
              <a:lnSpc>
                <a:spcPct val="120000"/>
              </a:lnSpc>
            </a:pPr>
            <a:r>
              <a:rPr lang="en-US" altLang="id-ID" sz="16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 </a:t>
            </a:r>
          </a:p>
        </p:txBody>
      </p:sp>
      <p:grpSp>
        <p:nvGrpSpPr>
          <p:cNvPr id="55" name="Group 35"/>
          <p:cNvGrpSpPr/>
          <p:nvPr/>
        </p:nvGrpSpPr>
        <p:grpSpPr>
          <a:xfrm>
            <a:off x="3079485" y="4470816"/>
            <a:ext cx="277647" cy="276819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56" name="Oval 3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3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Group 38"/>
          <p:cNvGrpSpPr/>
          <p:nvPr/>
        </p:nvGrpSpPr>
        <p:grpSpPr>
          <a:xfrm>
            <a:off x="7868487" y="2329778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59" name="Oval 3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4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Group 41"/>
          <p:cNvGrpSpPr/>
          <p:nvPr/>
        </p:nvGrpSpPr>
        <p:grpSpPr>
          <a:xfrm>
            <a:off x="8851904" y="4470816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62" name="Oval 4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4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4" name="AutoShape 82"/>
          <p:cNvSpPr>
            <a:spLocks noChangeAspect="1"/>
          </p:cNvSpPr>
          <p:nvPr/>
        </p:nvSpPr>
        <p:spPr bwMode="auto">
          <a:xfrm>
            <a:off x="4967161" y="4776938"/>
            <a:ext cx="398905" cy="39900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defTabSz="457200">
              <a:defRPr/>
            </a:pP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65" name="Freeform 16"/>
          <p:cNvSpPr>
            <a:spLocks noChangeAspect="1" noChangeArrowheads="1"/>
          </p:cNvSpPr>
          <p:nvPr/>
        </p:nvSpPr>
        <p:spPr bwMode="auto">
          <a:xfrm>
            <a:off x="5299904" y="3710745"/>
            <a:ext cx="347506" cy="545891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6" name="Group 4681"/>
          <p:cNvGrpSpPr>
            <a:grpSpLocks noChangeAspect="1"/>
          </p:cNvGrpSpPr>
          <p:nvPr/>
        </p:nvGrpSpPr>
        <p:grpSpPr bwMode="auto">
          <a:xfrm>
            <a:off x="5890472" y="2867859"/>
            <a:ext cx="463908" cy="608038"/>
            <a:chOff x="4576763" y="2300287"/>
            <a:chExt cx="276225" cy="361950"/>
          </a:xfrm>
          <a:solidFill>
            <a:schemeClr val="bg1"/>
          </a:solidFill>
        </p:grpSpPr>
        <p:sp>
          <p:nvSpPr>
            <p:cNvPr id="67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Freeform 526"/>
          <p:cNvSpPr>
            <a:spLocks noChangeAspect="1" noChangeArrowheads="1"/>
          </p:cNvSpPr>
          <p:nvPr/>
        </p:nvSpPr>
        <p:spPr bwMode="auto">
          <a:xfrm>
            <a:off x="6831591" y="5055731"/>
            <a:ext cx="432966" cy="561281"/>
          </a:xfrm>
          <a:custGeom>
            <a:avLst/>
            <a:gdLst>
              <a:gd name="T0" fmla="*/ 719 w 1222"/>
              <a:gd name="T1" fmla="*/ 1338 h 1581"/>
              <a:gd name="T2" fmla="*/ 686 w 1222"/>
              <a:gd name="T3" fmla="*/ 1221 h 1581"/>
              <a:gd name="T4" fmla="*/ 686 w 1222"/>
              <a:gd name="T5" fmla="*/ 359 h 1581"/>
              <a:gd name="T6" fmla="*/ 719 w 1222"/>
              <a:gd name="T7" fmla="*/ 243 h 1581"/>
              <a:gd name="T8" fmla="*/ 17 w 1222"/>
              <a:gd name="T9" fmla="*/ 460 h 1581"/>
              <a:gd name="T10" fmla="*/ 0 w 1222"/>
              <a:gd name="T11" fmla="*/ 794 h 1581"/>
              <a:gd name="T12" fmla="*/ 17 w 1222"/>
              <a:gd name="T13" fmla="*/ 1120 h 1581"/>
              <a:gd name="T14" fmla="*/ 502 w 1222"/>
              <a:gd name="T15" fmla="*/ 1530 h 1581"/>
              <a:gd name="T16" fmla="*/ 493 w 1222"/>
              <a:gd name="T17" fmla="*/ 1112 h 1581"/>
              <a:gd name="T18" fmla="*/ 284 w 1222"/>
              <a:gd name="T19" fmla="*/ 1120 h 1581"/>
              <a:gd name="T20" fmla="*/ 284 w 1222"/>
              <a:gd name="T21" fmla="*/ 794 h 1581"/>
              <a:gd name="T22" fmla="*/ 284 w 1222"/>
              <a:gd name="T23" fmla="*/ 460 h 1581"/>
              <a:gd name="T24" fmla="*/ 493 w 1222"/>
              <a:gd name="T25" fmla="*/ 468 h 1581"/>
              <a:gd name="T26" fmla="*/ 502 w 1222"/>
              <a:gd name="T27" fmla="*/ 58 h 1581"/>
              <a:gd name="T28" fmla="*/ 17 w 1222"/>
              <a:gd name="T29" fmla="*/ 460 h 1581"/>
              <a:gd name="T30" fmla="*/ 602 w 1222"/>
              <a:gd name="T31" fmla="*/ 911 h 1581"/>
              <a:gd name="T32" fmla="*/ 493 w 1222"/>
              <a:gd name="T33" fmla="*/ 861 h 1581"/>
              <a:gd name="T34" fmla="*/ 543 w 1222"/>
              <a:gd name="T35" fmla="*/ 828 h 1581"/>
              <a:gd name="T36" fmla="*/ 610 w 1222"/>
              <a:gd name="T37" fmla="*/ 778 h 1581"/>
              <a:gd name="T38" fmla="*/ 627 w 1222"/>
              <a:gd name="T39" fmla="*/ 660 h 1581"/>
              <a:gd name="T40" fmla="*/ 476 w 1222"/>
              <a:gd name="T41" fmla="*/ 677 h 1581"/>
              <a:gd name="T42" fmla="*/ 510 w 1222"/>
              <a:gd name="T43" fmla="*/ 736 h 1581"/>
              <a:gd name="T44" fmla="*/ 560 w 1222"/>
              <a:gd name="T45" fmla="*/ 677 h 1581"/>
              <a:gd name="T46" fmla="*/ 585 w 1222"/>
              <a:gd name="T47" fmla="*/ 719 h 1581"/>
              <a:gd name="T48" fmla="*/ 502 w 1222"/>
              <a:gd name="T49" fmla="*/ 803 h 1581"/>
              <a:gd name="T50" fmla="*/ 410 w 1222"/>
              <a:gd name="T51" fmla="*/ 911 h 1581"/>
              <a:gd name="T52" fmla="*/ 819 w 1222"/>
              <a:gd name="T53" fmla="*/ 811 h 1581"/>
              <a:gd name="T54" fmla="*/ 794 w 1222"/>
              <a:gd name="T55" fmla="*/ 635 h 1581"/>
              <a:gd name="T56" fmla="*/ 644 w 1222"/>
              <a:gd name="T57" fmla="*/ 853 h 1581"/>
              <a:gd name="T58" fmla="*/ 744 w 1222"/>
              <a:gd name="T59" fmla="*/ 911 h 1581"/>
              <a:gd name="T60" fmla="*/ 803 w 1222"/>
              <a:gd name="T61" fmla="*/ 853 h 1581"/>
              <a:gd name="T62" fmla="*/ 844 w 1222"/>
              <a:gd name="T63" fmla="*/ 811 h 1581"/>
              <a:gd name="T64" fmla="*/ 786 w 1222"/>
              <a:gd name="T65" fmla="*/ 686 h 1581"/>
              <a:gd name="T66" fmla="*/ 694 w 1222"/>
              <a:gd name="T67" fmla="*/ 811 h 1581"/>
              <a:gd name="T68" fmla="*/ 694 w 1222"/>
              <a:gd name="T69" fmla="*/ 811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22" h="1581">
                <a:moveTo>
                  <a:pt x="1221" y="794"/>
                </a:moveTo>
                <a:cubicBezTo>
                  <a:pt x="1221" y="1079"/>
                  <a:pt x="995" y="1313"/>
                  <a:pt x="719" y="1338"/>
                </a:cubicBezTo>
                <a:cubicBezTo>
                  <a:pt x="719" y="1329"/>
                  <a:pt x="711" y="1313"/>
                  <a:pt x="711" y="1296"/>
                </a:cubicBezTo>
                <a:cubicBezTo>
                  <a:pt x="711" y="1296"/>
                  <a:pt x="702" y="1262"/>
                  <a:pt x="686" y="1221"/>
                </a:cubicBezTo>
                <a:cubicBezTo>
                  <a:pt x="911" y="1212"/>
                  <a:pt x="1095" y="1028"/>
                  <a:pt x="1095" y="794"/>
                </a:cubicBezTo>
                <a:cubicBezTo>
                  <a:pt x="1095" y="560"/>
                  <a:pt x="911" y="368"/>
                  <a:pt x="686" y="359"/>
                </a:cubicBezTo>
                <a:cubicBezTo>
                  <a:pt x="702" y="326"/>
                  <a:pt x="711" y="293"/>
                  <a:pt x="711" y="284"/>
                </a:cubicBezTo>
                <a:cubicBezTo>
                  <a:pt x="711" y="276"/>
                  <a:pt x="719" y="259"/>
                  <a:pt x="719" y="243"/>
                </a:cubicBezTo>
                <a:cubicBezTo>
                  <a:pt x="995" y="267"/>
                  <a:pt x="1221" y="510"/>
                  <a:pt x="1221" y="794"/>
                </a:cubicBezTo>
                <a:close/>
                <a:moveTo>
                  <a:pt x="17" y="460"/>
                </a:moveTo>
                <a:cubicBezTo>
                  <a:pt x="8" y="568"/>
                  <a:pt x="0" y="677"/>
                  <a:pt x="0" y="786"/>
                </a:cubicBezTo>
                <a:lnTo>
                  <a:pt x="0" y="794"/>
                </a:lnTo>
                <a:lnTo>
                  <a:pt x="0" y="803"/>
                </a:lnTo>
                <a:cubicBezTo>
                  <a:pt x="0" y="911"/>
                  <a:pt x="8" y="1012"/>
                  <a:pt x="17" y="1120"/>
                </a:cubicBezTo>
                <a:cubicBezTo>
                  <a:pt x="42" y="1396"/>
                  <a:pt x="259" y="1580"/>
                  <a:pt x="468" y="1538"/>
                </a:cubicBezTo>
                <a:cubicBezTo>
                  <a:pt x="485" y="1530"/>
                  <a:pt x="493" y="1530"/>
                  <a:pt x="502" y="1530"/>
                </a:cubicBezTo>
                <a:cubicBezTo>
                  <a:pt x="552" y="1505"/>
                  <a:pt x="594" y="1471"/>
                  <a:pt x="644" y="1438"/>
                </a:cubicBezTo>
                <a:cubicBezTo>
                  <a:pt x="702" y="1396"/>
                  <a:pt x="569" y="1070"/>
                  <a:pt x="493" y="1112"/>
                </a:cubicBezTo>
                <a:cubicBezTo>
                  <a:pt x="460" y="1129"/>
                  <a:pt x="376" y="1196"/>
                  <a:pt x="343" y="1196"/>
                </a:cubicBezTo>
                <a:cubicBezTo>
                  <a:pt x="309" y="1204"/>
                  <a:pt x="293" y="1162"/>
                  <a:pt x="284" y="1120"/>
                </a:cubicBezTo>
                <a:cubicBezTo>
                  <a:pt x="276" y="1028"/>
                  <a:pt x="284" y="903"/>
                  <a:pt x="284" y="803"/>
                </a:cubicBezTo>
                <a:cubicBezTo>
                  <a:pt x="284" y="794"/>
                  <a:pt x="284" y="794"/>
                  <a:pt x="284" y="794"/>
                </a:cubicBezTo>
                <a:cubicBezTo>
                  <a:pt x="284" y="786"/>
                  <a:pt x="284" y="786"/>
                  <a:pt x="284" y="786"/>
                </a:cubicBezTo>
                <a:cubicBezTo>
                  <a:pt x="284" y="677"/>
                  <a:pt x="276" y="560"/>
                  <a:pt x="284" y="460"/>
                </a:cubicBezTo>
                <a:cubicBezTo>
                  <a:pt x="293" y="426"/>
                  <a:pt x="309" y="385"/>
                  <a:pt x="343" y="385"/>
                </a:cubicBezTo>
                <a:cubicBezTo>
                  <a:pt x="376" y="393"/>
                  <a:pt x="460" y="452"/>
                  <a:pt x="493" y="468"/>
                </a:cubicBezTo>
                <a:cubicBezTo>
                  <a:pt x="569" y="510"/>
                  <a:pt x="702" y="184"/>
                  <a:pt x="644" y="142"/>
                </a:cubicBezTo>
                <a:cubicBezTo>
                  <a:pt x="594" y="117"/>
                  <a:pt x="552" y="75"/>
                  <a:pt x="502" y="58"/>
                </a:cubicBezTo>
                <a:cubicBezTo>
                  <a:pt x="493" y="50"/>
                  <a:pt x="485" y="50"/>
                  <a:pt x="468" y="50"/>
                </a:cubicBezTo>
                <a:cubicBezTo>
                  <a:pt x="259" y="0"/>
                  <a:pt x="42" y="184"/>
                  <a:pt x="17" y="460"/>
                </a:cubicBezTo>
                <a:close/>
                <a:moveTo>
                  <a:pt x="410" y="911"/>
                </a:moveTo>
                <a:cubicBezTo>
                  <a:pt x="602" y="911"/>
                  <a:pt x="602" y="911"/>
                  <a:pt x="602" y="911"/>
                </a:cubicBezTo>
                <a:cubicBezTo>
                  <a:pt x="610" y="861"/>
                  <a:pt x="610" y="861"/>
                  <a:pt x="610" y="861"/>
                </a:cubicBezTo>
                <a:cubicBezTo>
                  <a:pt x="493" y="861"/>
                  <a:pt x="493" y="861"/>
                  <a:pt x="493" y="861"/>
                </a:cubicBezTo>
                <a:cubicBezTo>
                  <a:pt x="493" y="861"/>
                  <a:pt x="502" y="853"/>
                  <a:pt x="510" y="853"/>
                </a:cubicBezTo>
                <a:cubicBezTo>
                  <a:pt x="510" y="845"/>
                  <a:pt x="527" y="836"/>
                  <a:pt x="543" y="828"/>
                </a:cubicBezTo>
                <a:cubicBezTo>
                  <a:pt x="569" y="811"/>
                  <a:pt x="569" y="811"/>
                  <a:pt x="569" y="811"/>
                </a:cubicBezTo>
                <a:cubicBezTo>
                  <a:pt x="585" y="803"/>
                  <a:pt x="602" y="786"/>
                  <a:pt x="610" y="778"/>
                </a:cubicBezTo>
                <a:cubicBezTo>
                  <a:pt x="627" y="761"/>
                  <a:pt x="635" y="744"/>
                  <a:pt x="644" y="719"/>
                </a:cubicBezTo>
                <a:cubicBezTo>
                  <a:pt x="652" y="694"/>
                  <a:pt x="644" y="677"/>
                  <a:pt x="627" y="660"/>
                </a:cubicBezTo>
                <a:cubicBezTo>
                  <a:pt x="619" y="644"/>
                  <a:pt x="594" y="635"/>
                  <a:pt x="569" y="635"/>
                </a:cubicBezTo>
                <a:cubicBezTo>
                  <a:pt x="527" y="635"/>
                  <a:pt x="502" y="644"/>
                  <a:pt x="476" y="677"/>
                </a:cubicBezTo>
                <a:cubicBezTo>
                  <a:pt x="468" y="686"/>
                  <a:pt x="460" y="711"/>
                  <a:pt x="452" y="736"/>
                </a:cubicBezTo>
                <a:cubicBezTo>
                  <a:pt x="510" y="736"/>
                  <a:pt x="510" y="736"/>
                  <a:pt x="510" y="736"/>
                </a:cubicBezTo>
                <a:cubicBezTo>
                  <a:pt x="510" y="719"/>
                  <a:pt x="518" y="702"/>
                  <a:pt x="518" y="694"/>
                </a:cubicBezTo>
                <a:cubicBezTo>
                  <a:pt x="527" y="686"/>
                  <a:pt x="543" y="677"/>
                  <a:pt x="560" y="677"/>
                </a:cubicBezTo>
                <a:cubicBezTo>
                  <a:pt x="569" y="677"/>
                  <a:pt x="577" y="686"/>
                  <a:pt x="585" y="694"/>
                </a:cubicBezTo>
                <a:cubicBezTo>
                  <a:pt x="585" y="702"/>
                  <a:pt x="594" y="711"/>
                  <a:pt x="585" y="719"/>
                </a:cubicBezTo>
                <a:cubicBezTo>
                  <a:pt x="585" y="736"/>
                  <a:pt x="577" y="744"/>
                  <a:pt x="560" y="761"/>
                </a:cubicBezTo>
                <a:cubicBezTo>
                  <a:pt x="552" y="769"/>
                  <a:pt x="535" y="778"/>
                  <a:pt x="502" y="803"/>
                </a:cubicBezTo>
                <a:cubicBezTo>
                  <a:pt x="468" y="819"/>
                  <a:pt x="452" y="836"/>
                  <a:pt x="435" y="861"/>
                </a:cubicBezTo>
                <a:cubicBezTo>
                  <a:pt x="426" y="878"/>
                  <a:pt x="418" y="895"/>
                  <a:pt x="410" y="911"/>
                </a:cubicBezTo>
                <a:close/>
                <a:moveTo>
                  <a:pt x="844" y="811"/>
                </a:moveTo>
                <a:cubicBezTo>
                  <a:pt x="819" y="811"/>
                  <a:pt x="819" y="811"/>
                  <a:pt x="819" y="811"/>
                </a:cubicBezTo>
                <a:cubicBezTo>
                  <a:pt x="853" y="635"/>
                  <a:pt x="853" y="635"/>
                  <a:pt x="853" y="635"/>
                </a:cubicBezTo>
                <a:cubicBezTo>
                  <a:pt x="794" y="635"/>
                  <a:pt x="794" y="635"/>
                  <a:pt x="794" y="635"/>
                </a:cubicBezTo>
                <a:cubicBezTo>
                  <a:pt x="652" y="803"/>
                  <a:pt x="652" y="803"/>
                  <a:pt x="652" y="803"/>
                </a:cubicBezTo>
                <a:cubicBezTo>
                  <a:pt x="644" y="853"/>
                  <a:pt x="644" y="853"/>
                  <a:pt x="644" y="853"/>
                </a:cubicBezTo>
                <a:cubicBezTo>
                  <a:pt x="753" y="853"/>
                  <a:pt x="753" y="853"/>
                  <a:pt x="753" y="853"/>
                </a:cubicBezTo>
                <a:cubicBezTo>
                  <a:pt x="744" y="911"/>
                  <a:pt x="744" y="911"/>
                  <a:pt x="744" y="911"/>
                </a:cubicBezTo>
                <a:cubicBezTo>
                  <a:pt x="794" y="911"/>
                  <a:pt x="794" y="911"/>
                  <a:pt x="794" y="911"/>
                </a:cubicBezTo>
                <a:cubicBezTo>
                  <a:pt x="803" y="853"/>
                  <a:pt x="803" y="853"/>
                  <a:pt x="803" y="853"/>
                </a:cubicBezTo>
                <a:cubicBezTo>
                  <a:pt x="836" y="853"/>
                  <a:pt x="836" y="853"/>
                  <a:pt x="836" y="853"/>
                </a:cubicBezTo>
                <a:lnTo>
                  <a:pt x="844" y="811"/>
                </a:lnTo>
                <a:close/>
                <a:moveTo>
                  <a:pt x="694" y="811"/>
                </a:moveTo>
                <a:cubicBezTo>
                  <a:pt x="786" y="686"/>
                  <a:pt x="786" y="686"/>
                  <a:pt x="786" y="686"/>
                </a:cubicBezTo>
                <a:cubicBezTo>
                  <a:pt x="761" y="811"/>
                  <a:pt x="761" y="811"/>
                  <a:pt x="761" y="811"/>
                </a:cubicBezTo>
                <a:lnTo>
                  <a:pt x="694" y="811"/>
                </a:lnTo>
                <a:close/>
                <a:moveTo>
                  <a:pt x="694" y="811"/>
                </a:moveTo>
                <a:lnTo>
                  <a:pt x="694" y="8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8" name="Freeform 328"/>
          <p:cNvSpPr>
            <a:spLocks noChangeAspect="1" noChangeArrowheads="1"/>
          </p:cNvSpPr>
          <p:nvPr/>
        </p:nvSpPr>
        <p:spPr bwMode="auto">
          <a:xfrm>
            <a:off x="6356158" y="4315589"/>
            <a:ext cx="604852" cy="337441"/>
          </a:xfrm>
          <a:custGeom>
            <a:avLst/>
            <a:gdLst>
              <a:gd name="T0" fmla="*/ 585 w 1564"/>
              <a:gd name="T1" fmla="*/ 610 h 871"/>
              <a:gd name="T2" fmla="*/ 451 w 1564"/>
              <a:gd name="T3" fmla="*/ 744 h 871"/>
              <a:gd name="T4" fmla="*/ 585 w 1564"/>
              <a:gd name="T5" fmla="*/ 870 h 871"/>
              <a:gd name="T6" fmla="*/ 710 w 1564"/>
              <a:gd name="T7" fmla="*/ 744 h 871"/>
              <a:gd name="T8" fmla="*/ 585 w 1564"/>
              <a:gd name="T9" fmla="*/ 610 h 871"/>
              <a:gd name="T10" fmla="*/ 585 w 1564"/>
              <a:gd name="T11" fmla="*/ 811 h 871"/>
              <a:gd name="T12" fmla="*/ 518 w 1564"/>
              <a:gd name="T13" fmla="*/ 744 h 871"/>
              <a:gd name="T14" fmla="*/ 585 w 1564"/>
              <a:gd name="T15" fmla="*/ 677 h 871"/>
              <a:gd name="T16" fmla="*/ 643 w 1564"/>
              <a:gd name="T17" fmla="*/ 744 h 871"/>
              <a:gd name="T18" fmla="*/ 585 w 1564"/>
              <a:gd name="T19" fmla="*/ 811 h 871"/>
              <a:gd name="T20" fmla="*/ 1563 w 1564"/>
              <a:gd name="T21" fmla="*/ 519 h 871"/>
              <a:gd name="T22" fmla="*/ 1563 w 1564"/>
              <a:gd name="T23" fmla="*/ 652 h 871"/>
              <a:gd name="T24" fmla="*/ 1505 w 1564"/>
              <a:gd name="T25" fmla="*/ 719 h 871"/>
              <a:gd name="T26" fmla="*/ 1429 w 1564"/>
              <a:gd name="T27" fmla="*/ 719 h 871"/>
              <a:gd name="T28" fmla="*/ 1262 w 1564"/>
              <a:gd name="T29" fmla="*/ 569 h 871"/>
              <a:gd name="T30" fmla="*/ 1095 w 1564"/>
              <a:gd name="T31" fmla="*/ 719 h 871"/>
              <a:gd name="T32" fmla="*/ 752 w 1564"/>
              <a:gd name="T33" fmla="*/ 719 h 871"/>
              <a:gd name="T34" fmla="*/ 585 w 1564"/>
              <a:gd name="T35" fmla="*/ 569 h 871"/>
              <a:gd name="T36" fmla="*/ 409 w 1564"/>
              <a:gd name="T37" fmla="*/ 719 h 871"/>
              <a:gd name="T38" fmla="*/ 326 w 1564"/>
              <a:gd name="T39" fmla="*/ 719 h 871"/>
              <a:gd name="T40" fmla="*/ 267 w 1564"/>
              <a:gd name="T41" fmla="*/ 652 h 871"/>
              <a:gd name="T42" fmla="*/ 267 w 1564"/>
              <a:gd name="T43" fmla="*/ 519 h 871"/>
              <a:gd name="T44" fmla="*/ 1563 w 1564"/>
              <a:gd name="T45" fmla="*/ 519 h 871"/>
              <a:gd name="T46" fmla="*/ 1262 w 1564"/>
              <a:gd name="T47" fmla="*/ 610 h 871"/>
              <a:gd name="T48" fmla="*/ 1128 w 1564"/>
              <a:gd name="T49" fmla="*/ 744 h 871"/>
              <a:gd name="T50" fmla="*/ 1262 w 1564"/>
              <a:gd name="T51" fmla="*/ 870 h 871"/>
              <a:gd name="T52" fmla="*/ 1396 w 1564"/>
              <a:gd name="T53" fmla="*/ 744 h 871"/>
              <a:gd name="T54" fmla="*/ 1262 w 1564"/>
              <a:gd name="T55" fmla="*/ 610 h 871"/>
              <a:gd name="T56" fmla="*/ 1262 w 1564"/>
              <a:gd name="T57" fmla="*/ 811 h 871"/>
              <a:gd name="T58" fmla="*/ 1195 w 1564"/>
              <a:gd name="T59" fmla="*/ 744 h 871"/>
              <a:gd name="T60" fmla="*/ 1262 w 1564"/>
              <a:gd name="T61" fmla="*/ 677 h 871"/>
              <a:gd name="T62" fmla="*/ 1329 w 1564"/>
              <a:gd name="T63" fmla="*/ 744 h 871"/>
              <a:gd name="T64" fmla="*/ 1262 w 1564"/>
              <a:gd name="T65" fmla="*/ 811 h 871"/>
              <a:gd name="T66" fmla="*/ 1538 w 1564"/>
              <a:gd name="T67" fmla="*/ 376 h 871"/>
              <a:gd name="T68" fmla="*/ 1295 w 1564"/>
              <a:gd name="T69" fmla="*/ 134 h 871"/>
              <a:gd name="T70" fmla="*/ 1229 w 1564"/>
              <a:gd name="T71" fmla="*/ 109 h 871"/>
              <a:gd name="T72" fmla="*/ 1112 w 1564"/>
              <a:gd name="T73" fmla="*/ 109 h 871"/>
              <a:gd name="T74" fmla="*/ 1112 w 1564"/>
              <a:gd name="T75" fmla="*/ 59 h 871"/>
              <a:gd name="T76" fmla="*/ 1045 w 1564"/>
              <a:gd name="T77" fmla="*/ 0 h 871"/>
              <a:gd name="T78" fmla="*/ 326 w 1564"/>
              <a:gd name="T79" fmla="*/ 0 h 871"/>
              <a:gd name="T80" fmla="*/ 267 w 1564"/>
              <a:gd name="T81" fmla="*/ 59 h 871"/>
              <a:gd name="T82" fmla="*/ 267 w 1564"/>
              <a:gd name="T83" fmla="*/ 75 h 871"/>
              <a:gd name="T84" fmla="*/ 8 w 1564"/>
              <a:gd name="T85" fmla="*/ 101 h 871"/>
              <a:gd name="T86" fmla="*/ 459 w 1564"/>
              <a:gd name="T87" fmla="*/ 159 h 871"/>
              <a:gd name="T88" fmla="*/ 0 w 1564"/>
              <a:gd name="T89" fmla="*/ 209 h 871"/>
              <a:gd name="T90" fmla="*/ 459 w 1564"/>
              <a:gd name="T91" fmla="*/ 268 h 871"/>
              <a:gd name="T92" fmla="*/ 0 w 1564"/>
              <a:gd name="T93" fmla="*/ 309 h 871"/>
              <a:gd name="T94" fmla="*/ 267 w 1564"/>
              <a:gd name="T95" fmla="*/ 360 h 871"/>
              <a:gd name="T96" fmla="*/ 267 w 1564"/>
              <a:gd name="T97" fmla="*/ 485 h 871"/>
              <a:gd name="T98" fmla="*/ 1563 w 1564"/>
              <a:gd name="T99" fmla="*/ 485 h 871"/>
              <a:gd name="T100" fmla="*/ 1563 w 1564"/>
              <a:gd name="T101" fmla="*/ 435 h 871"/>
              <a:gd name="T102" fmla="*/ 1538 w 1564"/>
              <a:gd name="T103" fmla="*/ 376 h 871"/>
              <a:gd name="T104" fmla="*/ 1429 w 1564"/>
              <a:gd name="T105" fmla="*/ 385 h 871"/>
              <a:gd name="T106" fmla="*/ 1195 w 1564"/>
              <a:gd name="T107" fmla="*/ 385 h 871"/>
              <a:gd name="T108" fmla="*/ 1178 w 1564"/>
              <a:gd name="T109" fmla="*/ 376 h 871"/>
              <a:gd name="T110" fmla="*/ 1178 w 1564"/>
              <a:gd name="T111" fmla="*/ 193 h 871"/>
              <a:gd name="T112" fmla="*/ 1195 w 1564"/>
              <a:gd name="T113" fmla="*/ 184 h 871"/>
              <a:gd name="T114" fmla="*/ 1237 w 1564"/>
              <a:gd name="T115" fmla="*/ 184 h 871"/>
              <a:gd name="T116" fmla="*/ 1245 w 1564"/>
              <a:gd name="T117" fmla="*/ 184 h 871"/>
              <a:gd name="T118" fmla="*/ 1438 w 1564"/>
              <a:gd name="T119" fmla="*/ 368 h 871"/>
              <a:gd name="T120" fmla="*/ 1429 w 1564"/>
              <a:gd name="T121" fmla="*/ 385 h 871"/>
              <a:gd name="T122" fmla="*/ 1429 w 1564"/>
              <a:gd name="T123" fmla="*/ 385 h 871"/>
              <a:gd name="T124" fmla="*/ 1429 w 1564"/>
              <a:gd name="T125" fmla="*/ 38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\Users\Administrator\Desktop\1217\51miz-E818107-6D594D61.png51miz-E818107-6D594D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rot="3600000">
            <a:off x="1905" y="2638425"/>
            <a:ext cx="13137515" cy="13722350"/>
          </a:xfrm>
          <a:prstGeom prst="rect">
            <a:avLst/>
          </a:prstGeom>
        </p:spPr>
      </p:pic>
      <p:sp>
        <p:nvSpPr>
          <p:cNvPr id="43" name="文本框 9"/>
          <p:cNvSpPr txBox="1"/>
          <p:nvPr/>
        </p:nvSpPr>
        <p:spPr>
          <a:xfrm>
            <a:off x="5263718" y="2598178"/>
            <a:ext cx="1690044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2pPr marL="0" lvl="1" algn="ctr">
              <a:lnSpc>
                <a:spcPts val="3000"/>
              </a:lnSpc>
              <a:defRPr sz="2000" b="1">
                <a:solidFill>
                  <a:schemeClr val="bg1"/>
                </a:solidFill>
                <a:latin typeface="+mn-ea"/>
              </a:defRPr>
            </a:lvl2pPr>
          </a:lstStyle>
          <a:p>
            <a:pPr lvl="1"/>
            <a:r>
              <a:rPr lang="en-US" altLang="zh-CN" b="0" dirty="0"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PART 2</a:t>
            </a:r>
          </a:p>
          <a:p>
            <a:pPr lvl="1"/>
            <a:r>
              <a:rPr lang="en-US" altLang="zh-CN" b="0" dirty="0"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General View</a:t>
            </a:r>
          </a:p>
        </p:txBody>
      </p:sp>
      <p:sp>
        <p:nvSpPr>
          <p:cNvPr id="45" name="文本框 9"/>
          <p:cNvSpPr txBox="1"/>
          <p:nvPr/>
        </p:nvSpPr>
        <p:spPr>
          <a:xfrm>
            <a:off x="7200930" y="2622308"/>
            <a:ext cx="1579908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2pPr marL="0" lvl="1" algn="ctr">
              <a:lnSpc>
                <a:spcPts val="3000"/>
              </a:lnSpc>
              <a:defRPr sz="2000" b="1">
                <a:solidFill>
                  <a:schemeClr val="bg1"/>
                </a:solidFill>
                <a:latin typeface="+mn-ea"/>
              </a:defRPr>
            </a:lvl2pPr>
          </a:lstStyle>
          <a:p>
            <a:pPr lvl="1"/>
            <a:r>
              <a:rPr lang="en-US" altLang="zh-CN" b="0" dirty="0"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PART 3</a:t>
            </a:r>
            <a:endParaRPr lang="en-US" altLang="zh-CN" b="0" dirty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b="0" dirty="0"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Web app</a:t>
            </a:r>
            <a:endParaRPr lang="en-US" altLang="zh-CN" b="0" dirty="0">
              <a:latin typeface="+mn-lt"/>
              <a:cs typeface="+mn-ea"/>
              <a:sym typeface="+mn-lt"/>
            </a:endParaRPr>
          </a:p>
        </p:txBody>
      </p:sp>
      <p:sp>
        <p:nvSpPr>
          <p:cNvPr id="47" name="文本框 9"/>
          <p:cNvSpPr txBox="1"/>
          <p:nvPr/>
        </p:nvSpPr>
        <p:spPr>
          <a:xfrm>
            <a:off x="9027852" y="2622789"/>
            <a:ext cx="1374717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2pPr marL="0" lvl="1" algn="ctr">
              <a:lnSpc>
                <a:spcPts val="3000"/>
              </a:lnSpc>
              <a:defRPr sz="2000" b="1">
                <a:solidFill>
                  <a:schemeClr val="bg1"/>
                </a:solidFill>
                <a:latin typeface="+mn-ea"/>
              </a:defRPr>
            </a:lvl2pPr>
          </a:lstStyle>
          <a:p>
            <a:pPr lvl="1"/>
            <a:r>
              <a:rPr lang="en-US" altLang="zh-CN" b="0" dirty="0"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PART 4</a:t>
            </a:r>
          </a:p>
          <a:p>
            <a:pPr lvl="1"/>
            <a:r>
              <a:rPr lang="en-US" altLang="zh-CN" b="0" dirty="0"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K8s arch</a:t>
            </a:r>
            <a:r>
              <a:rPr lang="en-US" altLang="zh-CN" b="0" dirty="0">
                <a:latin typeface="+mn-lt"/>
                <a:cs typeface="+mn-ea"/>
                <a:sym typeface="+mn-lt"/>
              </a:rPr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46785" y="2009140"/>
            <a:ext cx="1936750" cy="472440"/>
            <a:chOff x="1777" y="1567"/>
            <a:chExt cx="2661" cy="1775"/>
          </a:xfrm>
        </p:grpSpPr>
        <p:sp>
          <p:nvSpPr>
            <p:cNvPr id="53" name="TextBox 20"/>
            <p:cNvSpPr txBox="1"/>
            <p:nvPr/>
          </p:nvSpPr>
          <p:spPr>
            <a:xfrm>
              <a:off x="1777" y="2770"/>
              <a:ext cx="2661" cy="572"/>
            </a:xfrm>
            <a:prstGeom prst="rect">
              <a:avLst/>
            </a:prstGeom>
          </p:spPr>
          <p:txBody>
            <a:bodyPr vert="horz" lIns="91440" tIns="45720" rIns="91440" bIns="45720" rtlCol="0" anchor="b"/>
            <a:lstStyle>
              <a:defPPr>
                <a:defRPr lang="zh-CN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Algerian" panose="04020705040A02060702" pitchFamily="82" charset="0"/>
                  <a:cs typeface="+mj-cs"/>
                </a:defRPr>
              </a:lvl1pPr>
            </a:lstStyle>
            <a:p>
              <a:pPr algn="dist"/>
              <a:r>
                <a:rPr lang="en-US" altLang="zh-CN" sz="2400" dirty="0">
                  <a:latin typeface="Times New Roman Regular" panose="02020503050405090304" charset="0"/>
                  <a:cs typeface="Times New Roman Regular" panose="02020503050405090304" charset="0"/>
                  <a:sym typeface="+mn-lt"/>
                </a:rPr>
                <a:t>CONTENTS</a:t>
              </a:r>
            </a:p>
          </p:txBody>
        </p:sp>
        <p:sp>
          <p:nvSpPr>
            <p:cNvPr id="54" name="TextBox 19"/>
            <p:cNvSpPr txBox="1"/>
            <p:nvPr/>
          </p:nvSpPr>
          <p:spPr>
            <a:xfrm>
              <a:off x="2478" y="1567"/>
              <a:ext cx="1378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9"/>
          <p:cNvSpPr txBox="1"/>
          <p:nvPr>
            <p:custDataLst>
              <p:tags r:id="rId2"/>
            </p:custDataLst>
          </p:nvPr>
        </p:nvSpPr>
        <p:spPr>
          <a:xfrm>
            <a:off x="3325698" y="2611513"/>
            <a:ext cx="1690044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2pPr marL="0" lvl="1" algn="ctr">
              <a:lnSpc>
                <a:spcPts val="3000"/>
              </a:lnSpc>
              <a:defRPr sz="2000" b="1">
                <a:solidFill>
                  <a:schemeClr val="bg1"/>
                </a:solidFill>
                <a:latin typeface="+mn-ea"/>
              </a:defRPr>
            </a:lvl2pPr>
          </a:lstStyle>
          <a:p>
            <a:pPr lvl="1"/>
            <a:r>
              <a:rPr lang="en-US" altLang="zh-CN" b="0" dirty="0"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PART 1</a:t>
            </a:r>
          </a:p>
          <a:p>
            <a:pPr lvl="1"/>
            <a:r>
              <a:rPr lang="en-US" altLang="zh-CN" b="0" dirty="0"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Background</a:t>
            </a:r>
            <a:endParaRPr lang="en-US" altLang="zh-CN" b="0" dirty="0"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 descr="C:\Users\Administrator\Desktop\1217\地球z-E779540-C9D384A5.png地球z-E779540-C9D384A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3789045" y="1707515"/>
            <a:ext cx="788670" cy="788670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pic>
        <p:nvPicPr>
          <p:cNvPr id="6" name="图片 5" descr="C:\Users\Administrator\Desktop\1217\地球z-E779540-C9D384A5.png地球z-E779540-C9D384A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5692775" y="1707515"/>
            <a:ext cx="788670" cy="788670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pic>
        <p:nvPicPr>
          <p:cNvPr id="7" name="图片 6" descr="C:\Users\Administrator\Desktop\1217\地球z-E779540-C9D384A5.png地球z-E779540-C9D384A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7596505" y="1707515"/>
            <a:ext cx="788670" cy="788670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pic>
        <p:nvPicPr>
          <p:cNvPr id="9" name="图片 8" descr="C:\Users\Administrator\Desktop\1217\地球z-E779540-C9D384A5.png地球z-E779540-C9D384A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9244965" y="1707515"/>
            <a:ext cx="788670" cy="788670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miz-E818107-6D594D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9540000">
            <a:off x="-5520055" y="-907415"/>
            <a:ext cx="8521700" cy="8901430"/>
          </a:xfrm>
          <a:prstGeom prst="rect">
            <a:avLst/>
          </a:prstGeom>
        </p:spPr>
      </p:pic>
      <p:pic>
        <p:nvPicPr>
          <p:cNvPr id="3" name="图片 2" descr="51miz-E818107-6D594D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 rot="12060000" flipH="1">
            <a:off x="8670925" y="-1021715"/>
            <a:ext cx="8521700" cy="8901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91" y="1625156"/>
            <a:ext cx="1605418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7" name="文本框 9"/>
          <p:cNvSpPr txBox="1"/>
          <p:nvPr/>
        </p:nvSpPr>
        <p:spPr>
          <a:xfrm>
            <a:off x="3256597" y="3039110"/>
            <a:ext cx="5678805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PART 1 Background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9999-6D594D61"/>
          <p:cNvPicPr>
            <a:picLocks noChangeAspect="1"/>
          </p:cNvPicPr>
          <p:nvPr/>
        </p:nvPicPr>
        <p:blipFill>
          <a:blip r:embed="rId4"/>
          <a:srcRect l="29545" r="15530"/>
          <a:stretch>
            <a:fillRect/>
          </a:stretch>
        </p:blipFill>
        <p:spPr>
          <a:xfrm>
            <a:off x="6648450" y="3682365"/>
            <a:ext cx="5524500" cy="3224530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-160020" y="0"/>
            <a:ext cx="5144135" cy="153503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PART 1 Background</a:t>
            </a:r>
          </a:p>
          <a:p>
            <a:pPr marL="0" lvl="1" algn="ctr">
              <a:lnSpc>
                <a:spcPts val="6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CyberSecurity</a:t>
            </a:r>
            <a:endParaRPr lang="en-US" altLang="zh-CN" sz="3200" dirty="0">
              <a:solidFill>
                <a:schemeClr val="bg1"/>
              </a:solidFill>
              <a:latin typeface="Times New Roman Regular" panose="02020503050405090304" charset="0"/>
              <a:cs typeface="Times New Roman Regular" panose="02020503050405090304" charset="0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5630" y="5166995"/>
            <a:ext cx="4089400" cy="1108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1800">
                <a:solidFill>
                  <a:schemeClr val="bg1"/>
                </a:solidFill>
              </a:rPr>
              <a:t>Fig1: The total number of DDos attacks in the first half of 2022 VS the first half of 2023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0" y="1917065"/>
            <a:ext cx="4294505" cy="3023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58840" y="1918970"/>
            <a:ext cx="5347335" cy="30213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38900" y="5166995"/>
            <a:ext cx="4867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Fig2: </a:t>
            </a:r>
            <a:r>
              <a:rPr lang="zh-CN" altLang="en-US">
                <a:solidFill>
                  <a:schemeClr val="bg1"/>
                </a:solidFill>
              </a:rPr>
              <a:t>Largest HTTP DDoS attacks observed by Cloudflare </a:t>
            </a:r>
            <a:r>
              <a:rPr lang="en-US" altLang="zh-CN">
                <a:solidFill>
                  <a:schemeClr val="bg1"/>
                </a:solidFill>
              </a:rPr>
              <a:t>from 2019 to 2023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9999-6D594D61"/>
          <p:cNvPicPr>
            <a:picLocks noChangeAspect="1"/>
          </p:cNvPicPr>
          <p:nvPr/>
        </p:nvPicPr>
        <p:blipFill>
          <a:blip r:embed="rId6"/>
          <a:srcRect l="29545" r="15530"/>
          <a:stretch>
            <a:fillRect/>
          </a:stretch>
        </p:blipFill>
        <p:spPr>
          <a:xfrm>
            <a:off x="6648450" y="3682365"/>
            <a:ext cx="5524500" cy="3224530"/>
          </a:xfrm>
          <a:prstGeom prst="rect">
            <a:avLst/>
          </a:prstGeom>
        </p:spPr>
      </p:pic>
      <p:sp>
        <p:nvSpPr>
          <p:cNvPr id="5" name="文本框 9"/>
          <p:cNvSpPr txBox="1"/>
          <p:nvPr>
            <p:custDataLst>
              <p:tags r:id="rId1"/>
            </p:custDataLst>
          </p:nvPr>
        </p:nvSpPr>
        <p:spPr>
          <a:xfrm>
            <a:off x="-151765" y="0"/>
            <a:ext cx="5144135" cy="1630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PART 1 Background</a:t>
            </a:r>
          </a:p>
          <a:p>
            <a:pPr marL="0" lvl="1" algn="ctr">
              <a:lnSpc>
                <a:spcPts val="6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Cloud Computing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20370" y="1948180"/>
            <a:ext cx="5468620" cy="3456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09105" y="1948180"/>
            <a:ext cx="4825365" cy="34505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9630" y="5661660"/>
            <a:ext cx="4610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Fig3: Cloud computing market forecast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83095" y="5529580"/>
            <a:ext cx="4476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Fig4: </a:t>
            </a:r>
            <a:r>
              <a:rPr lang="zh-CN" altLang="en-US">
                <a:solidFill>
                  <a:schemeClr val="bg1"/>
                </a:solidFill>
              </a:rPr>
              <a:t>The cloud dominates workload processing (Source: Cisco)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9999-6D594D61"/>
          <p:cNvPicPr>
            <a:picLocks noChangeAspect="1"/>
          </p:cNvPicPr>
          <p:nvPr/>
        </p:nvPicPr>
        <p:blipFill>
          <a:blip r:embed="rId4"/>
          <a:srcRect l="29545" r="15530"/>
          <a:stretch>
            <a:fillRect/>
          </a:stretch>
        </p:blipFill>
        <p:spPr>
          <a:xfrm>
            <a:off x="6648450" y="3682365"/>
            <a:ext cx="5524500" cy="3224530"/>
          </a:xfrm>
          <a:prstGeom prst="rect">
            <a:avLst/>
          </a:prstGeom>
        </p:spPr>
      </p:pic>
      <p:sp>
        <p:nvSpPr>
          <p:cNvPr id="5" name="文本框 9"/>
          <p:cNvSpPr txBox="1"/>
          <p:nvPr>
            <p:custDataLst>
              <p:tags r:id="rId1"/>
            </p:custDataLst>
          </p:nvPr>
        </p:nvSpPr>
        <p:spPr>
          <a:xfrm>
            <a:off x="-151765" y="0"/>
            <a:ext cx="5144135" cy="153503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PART 1 Background</a:t>
            </a:r>
          </a:p>
          <a:p>
            <a:pPr marL="0" marR="0" lvl="1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Why</a:t>
            </a:r>
            <a:r>
              <a:rPr lang="zh-CN" altLang="en-US" sz="3200" dirty="0">
                <a:solidFill>
                  <a:srgbClr val="FFFFFF"/>
                </a:solidFill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Pcap </a:t>
            </a:r>
            <a:r>
              <a:rPr lang="zh-CN" altLang="en-US" sz="3200" dirty="0">
                <a:solidFill>
                  <a:srgbClr val="FFFFFF"/>
                </a:solidFill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？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 Regular" panose="02020503050405090304" charset="0"/>
              <a:ea typeface="微软雅黑"/>
              <a:cs typeface="Times New Roman Regular" panose="02020503050405090304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73959" y="2128093"/>
            <a:ext cx="48440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印品黑体"/>
                <a:ea typeface="微软雅黑"/>
                <a:cs typeface="+mn-cs"/>
              </a:rPr>
              <a:t>Advantages: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印品黑体"/>
                <a:ea typeface="微软雅黑"/>
                <a:cs typeface="+mn-cs"/>
              </a:rPr>
              <a:t>Low-level data capture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2800" dirty="0">
                <a:solidFill>
                  <a:srgbClr val="FFFFFF"/>
                </a:solidFill>
                <a:latin typeface="印品黑体"/>
                <a:ea typeface="微软雅黑"/>
              </a:rPr>
              <a:t>Cross-platform support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2800" dirty="0">
                <a:solidFill>
                  <a:srgbClr val="FFFFFF"/>
                </a:solidFill>
                <a:latin typeface="印品黑体"/>
                <a:ea typeface="微软雅黑"/>
              </a:rPr>
              <a:t>Extensive protocol support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印品黑体"/>
                <a:ea typeface="微软雅黑"/>
                <a:cs typeface="+mn-cs"/>
              </a:rPr>
              <a:t>Powerful filtering capabilities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印品黑体"/>
                <a:ea typeface="微软雅黑"/>
                <a:cs typeface="+mn-cs"/>
              </a:rPr>
              <a:t>Rich ecosystem</a:t>
            </a:r>
          </a:p>
        </p:txBody>
      </p:sp>
    </p:spTree>
    <p:extLst>
      <p:ext uri="{BB962C8B-B14F-4D97-AF65-F5344CB8AC3E}">
        <p14:creationId xmlns:p14="http://schemas.microsoft.com/office/powerpoint/2010/main" val="192799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91" y="1625156"/>
            <a:ext cx="1605418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16" name="文本框 9"/>
          <p:cNvSpPr txBox="1"/>
          <p:nvPr/>
        </p:nvSpPr>
        <p:spPr>
          <a:xfrm>
            <a:off x="3256597" y="2817495"/>
            <a:ext cx="5678805" cy="8604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PART 2 General View</a:t>
            </a:r>
          </a:p>
        </p:txBody>
      </p:sp>
      <p:pic>
        <p:nvPicPr>
          <p:cNvPr id="2" name="图片 1" descr="51miz-E818107-6D594D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 rot="9540000">
            <a:off x="-5520055" y="-907415"/>
            <a:ext cx="8521700" cy="8901430"/>
          </a:xfrm>
          <a:prstGeom prst="rect">
            <a:avLst/>
          </a:prstGeom>
        </p:spPr>
      </p:pic>
      <p:pic>
        <p:nvPicPr>
          <p:cNvPr id="3" name="图片 2" descr="51miz-E818107-6D594D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 rot="12060000" flipH="1">
            <a:off x="8670925" y="-1021715"/>
            <a:ext cx="8521700" cy="890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9D8B677-A716-B985-404E-C0C23793C70F}"/>
              </a:ext>
            </a:extLst>
          </p:cNvPr>
          <p:cNvSpPr/>
          <p:nvPr/>
        </p:nvSpPr>
        <p:spPr>
          <a:xfrm>
            <a:off x="6390640" y="193040"/>
            <a:ext cx="4724400" cy="6492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9"/>
          <p:cNvSpPr txBox="1"/>
          <p:nvPr>
            <p:custDataLst>
              <p:tags r:id="rId1"/>
            </p:custDataLst>
          </p:nvPr>
        </p:nvSpPr>
        <p:spPr>
          <a:xfrm>
            <a:off x="-151765" y="0"/>
            <a:ext cx="5144135" cy="153619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PART 2 General View</a:t>
            </a:r>
          </a:p>
          <a:p>
            <a:pPr marL="0" marR="0" lvl="1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Requirements </a:t>
            </a:r>
            <a:r>
              <a:rPr lang="zh-CN" altLang="en-US" sz="3200" dirty="0">
                <a:solidFill>
                  <a:srgbClr val="FFFFFF"/>
                </a:solidFill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Times New Roman Regular" panose="02020503050405090304" charset="0"/>
                <a:ea typeface="微软雅黑"/>
                <a:cs typeface="Times New Roman Regular" panose="02020503050405090304" charset="0"/>
                <a:sym typeface="+mn-lt"/>
              </a:rPr>
              <a:t>and structure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 Regular" panose="02020503050405090304" charset="0"/>
              <a:ea typeface="微软雅黑"/>
              <a:cs typeface="Times New Roman Regular" panose="02020503050405090304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1635" y="1733895"/>
            <a:ext cx="48884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800" dirty="0">
                <a:solidFill>
                  <a:srgbClr val="FFFFFF"/>
                </a:solidFill>
                <a:latin typeface="印品黑体"/>
                <a:ea typeface="微软雅黑"/>
              </a:rPr>
              <a:t>Requirements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印品黑体"/>
                <a:ea typeface="微软雅黑"/>
                <a:cs typeface="+mn-cs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>
                <a:solidFill>
                  <a:srgbClr val="FFFFFF"/>
                </a:solidFill>
                <a:latin typeface="印品黑体"/>
                <a:ea typeface="微软雅黑"/>
              </a:rPr>
              <a:t>Network Protocol Analysis and Visualization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altLang="zh-CN" dirty="0">
                <a:solidFill>
                  <a:srgbClr val="FFC000"/>
                </a:solidFill>
                <a:latin typeface="印品黑体"/>
                <a:ea typeface="微软雅黑"/>
              </a:rPr>
              <a:t>Extract</a:t>
            </a:r>
            <a:r>
              <a:rPr lang="en-US" altLang="zh-CN" dirty="0">
                <a:solidFill>
                  <a:srgbClr val="FFFFFF"/>
                </a:solidFill>
                <a:latin typeface="印品黑体"/>
                <a:ea typeface="微软雅黑"/>
              </a:rPr>
              <a:t> various network protocol data from pcap files.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altLang="zh-CN" dirty="0">
                <a:solidFill>
                  <a:srgbClr val="FFC000"/>
                </a:solidFill>
                <a:latin typeface="印品黑体"/>
                <a:ea typeface="微软雅黑"/>
              </a:rPr>
              <a:t>Analyze</a:t>
            </a:r>
            <a:r>
              <a:rPr lang="en-US" altLang="zh-CN" dirty="0">
                <a:solidFill>
                  <a:srgbClr val="FFFFFF"/>
                </a:solidFill>
                <a:latin typeface="印品黑体"/>
                <a:ea typeface="微软雅黑"/>
              </a:rPr>
              <a:t> traffic distribution across different protocol types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altLang="zh-CN" dirty="0">
                <a:solidFill>
                  <a:srgbClr val="FFC000"/>
                </a:solidFill>
                <a:latin typeface="印品黑体"/>
                <a:ea typeface="微软雅黑"/>
              </a:rPr>
              <a:t>Visualize</a:t>
            </a:r>
            <a:r>
              <a:rPr lang="en-US" altLang="zh-CN" dirty="0">
                <a:solidFill>
                  <a:srgbClr val="FFFFFF"/>
                </a:solidFill>
                <a:latin typeface="印品黑体"/>
                <a:ea typeface="微软雅黑"/>
              </a:rPr>
              <a:t> traffic </a:t>
            </a:r>
            <a:r>
              <a:rPr lang="en-US" altLang="zh-CN" sz="2800" dirty="0">
                <a:solidFill>
                  <a:srgbClr val="FFFFFF"/>
                </a:solidFill>
                <a:latin typeface="印品黑体"/>
                <a:ea typeface="微软雅黑"/>
              </a:rPr>
              <a:t>data</a:t>
            </a:r>
            <a:r>
              <a:rPr lang="en-US" altLang="zh-CN" dirty="0">
                <a:solidFill>
                  <a:srgbClr val="FFFFFF"/>
                </a:solidFill>
                <a:latin typeface="印品黑体"/>
                <a:ea typeface="微软雅黑"/>
              </a:rPr>
              <a:t> for each protocol type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>
                <a:solidFill>
                  <a:srgbClr val="FFFFFF"/>
                </a:solidFill>
                <a:latin typeface="印品黑体"/>
                <a:ea typeface="微软雅黑"/>
              </a:rPr>
              <a:t>Malicious Traffic Detection and Tracking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altLang="zh-CN" dirty="0">
                <a:solidFill>
                  <a:srgbClr val="FFC000"/>
                </a:solidFill>
                <a:latin typeface="印品黑体"/>
                <a:ea typeface="微软雅黑"/>
              </a:rPr>
              <a:t>Detect </a:t>
            </a:r>
            <a:r>
              <a:rPr lang="en-US" altLang="zh-CN" dirty="0">
                <a:solidFill>
                  <a:srgbClr val="FFFFFF"/>
                </a:solidFill>
                <a:latin typeface="印品黑体"/>
                <a:ea typeface="微软雅黑"/>
              </a:rPr>
              <a:t>potential malicious traffic within the network traffic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altLang="zh-CN" dirty="0">
                <a:solidFill>
                  <a:srgbClr val="FFC000"/>
                </a:solidFill>
                <a:latin typeface="印品黑体"/>
                <a:ea typeface="微软雅黑"/>
              </a:rPr>
              <a:t>Track</a:t>
            </a:r>
            <a:r>
              <a:rPr lang="en-US" altLang="zh-CN" dirty="0">
                <a:solidFill>
                  <a:srgbClr val="FFFFFF"/>
                </a:solidFill>
                <a:latin typeface="印品黑体"/>
                <a:ea typeface="微软雅黑"/>
              </a:rPr>
              <a:t> and analyze the source IP and addresses of the malicious traffic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dirty="0">
              <a:solidFill>
                <a:srgbClr val="FFFFFF"/>
              </a:solidFill>
              <a:latin typeface="印品黑体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4754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F6A98B9-95BD-45DE-BFDC-DFB5EA5F835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PhiLEw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4YixM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PhiLEy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+GIsT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+GIsT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+GIsT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+GIsT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+GIsT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+GIsTA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D4YixMKwvAbUoAAABrAAAAGwAAAHVuaXZlcnNhbC91bml2ZXJzYWwucG5nLnhtbLOxr8jNUShLLSrOzM+zVTLUM1Cyt+PlsikoSi3LTC1XqACKGekZQICSQiUqtzwzpSQDKGRgbowQzEjNTM8osVWyMDCFC+oDzQQAUEsBAgAAFAACAAgA+GIsTBUOrShkBAAABxEAAB0AAAAAAAAAAQAAAAAAAAAAAHVuaXZlcnNhbC9jb21tb25fbWVzc2FnZXMubG5nUEsBAgAAFAACAAgA+GIsTAh+CyMpAwAAhgwAACcAAAAAAAAAAQAAAAAAnwQAAHVuaXZlcnNhbC9mbGFzaF9wdWJsaXNoaW5nX3NldHRpbmdzLnhtbFBLAQIAABQAAgAIAPhiLEy1/AlkugIAAFUKAAAhAAAAAAAAAAEAAAAAAA0IAAB1bml2ZXJzYWwvZmxhc2hfc2tpbl9zZXR0aW5ncy54bWxQSwECAAAUAAIACAD4YixMKpYPZ/4CAACXCwAAJgAAAAAAAAABAAAAAAAGCwAAdW5pdmVyc2FsL2h0bWxfcHVibGlzaGluZ19zZXR0aW5ncy54bWxQSwECAAAUAAIACAD4YixMaHFSkZoBAAAfBgAAHwAAAAAAAAABAAAAAABIDgAAdW5pdmVyc2FsL2h0bWxfc2tpbl9zZXR0aW5ncy5qc1BLAQIAABQAAgAIAPhiLEw9PC/RwQAAAOUBAAAaAAAAAAAAAAEAAAAAAB8QAAB1bml2ZXJzYWwvaTE4bl9wcmVzZXRzLnhtbFBLAQIAABQAAgAIAPhiLEya+ZZkawAAAGsAAAAcAAAAAAAAAAEAAAAAABgRAAB1bml2ZXJzYWwvbG9jYWxfc2V0dGluZ3MueG1sUEsBAgAAFAACAAgARJRXRyO0Tvv7AgAAsAgAABQAAAAAAAAAAQAAAAAAvREAAHVuaXZlcnNhbC9wbGF5ZXIueG1sUEsBAgAAFAACAAgA+GIsTLCHI/RsAQAA9wIAACkAAAAAAAAAAQAAAAAA6hQAAHVuaXZlcnNhbC9za2luX2N1c3RvbWl6YXRpb25fc2V0dGluZ3MueG1sUEsBAgAAFAACAAgA+GIsTAXZichKDQAA1SEAABcAAAAAAAAAAAAAAAAAnRYAAHVuaXZlcnNhbC91bml2ZXJzYWwucG5nUEsBAgAAFAACAAgA+GIsTCsLwG1KAAAAawAAABsAAAAAAAAAAQAAAAAAHCQAAHVuaXZlcnNhbC91bml2ZXJzYWwucG5nLnhtbFBLBQYAAAAACwALAEkDAACfJAAAAAA="/>
  <p:tag name="ISPRING_PRESENTATION_TITLE" val="区块链比特币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D:\ppt\第11批\638556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1535,&quot;width&quot;:14970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277,&quot;width&quot;:983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950745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95076860"/>
  <p:tag name="KSO_WM_UNIT_PLACING_PICTURE_USER_VIEWPORT" val="{&quot;height&quot;:1900.3952755905511,&quot;width&quot;:1963.088188976378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95076860"/>
  <p:tag name="KSO_WM_UNIT_PLACING_PICTURE_USER_VIEWPORT" val="{&quot;height&quot;:1900.3952755905511,&quot;width&quot;:1963.08818897637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95076860"/>
  <p:tag name="KSO_WM_UNIT_PLACING_PICTURE_USER_VIEWPORT" val="{&quot;height&quot;:1900.3952755905511,&quot;width&quot;:1963.088188976378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95076860"/>
  <p:tag name="KSO_WM_UNIT_PLACING_PICTURE_USER_VIEWPORT" val="{&quot;height&quot;:1900.3952755905511,&quot;width&quot;:1963.088188976378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heme/theme1.xml><?xml version="1.0" encoding="utf-8"?>
<a:theme xmlns:a="http://schemas.openxmlformats.org/drawingml/2006/main" name="第一PPT，www.1ppt.com">
  <a:themeElements>
    <a:clrScheme name="海岸线">
      <a:dk1>
        <a:srgbClr val="000000"/>
      </a:dk1>
      <a:lt1>
        <a:srgbClr val="FFFFFF"/>
      </a:lt1>
      <a:dk2>
        <a:srgbClr val="E3D7CF"/>
      </a:dk2>
      <a:lt2>
        <a:srgbClr val="C1BFCB"/>
      </a:lt2>
      <a:accent1>
        <a:srgbClr val="8BB5C7"/>
      </a:accent1>
      <a:accent2>
        <a:srgbClr val="69A7C5"/>
      </a:accent2>
      <a:accent3>
        <a:srgbClr val="4E8DBC"/>
      </a:accent3>
      <a:accent4>
        <a:srgbClr val="0D74A7"/>
      </a:accent4>
      <a:accent5>
        <a:srgbClr val="01528B"/>
      </a:accent5>
      <a:accent6>
        <a:srgbClr val="013768"/>
      </a:accent6>
      <a:hlink>
        <a:srgbClr val="3E6487"/>
      </a:hlink>
      <a:folHlink>
        <a:srgbClr val="53788B"/>
      </a:folHlink>
    </a:clrScheme>
    <a:fontScheme name="2r3zevew">
      <a:majorFont>
        <a:latin typeface="印品黑体"/>
        <a:ea typeface="微软雅黑"/>
        <a:cs typeface=""/>
      </a:majorFont>
      <a:minorFont>
        <a:latin typeface="印品黑体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690</Words>
  <Application>Microsoft Office PowerPoint</Application>
  <PresentationFormat>宽屏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Times New Roman Regular</vt:lpstr>
      <vt:lpstr>微软雅黑</vt:lpstr>
      <vt:lpstr>印品黑体</vt:lpstr>
      <vt:lpstr>字魂59号-创粗黑</vt:lpstr>
      <vt:lpstr>Arial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</dc:title>
  <dc:creator>第一PPT</dc:creator>
  <cp:keywords>www.1ppt.com</cp:keywords>
  <dc:description>www.1ppt.com</dc:description>
  <cp:lastModifiedBy>乾旭 王</cp:lastModifiedBy>
  <cp:revision>180</cp:revision>
  <dcterms:created xsi:type="dcterms:W3CDTF">2024-07-18T13:43:26Z</dcterms:created>
  <dcterms:modified xsi:type="dcterms:W3CDTF">2024-07-19T05:30:24Z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FEFB1F1835A6C144EAB798669DA23D65_42</vt:lpwstr>
  </property>
</Properties>
</file>