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2" r:id="rId4"/>
    <p:sldId id="283" r:id="rId5"/>
    <p:sldId id="284" r:id="rId6"/>
    <p:sldId id="258" r:id="rId7"/>
    <p:sldId id="259" r:id="rId8"/>
    <p:sldId id="260" r:id="rId9"/>
    <p:sldId id="261" r:id="rId10"/>
    <p:sldId id="285" r:id="rId11"/>
    <p:sldId id="286" r:id="rId12"/>
    <p:sldId id="279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5C5DA-813F-4F68-BA59-05F566BC5991}" type="doc">
      <dgm:prSet loTypeId="urn:microsoft.com/office/officeart/2005/8/layout/funnel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5EF9F0-7C57-402A-9C30-4BA446E37B3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err="1" smtClean="0"/>
            <a:t>data</a:t>
          </a:r>
          <a:endParaRPr lang="en-US" dirty="0"/>
        </a:p>
      </dgm:t>
    </dgm:pt>
    <dgm:pt modelId="{EDABDC7D-E8F5-4A39-9FC3-07F3D483DFE2}" type="parTrans" cxnId="{20816212-8676-4F86-9534-89404EAA838E}">
      <dgm:prSet/>
      <dgm:spPr/>
      <dgm:t>
        <a:bodyPr/>
        <a:lstStyle/>
        <a:p>
          <a:endParaRPr lang="en-US"/>
        </a:p>
      </dgm:t>
    </dgm:pt>
    <dgm:pt modelId="{CF7D4860-CEB4-4FFC-AD70-6D4891430BF4}" type="sibTrans" cxnId="{20816212-8676-4F86-9534-89404EAA838E}">
      <dgm:prSet/>
      <dgm:spPr/>
      <dgm:t>
        <a:bodyPr/>
        <a:lstStyle/>
        <a:p>
          <a:endParaRPr lang="en-US"/>
        </a:p>
      </dgm:t>
    </dgm:pt>
    <dgm:pt modelId="{DCFD76A0-F4D4-44B6-A516-151E78C7809E}">
      <dgm:prSet phldrT="[Text]" custT="1"/>
      <dgm:spPr/>
      <dgm:t>
        <a:bodyPr/>
        <a:lstStyle/>
        <a:p>
          <a:r>
            <a:rPr lang="de-DE" sz="800" dirty="0" smtClean="0"/>
            <a:t>   </a:t>
          </a:r>
          <a:r>
            <a:rPr lang="de-DE" sz="2000" dirty="0" err="1" smtClean="0"/>
            <a:t>cleandata</a:t>
          </a:r>
          <a:endParaRPr lang="en-US" sz="800" dirty="0"/>
        </a:p>
      </dgm:t>
    </dgm:pt>
    <dgm:pt modelId="{C06A1B15-EDDA-45AB-B2FF-DDAF9B1384FF}" type="parTrans" cxnId="{82FE56DB-C05F-4BE7-B07F-E0F31CD49455}">
      <dgm:prSet/>
      <dgm:spPr/>
      <dgm:t>
        <a:bodyPr/>
        <a:lstStyle/>
        <a:p>
          <a:endParaRPr lang="en-US"/>
        </a:p>
      </dgm:t>
    </dgm:pt>
    <dgm:pt modelId="{030EE14C-C868-4A76-B8CD-67F86988C669}" type="sibTrans" cxnId="{82FE56DB-C05F-4BE7-B07F-E0F31CD49455}">
      <dgm:prSet/>
      <dgm:spPr/>
      <dgm:t>
        <a:bodyPr/>
        <a:lstStyle/>
        <a:p>
          <a:endParaRPr lang="en-US"/>
        </a:p>
      </dgm:t>
    </dgm:pt>
    <dgm:pt modelId="{4A70CFD1-0CB8-4AF3-B7E0-CFD8E094D7F0}" type="pres">
      <dgm:prSet presAssocID="{C265C5DA-813F-4F68-BA59-05F566BC59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17E89-F6AA-4573-9AAF-9B335761479D}" type="pres">
      <dgm:prSet presAssocID="{C265C5DA-813F-4F68-BA59-05F566BC5991}" presName="ellipse" presStyleLbl="trBgShp" presStyleIdx="0" presStyleCnt="1" custLinFactNeighborX="1541" custLinFactNeighborY="5164"/>
      <dgm:spPr/>
      <dgm:t>
        <a:bodyPr/>
        <a:lstStyle/>
        <a:p>
          <a:endParaRPr lang="en-US"/>
        </a:p>
      </dgm:t>
    </dgm:pt>
    <dgm:pt modelId="{A5AC5544-DE1A-41E4-B69B-4205D8C735AA}" type="pres">
      <dgm:prSet presAssocID="{C265C5DA-813F-4F68-BA59-05F566BC5991}" presName="arrow1" presStyleLbl="fgShp" presStyleIdx="0" presStyleCnt="1"/>
      <dgm:spPr/>
      <dgm:t>
        <a:bodyPr/>
        <a:lstStyle/>
        <a:p>
          <a:endParaRPr lang="en-US"/>
        </a:p>
      </dgm:t>
    </dgm:pt>
    <dgm:pt modelId="{DA4203F9-56B2-47A2-A759-1B8DCD026CA9}" type="pres">
      <dgm:prSet presAssocID="{C265C5DA-813F-4F68-BA59-05F566BC5991}" presName="rectangle" presStyleLbl="revTx" presStyleIdx="0" presStyleCnt="1" custScaleX="121212" custLinFactNeighborY="19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004D6-8B81-4CE6-82CD-5230E0DF807D}" type="pres">
      <dgm:prSet presAssocID="{DCFD76A0-F4D4-44B6-A516-151E78C7809E}" presName="item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01EA8-340A-4162-A105-8BEF587800D0}" type="pres">
      <dgm:prSet presAssocID="{C265C5DA-813F-4F68-BA59-05F566BC5991}" presName="funnel" presStyleLbl="trAlignAcc1" presStyleIdx="0" presStyleCnt="1" custLinFactNeighborX="877" custLinFactNeighborY="1097"/>
      <dgm:spPr>
        <a:solidFill>
          <a:schemeClr val="bg1">
            <a:lumMod val="50000"/>
            <a:alpha val="4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69755EFE-7EB7-4499-8C22-F09E814BFA26}" type="presOf" srcId="{115EF9F0-7C57-402A-9C30-4BA446E37B36}" destId="{CD9004D6-8B81-4CE6-82CD-5230E0DF807D}" srcOrd="0" destOrd="0" presId="urn:microsoft.com/office/officeart/2005/8/layout/funnel1"/>
    <dgm:cxn modelId="{44DFFE8F-F578-4A9B-AC38-F266611A7B7A}" type="presOf" srcId="{DCFD76A0-F4D4-44B6-A516-151E78C7809E}" destId="{DA4203F9-56B2-47A2-A759-1B8DCD026CA9}" srcOrd="0" destOrd="0" presId="urn:microsoft.com/office/officeart/2005/8/layout/funnel1"/>
    <dgm:cxn modelId="{7CA9E448-E951-4E1A-BB1C-A14E6795887E}" type="presOf" srcId="{C265C5DA-813F-4F68-BA59-05F566BC5991}" destId="{4A70CFD1-0CB8-4AF3-B7E0-CFD8E094D7F0}" srcOrd="0" destOrd="0" presId="urn:microsoft.com/office/officeart/2005/8/layout/funnel1"/>
    <dgm:cxn modelId="{20816212-8676-4F86-9534-89404EAA838E}" srcId="{C265C5DA-813F-4F68-BA59-05F566BC5991}" destId="{115EF9F0-7C57-402A-9C30-4BA446E37B36}" srcOrd="0" destOrd="0" parTransId="{EDABDC7D-E8F5-4A39-9FC3-07F3D483DFE2}" sibTransId="{CF7D4860-CEB4-4FFC-AD70-6D4891430BF4}"/>
    <dgm:cxn modelId="{82FE56DB-C05F-4BE7-B07F-E0F31CD49455}" srcId="{C265C5DA-813F-4F68-BA59-05F566BC5991}" destId="{DCFD76A0-F4D4-44B6-A516-151E78C7809E}" srcOrd="1" destOrd="0" parTransId="{C06A1B15-EDDA-45AB-B2FF-DDAF9B1384FF}" sibTransId="{030EE14C-C868-4A76-B8CD-67F86988C669}"/>
    <dgm:cxn modelId="{9F679B1E-5B1D-4AF6-9C97-503E8771C1E9}" type="presParOf" srcId="{4A70CFD1-0CB8-4AF3-B7E0-CFD8E094D7F0}" destId="{45E17E89-F6AA-4573-9AAF-9B335761479D}" srcOrd="0" destOrd="0" presId="urn:microsoft.com/office/officeart/2005/8/layout/funnel1"/>
    <dgm:cxn modelId="{6813C28F-2FE3-4FFD-946D-5A0F2A0EBABF}" type="presParOf" srcId="{4A70CFD1-0CB8-4AF3-B7E0-CFD8E094D7F0}" destId="{A5AC5544-DE1A-41E4-B69B-4205D8C735AA}" srcOrd="1" destOrd="0" presId="urn:microsoft.com/office/officeart/2005/8/layout/funnel1"/>
    <dgm:cxn modelId="{B9A7CABE-74C3-4A08-8EA5-53D3DE9CF07E}" type="presParOf" srcId="{4A70CFD1-0CB8-4AF3-B7E0-CFD8E094D7F0}" destId="{DA4203F9-56B2-47A2-A759-1B8DCD026CA9}" srcOrd="2" destOrd="0" presId="urn:microsoft.com/office/officeart/2005/8/layout/funnel1"/>
    <dgm:cxn modelId="{E68A964A-B30E-4D0A-A6CF-454260B308E2}" type="presParOf" srcId="{4A70CFD1-0CB8-4AF3-B7E0-CFD8E094D7F0}" destId="{CD9004D6-8B81-4CE6-82CD-5230E0DF807D}" srcOrd="3" destOrd="0" presId="urn:microsoft.com/office/officeart/2005/8/layout/funnel1"/>
    <dgm:cxn modelId="{D5749808-4C6E-4351-979E-705EDFB83827}" type="presParOf" srcId="{4A70CFD1-0CB8-4AF3-B7E0-CFD8E094D7F0}" destId="{81C01EA8-340A-4162-A105-8BEF587800D0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5C5DA-813F-4F68-BA59-05F566BC5991}" type="doc">
      <dgm:prSet loTypeId="urn:microsoft.com/office/officeart/2005/8/layout/funnel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EF9F0-7C57-402A-9C30-4BA446E37B36}">
      <dgm:prSet phldrT="[Text]"/>
      <dgm:spPr/>
      <dgm:t>
        <a:bodyPr/>
        <a:lstStyle/>
        <a:p>
          <a:r>
            <a:rPr lang="en-US" dirty="0"/>
            <a:t>HARLEY DAVISON</a:t>
          </a:r>
        </a:p>
      </dgm:t>
    </dgm:pt>
    <dgm:pt modelId="{EDABDC7D-E8F5-4A39-9FC3-07F3D483DFE2}" type="parTrans" cxnId="{20816212-8676-4F86-9534-89404EAA838E}">
      <dgm:prSet/>
      <dgm:spPr/>
      <dgm:t>
        <a:bodyPr/>
        <a:lstStyle/>
        <a:p>
          <a:endParaRPr lang="en-US"/>
        </a:p>
      </dgm:t>
    </dgm:pt>
    <dgm:pt modelId="{CF7D4860-CEB4-4FFC-AD70-6D4891430BF4}" type="sibTrans" cxnId="{20816212-8676-4F86-9534-89404EAA838E}">
      <dgm:prSet/>
      <dgm:spPr/>
      <dgm:t>
        <a:bodyPr/>
        <a:lstStyle/>
        <a:p>
          <a:endParaRPr lang="en-US"/>
        </a:p>
      </dgm:t>
    </dgm:pt>
    <dgm:pt modelId="{181D4839-A861-4E43-8607-AC252A07BD1B}">
      <dgm:prSet phldrT="[Text]"/>
      <dgm:spPr/>
      <dgm:t>
        <a:bodyPr/>
        <a:lstStyle/>
        <a:p>
          <a:r>
            <a:rPr lang="en-US" dirty="0" err="1"/>
            <a:t>Cincinatti</a:t>
          </a:r>
          <a:r>
            <a:rPr lang="en-US" dirty="0"/>
            <a:t> financial </a:t>
          </a:r>
          <a:r>
            <a:rPr lang="en-US" dirty="0" err="1"/>
            <a:t>corp</a:t>
          </a:r>
          <a:endParaRPr lang="en-US" dirty="0"/>
        </a:p>
      </dgm:t>
    </dgm:pt>
    <dgm:pt modelId="{DC2A3BD5-52E2-42EC-8DD5-C338272A34F0}" type="parTrans" cxnId="{CD8F929E-1DEE-42B1-A537-39473A08CA4C}">
      <dgm:prSet/>
      <dgm:spPr/>
      <dgm:t>
        <a:bodyPr/>
        <a:lstStyle/>
        <a:p>
          <a:endParaRPr lang="en-US"/>
        </a:p>
      </dgm:t>
    </dgm:pt>
    <dgm:pt modelId="{92DF13E7-FF2A-4F35-80B2-494F606B912B}" type="sibTrans" cxnId="{CD8F929E-1DEE-42B1-A537-39473A08CA4C}">
      <dgm:prSet/>
      <dgm:spPr/>
      <dgm:t>
        <a:bodyPr/>
        <a:lstStyle/>
        <a:p>
          <a:endParaRPr lang="en-US"/>
        </a:p>
      </dgm:t>
    </dgm:pt>
    <dgm:pt modelId="{BA8D2114-0A03-424F-9D59-F59D30E1C54A}">
      <dgm:prSet phldrT="[Text]"/>
      <dgm:spPr/>
      <dgm:t>
        <a:bodyPr/>
        <a:lstStyle/>
        <a:p>
          <a:r>
            <a:rPr lang="en-US" dirty="0"/>
            <a:t>quest </a:t>
          </a:r>
          <a:r>
            <a:rPr lang="en-US" dirty="0" err="1"/>
            <a:t>diags</a:t>
          </a:r>
          <a:endParaRPr lang="en-US" dirty="0"/>
        </a:p>
      </dgm:t>
    </dgm:pt>
    <dgm:pt modelId="{710D56C3-1A0D-4843-9402-6E4F4C787605}" type="sibTrans" cxnId="{AEAF61E0-C29C-4CDF-B078-36C1113C44C1}">
      <dgm:prSet/>
      <dgm:spPr/>
      <dgm:t>
        <a:bodyPr/>
        <a:lstStyle/>
        <a:p>
          <a:endParaRPr lang="en-US"/>
        </a:p>
      </dgm:t>
    </dgm:pt>
    <dgm:pt modelId="{526C66B4-DA6F-4BF6-B715-3F743D781928}" type="parTrans" cxnId="{AEAF61E0-C29C-4CDF-B078-36C1113C44C1}">
      <dgm:prSet/>
      <dgm:spPr/>
      <dgm:t>
        <a:bodyPr/>
        <a:lstStyle/>
        <a:p>
          <a:endParaRPr lang="en-US"/>
        </a:p>
      </dgm:t>
    </dgm:pt>
    <dgm:pt modelId="{DCFD76A0-F4D4-44B6-A516-151E78C7809E}">
      <dgm:prSet phldrT="[Text]"/>
      <dgm:spPr/>
      <dgm:t>
        <a:bodyPr/>
        <a:lstStyle/>
        <a:p>
          <a:r>
            <a:rPr lang="de-DE" dirty="0" smtClean="0"/>
            <a:t>   </a:t>
          </a:r>
          <a:endParaRPr lang="en-US" dirty="0"/>
        </a:p>
      </dgm:t>
    </dgm:pt>
    <dgm:pt modelId="{C06A1B15-EDDA-45AB-B2FF-DDAF9B1384FF}" type="parTrans" cxnId="{82FE56DB-C05F-4BE7-B07F-E0F31CD49455}">
      <dgm:prSet/>
      <dgm:spPr/>
      <dgm:t>
        <a:bodyPr/>
        <a:lstStyle/>
        <a:p>
          <a:endParaRPr lang="en-US"/>
        </a:p>
      </dgm:t>
    </dgm:pt>
    <dgm:pt modelId="{030EE14C-C868-4A76-B8CD-67F86988C669}" type="sibTrans" cxnId="{82FE56DB-C05F-4BE7-B07F-E0F31CD49455}">
      <dgm:prSet/>
      <dgm:spPr/>
      <dgm:t>
        <a:bodyPr/>
        <a:lstStyle/>
        <a:p>
          <a:endParaRPr lang="en-US"/>
        </a:p>
      </dgm:t>
    </dgm:pt>
    <dgm:pt modelId="{4A70CFD1-0CB8-4AF3-B7E0-CFD8E094D7F0}" type="pres">
      <dgm:prSet presAssocID="{C265C5DA-813F-4F68-BA59-05F566BC59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17E89-F6AA-4573-9AAF-9B335761479D}" type="pres">
      <dgm:prSet presAssocID="{C265C5DA-813F-4F68-BA59-05F566BC5991}" presName="ellipse" presStyleLbl="trBgShp" presStyleIdx="0" presStyleCnt="1" custLinFactNeighborX="1541" custLinFactNeighborY="5164"/>
      <dgm:spPr/>
    </dgm:pt>
    <dgm:pt modelId="{A5AC5544-DE1A-41E4-B69B-4205D8C735AA}" type="pres">
      <dgm:prSet presAssocID="{C265C5DA-813F-4F68-BA59-05F566BC5991}" presName="arrow1" presStyleLbl="fgShp" presStyleIdx="0" presStyleCnt="1"/>
      <dgm:spPr/>
    </dgm:pt>
    <dgm:pt modelId="{DA4203F9-56B2-47A2-A759-1B8DCD026CA9}" type="pres">
      <dgm:prSet presAssocID="{C265C5DA-813F-4F68-BA59-05F566BC5991}" presName="rectangle" presStyleLbl="revTx" presStyleIdx="0" presStyleCnt="1" custLinFactNeighborY="19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ABFC4-543D-438B-9B14-9E70C41821F6}" type="pres">
      <dgm:prSet presAssocID="{181D4839-A861-4E43-8607-AC252A07BD1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F7D86-8955-48DB-B84D-EAB5B36C50C7}" type="pres">
      <dgm:prSet presAssocID="{BA8D2114-0A03-424F-9D59-F59D30E1C54A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A7F0E-6939-497C-A61C-7FF5B695AB42}" type="pres">
      <dgm:prSet presAssocID="{DCFD76A0-F4D4-44B6-A516-151E78C7809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01EA8-340A-4162-A105-8BEF587800D0}" type="pres">
      <dgm:prSet presAssocID="{C265C5DA-813F-4F68-BA59-05F566BC5991}" presName="funnel" presStyleLbl="trAlignAcc1" presStyleIdx="0" presStyleCnt="1" custLinFactNeighborX="877" custLinFactNeighborY="1097"/>
      <dgm:spPr/>
    </dgm:pt>
  </dgm:ptLst>
  <dgm:cxnLst>
    <dgm:cxn modelId="{AEAF61E0-C29C-4CDF-B078-36C1113C44C1}" srcId="{C265C5DA-813F-4F68-BA59-05F566BC5991}" destId="{BA8D2114-0A03-424F-9D59-F59D30E1C54A}" srcOrd="2" destOrd="0" parTransId="{526C66B4-DA6F-4BF6-B715-3F743D781928}" sibTransId="{710D56C3-1A0D-4843-9402-6E4F4C787605}"/>
    <dgm:cxn modelId="{919BCC2B-1DCC-43BF-99B4-78C027138188}" type="presOf" srcId="{C265C5DA-813F-4F68-BA59-05F566BC5991}" destId="{4A70CFD1-0CB8-4AF3-B7E0-CFD8E094D7F0}" srcOrd="0" destOrd="0" presId="urn:microsoft.com/office/officeart/2005/8/layout/funnel1"/>
    <dgm:cxn modelId="{5D3F54C7-F68E-4A49-8A65-2C421439E210}" type="presOf" srcId="{BA8D2114-0A03-424F-9D59-F59D30E1C54A}" destId="{4FBABFC4-543D-438B-9B14-9E70C41821F6}" srcOrd="0" destOrd="0" presId="urn:microsoft.com/office/officeart/2005/8/layout/funnel1"/>
    <dgm:cxn modelId="{B3B9F545-BA5E-41CD-98A8-5207FDBF58D7}" type="presOf" srcId="{DCFD76A0-F4D4-44B6-A516-151E78C7809E}" destId="{DA4203F9-56B2-47A2-A759-1B8DCD026CA9}" srcOrd="0" destOrd="0" presId="urn:microsoft.com/office/officeart/2005/8/layout/funnel1"/>
    <dgm:cxn modelId="{CD8F929E-1DEE-42B1-A537-39473A08CA4C}" srcId="{C265C5DA-813F-4F68-BA59-05F566BC5991}" destId="{181D4839-A861-4E43-8607-AC252A07BD1B}" srcOrd="1" destOrd="0" parTransId="{DC2A3BD5-52E2-42EC-8DD5-C338272A34F0}" sibTransId="{92DF13E7-FF2A-4F35-80B2-494F606B912B}"/>
    <dgm:cxn modelId="{16BD010E-9B62-416D-9FE7-C126BBB41F0D}" type="presOf" srcId="{115EF9F0-7C57-402A-9C30-4BA446E37B36}" destId="{C93A7F0E-6939-497C-A61C-7FF5B695AB42}" srcOrd="0" destOrd="0" presId="urn:microsoft.com/office/officeart/2005/8/layout/funnel1"/>
    <dgm:cxn modelId="{20816212-8676-4F86-9534-89404EAA838E}" srcId="{C265C5DA-813F-4F68-BA59-05F566BC5991}" destId="{115EF9F0-7C57-402A-9C30-4BA446E37B36}" srcOrd="0" destOrd="0" parTransId="{EDABDC7D-E8F5-4A39-9FC3-07F3D483DFE2}" sibTransId="{CF7D4860-CEB4-4FFC-AD70-6D4891430BF4}"/>
    <dgm:cxn modelId="{82FE56DB-C05F-4BE7-B07F-E0F31CD49455}" srcId="{C265C5DA-813F-4F68-BA59-05F566BC5991}" destId="{DCFD76A0-F4D4-44B6-A516-151E78C7809E}" srcOrd="3" destOrd="0" parTransId="{C06A1B15-EDDA-45AB-B2FF-DDAF9B1384FF}" sibTransId="{030EE14C-C868-4A76-B8CD-67F86988C669}"/>
    <dgm:cxn modelId="{DD1A2634-B160-4274-A038-F5F0BC0970D8}" type="presOf" srcId="{181D4839-A861-4E43-8607-AC252A07BD1B}" destId="{59DF7D86-8955-48DB-B84D-EAB5B36C50C7}" srcOrd="0" destOrd="0" presId="urn:microsoft.com/office/officeart/2005/8/layout/funnel1"/>
    <dgm:cxn modelId="{7BCCC5AF-47A9-4379-8923-23B7B49CE681}" type="presParOf" srcId="{4A70CFD1-0CB8-4AF3-B7E0-CFD8E094D7F0}" destId="{45E17E89-F6AA-4573-9AAF-9B335761479D}" srcOrd="0" destOrd="0" presId="urn:microsoft.com/office/officeart/2005/8/layout/funnel1"/>
    <dgm:cxn modelId="{61298573-4BE6-4CC8-B092-4594EA18DD74}" type="presParOf" srcId="{4A70CFD1-0CB8-4AF3-B7E0-CFD8E094D7F0}" destId="{A5AC5544-DE1A-41E4-B69B-4205D8C735AA}" srcOrd="1" destOrd="0" presId="urn:microsoft.com/office/officeart/2005/8/layout/funnel1"/>
    <dgm:cxn modelId="{689167F8-68AC-41F7-BE85-74A99B931CD9}" type="presParOf" srcId="{4A70CFD1-0CB8-4AF3-B7E0-CFD8E094D7F0}" destId="{DA4203F9-56B2-47A2-A759-1B8DCD026CA9}" srcOrd="2" destOrd="0" presId="urn:microsoft.com/office/officeart/2005/8/layout/funnel1"/>
    <dgm:cxn modelId="{B9EDC5F7-9F17-4F45-97A7-3B88E6B8BEF1}" type="presParOf" srcId="{4A70CFD1-0CB8-4AF3-B7E0-CFD8E094D7F0}" destId="{4FBABFC4-543D-438B-9B14-9E70C41821F6}" srcOrd="3" destOrd="0" presId="urn:microsoft.com/office/officeart/2005/8/layout/funnel1"/>
    <dgm:cxn modelId="{65637642-1138-4186-8F20-9A44BA0E1DD2}" type="presParOf" srcId="{4A70CFD1-0CB8-4AF3-B7E0-CFD8E094D7F0}" destId="{59DF7D86-8955-48DB-B84D-EAB5B36C50C7}" srcOrd="4" destOrd="0" presId="urn:microsoft.com/office/officeart/2005/8/layout/funnel1"/>
    <dgm:cxn modelId="{3C59DED6-A8C6-42AD-832B-555928448CB7}" type="presParOf" srcId="{4A70CFD1-0CB8-4AF3-B7E0-CFD8E094D7F0}" destId="{C93A7F0E-6939-497C-A61C-7FF5B695AB42}" srcOrd="5" destOrd="0" presId="urn:microsoft.com/office/officeart/2005/8/layout/funnel1"/>
    <dgm:cxn modelId="{A1F8BDA3-800A-40AF-B880-A514FF6A260A}" type="presParOf" srcId="{4A70CFD1-0CB8-4AF3-B7E0-CFD8E094D7F0}" destId="{81C01EA8-340A-4162-A105-8BEF587800D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65C5DA-813F-4F68-BA59-05F566BC5991}" type="doc">
      <dgm:prSet loTypeId="urn:microsoft.com/office/officeart/2005/8/layout/funnel1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5EF9F0-7C57-402A-9C30-4BA446E37B36}">
      <dgm:prSet phldrT="[Text]"/>
      <dgm:spPr/>
      <dgm:t>
        <a:bodyPr/>
        <a:lstStyle/>
        <a:p>
          <a:r>
            <a:rPr lang="en-US" dirty="0"/>
            <a:t>Harley-Davidson</a:t>
          </a:r>
        </a:p>
      </dgm:t>
    </dgm:pt>
    <dgm:pt modelId="{EDABDC7D-E8F5-4A39-9FC3-07F3D483DFE2}" type="parTrans" cxnId="{20816212-8676-4F86-9534-89404EAA838E}">
      <dgm:prSet/>
      <dgm:spPr/>
      <dgm:t>
        <a:bodyPr/>
        <a:lstStyle/>
        <a:p>
          <a:endParaRPr lang="en-US"/>
        </a:p>
      </dgm:t>
    </dgm:pt>
    <dgm:pt modelId="{CF7D4860-CEB4-4FFC-AD70-6D4891430BF4}" type="sibTrans" cxnId="{20816212-8676-4F86-9534-89404EAA838E}">
      <dgm:prSet/>
      <dgm:spPr/>
      <dgm:t>
        <a:bodyPr/>
        <a:lstStyle/>
        <a:p>
          <a:endParaRPr lang="en-US"/>
        </a:p>
      </dgm:t>
    </dgm:pt>
    <dgm:pt modelId="{181D4839-A861-4E43-8607-AC252A07BD1B}">
      <dgm:prSet phldrT="[Text]"/>
      <dgm:spPr/>
      <dgm:t>
        <a:bodyPr/>
        <a:lstStyle/>
        <a:p>
          <a:r>
            <a:rPr lang="en-US" dirty="0" err="1"/>
            <a:t>Cincinatti</a:t>
          </a:r>
          <a:r>
            <a:rPr lang="en-US" dirty="0"/>
            <a:t> Financial</a:t>
          </a:r>
        </a:p>
      </dgm:t>
    </dgm:pt>
    <dgm:pt modelId="{DC2A3BD5-52E2-42EC-8DD5-C338272A34F0}" type="parTrans" cxnId="{CD8F929E-1DEE-42B1-A537-39473A08CA4C}">
      <dgm:prSet/>
      <dgm:spPr/>
      <dgm:t>
        <a:bodyPr/>
        <a:lstStyle/>
        <a:p>
          <a:endParaRPr lang="en-US"/>
        </a:p>
      </dgm:t>
    </dgm:pt>
    <dgm:pt modelId="{92DF13E7-FF2A-4F35-80B2-494F606B912B}" type="sibTrans" cxnId="{CD8F929E-1DEE-42B1-A537-39473A08CA4C}">
      <dgm:prSet/>
      <dgm:spPr/>
      <dgm:t>
        <a:bodyPr/>
        <a:lstStyle/>
        <a:p>
          <a:endParaRPr lang="en-US"/>
        </a:p>
      </dgm:t>
    </dgm:pt>
    <dgm:pt modelId="{BA8D2114-0A03-424F-9D59-F59D30E1C54A}">
      <dgm:prSet phldrT="[Text]"/>
      <dgm:spPr/>
      <dgm:t>
        <a:bodyPr/>
        <a:lstStyle/>
        <a:p>
          <a:r>
            <a:rPr lang="en-US" dirty="0"/>
            <a:t>Quest Diagnostics</a:t>
          </a:r>
        </a:p>
      </dgm:t>
    </dgm:pt>
    <dgm:pt modelId="{526C66B4-DA6F-4BF6-B715-3F743D781928}" type="parTrans" cxnId="{AEAF61E0-C29C-4CDF-B078-36C1113C44C1}">
      <dgm:prSet/>
      <dgm:spPr/>
      <dgm:t>
        <a:bodyPr/>
        <a:lstStyle/>
        <a:p>
          <a:endParaRPr lang="en-US"/>
        </a:p>
      </dgm:t>
    </dgm:pt>
    <dgm:pt modelId="{710D56C3-1A0D-4843-9402-6E4F4C787605}" type="sibTrans" cxnId="{AEAF61E0-C29C-4CDF-B078-36C1113C44C1}">
      <dgm:prSet/>
      <dgm:spPr/>
      <dgm:t>
        <a:bodyPr/>
        <a:lstStyle/>
        <a:p>
          <a:endParaRPr lang="en-US"/>
        </a:p>
      </dgm:t>
    </dgm:pt>
    <dgm:pt modelId="{415EE610-759C-48B1-9274-6DB7B11C3FC1}">
      <dgm:prSet phldrT="[Text]"/>
      <dgm:spPr/>
      <dgm:t>
        <a:bodyPr/>
        <a:lstStyle/>
        <a:p>
          <a:r>
            <a:rPr lang="de-DE" dirty="0" smtClean="0"/>
            <a:t> </a:t>
          </a:r>
          <a:endParaRPr lang="en-US" dirty="0"/>
        </a:p>
      </dgm:t>
    </dgm:pt>
    <dgm:pt modelId="{C4F6FE84-44D6-41E0-9553-5F572BBEBD9C}" type="parTrans" cxnId="{B27D09DA-0090-403F-9B25-386BF2BBF081}">
      <dgm:prSet/>
      <dgm:spPr/>
      <dgm:t>
        <a:bodyPr/>
        <a:lstStyle/>
        <a:p>
          <a:endParaRPr lang="en-US"/>
        </a:p>
      </dgm:t>
    </dgm:pt>
    <dgm:pt modelId="{86519CDB-27C5-4B78-929A-83534872FF87}" type="sibTrans" cxnId="{B27D09DA-0090-403F-9B25-386BF2BBF081}">
      <dgm:prSet/>
      <dgm:spPr/>
      <dgm:t>
        <a:bodyPr/>
        <a:lstStyle/>
        <a:p>
          <a:endParaRPr lang="en-US"/>
        </a:p>
      </dgm:t>
    </dgm:pt>
    <dgm:pt modelId="{4A70CFD1-0CB8-4AF3-B7E0-CFD8E094D7F0}" type="pres">
      <dgm:prSet presAssocID="{C265C5DA-813F-4F68-BA59-05F566BC59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17E89-F6AA-4573-9AAF-9B335761479D}" type="pres">
      <dgm:prSet presAssocID="{C265C5DA-813F-4F68-BA59-05F566BC5991}" presName="ellipse" presStyleLbl="trBgShp" presStyleIdx="0" presStyleCnt="1" custLinFactNeighborY="-14509"/>
      <dgm:spPr/>
    </dgm:pt>
    <dgm:pt modelId="{A5AC5544-DE1A-41E4-B69B-4205D8C735AA}" type="pres">
      <dgm:prSet presAssocID="{C265C5DA-813F-4F68-BA59-05F566BC5991}" presName="arrow1" presStyleLbl="fgShp" presStyleIdx="0" presStyleCnt="1"/>
      <dgm:spPr/>
    </dgm:pt>
    <dgm:pt modelId="{DA4203F9-56B2-47A2-A759-1B8DCD026CA9}" type="pres">
      <dgm:prSet presAssocID="{C265C5DA-813F-4F68-BA59-05F566BC5991}" presName="rectangle" presStyleLbl="revTx" presStyleIdx="0" presStyleCnt="1" custLinFactNeighborY="4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ABFC4-543D-438B-9B14-9E70C41821F6}" type="pres">
      <dgm:prSet presAssocID="{181D4839-A861-4E43-8607-AC252A07BD1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F7D86-8955-48DB-B84D-EAB5B36C50C7}" type="pres">
      <dgm:prSet presAssocID="{BA8D2114-0A03-424F-9D59-F59D30E1C54A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B26ED-9385-4735-9550-9FBCA8A418CC}" type="pres">
      <dgm:prSet presAssocID="{415EE610-759C-48B1-9274-6DB7B11C3FC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01EA8-340A-4162-A105-8BEF587800D0}" type="pres">
      <dgm:prSet presAssocID="{C265C5DA-813F-4F68-BA59-05F566BC5991}" presName="funnel" presStyleLbl="trAlignAcc1" presStyleIdx="0" presStyleCnt="1"/>
      <dgm:spPr/>
    </dgm:pt>
  </dgm:ptLst>
  <dgm:cxnLst>
    <dgm:cxn modelId="{E65FD222-AF70-405F-ACE0-BC4164311E24}" type="presOf" srcId="{C265C5DA-813F-4F68-BA59-05F566BC5991}" destId="{4A70CFD1-0CB8-4AF3-B7E0-CFD8E094D7F0}" srcOrd="0" destOrd="0" presId="urn:microsoft.com/office/officeart/2005/8/layout/funnel1"/>
    <dgm:cxn modelId="{AEAF61E0-C29C-4CDF-B078-36C1113C44C1}" srcId="{C265C5DA-813F-4F68-BA59-05F566BC5991}" destId="{BA8D2114-0A03-424F-9D59-F59D30E1C54A}" srcOrd="2" destOrd="0" parTransId="{526C66B4-DA6F-4BF6-B715-3F743D781928}" sibTransId="{710D56C3-1A0D-4843-9402-6E4F4C787605}"/>
    <dgm:cxn modelId="{076AE553-C97F-4887-AB89-E85749D62D4C}" type="presOf" srcId="{115EF9F0-7C57-402A-9C30-4BA446E37B36}" destId="{A01B26ED-9385-4735-9550-9FBCA8A418CC}" srcOrd="0" destOrd="0" presId="urn:microsoft.com/office/officeart/2005/8/layout/funnel1"/>
    <dgm:cxn modelId="{1123B996-B419-458E-8A8D-2FA90772EFF4}" type="presOf" srcId="{415EE610-759C-48B1-9274-6DB7B11C3FC1}" destId="{DA4203F9-56B2-47A2-A759-1B8DCD026CA9}" srcOrd="0" destOrd="0" presId="urn:microsoft.com/office/officeart/2005/8/layout/funnel1"/>
    <dgm:cxn modelId="{2CEFD71A-4A30-493D-83D4-0A96FBCB0A5A}" type="presOf" srcId="{181D4839-A861-4E43-8607-AC252A07BD1B}" destId="{59DF7D86-8955-48DB-B84D-EAB5B36C50C7}" srcOrd="0" destOrd="0" presId="urn:microsoft.com/office/officeart/2005/8/layout/funnel1"/>
    <dgm:cxn modelId="{CD8F929E-1DEE-42B1-A537-39473A08CA4C}" srcId="{C265C5DA-813F-4F68-BA59-05F566BC5991}" destId="{181D4839-A861-4E43-8607-AC252A07BD1B}" srcOrd="1" destOrd="0" parTransId="{DC2A3BD5-52E2-42EC-8DD5-C338272A34F0}" sibTransId="{92DF13E7-FF2A-4F35-80B2-494F606B912B}"/>
    <dgm:cxn modelId="{B27D09DA-0090-403F-9B25-386BF2BBF081}" srcId="{C265C5DA-813F-4F68-BA59-05F566BC5991}" destId="{415EE610-759C-48B1-9274-6DB7B11C3FC1}" srcOrd="3" destOrd="0" parTransId="{C4F6FE84-44D6-41E0-9553-5F572BBEBD9C}" sibTransId="{86519CDB-27C5-4B78-929A-83534872FF87}"/>
    <dgm:cxn modelId="{20816212-8676-4F86-9534-89404EAA838E}" srcId="{C265C5DA-813F-4F68-BA59-05F566BC5991}" destId="{115EF9F0-7C57-402A-9C30-4BA446E37B36}" srcOrd="0" destOrd="0" parTransId="{EDABDC7D-E8F5-4A39-9FC3-07F3D483DFE2}" sibTransId="{CF7D4860-CEB4-4FFC-AD70-6D4891430BF4}"/>
    <dgm:cxn modelId="{169DAAC4-DCE7-4B15-99B8-AC96B89BD377}" type="presOf" srcId="{BA8D2114-0A03-424F-9D59-F59D30E1C54A}" destId="{4FBABFC4-543D-438B-9B14-9E70C41821F6}" srcOrd="0" destOrd="0" presId="urn:microsoft.com/office/officeart/2005/8/layout/funnel1"/>
    <dgm:cxn modelId="{AFF450DB-9664-43A3-A9BB-3A2D4A3234EC}" type="presParOf" srcId="{4A70CFD1-0CB8-4AF3-B7E0-CFD8E094D7F0}" destId="{45E17E89-F6AA-4573-9AAF-9B335761479D}" srcOrd="0" destOrd="0" presId="urn:microsoft.com/office/officeart/2005/8/layout/funnel1"/>
    <dgm:cxn modelId="{F1989A2A-2119-4E31-8DC0-E687A6A1473A}" type="presParOf" srcId="{4A70CFD1-0CB8-4AF3-B7E0-CFD8E094D7F0}" destId="{A5AC5544-DE1A-41E4-B69B-4205D8C735AA}" srcOrd="1" destOrd="0" presId="urn:microsoft.com/office/officeart/2005/8/layout/funnel1"/>
    <dgm:cxn modelId="{CFBFE151-C71C-455D-B408-AC056BF9DD67}" type="presParOf" srcId="{4A70CFD1-0CB8-4AF3-B7E0-CFD8E094D7F0}" destId="{DA4203F9-56B2-47A2-A759-1B8DCD026CA9}" srcOrd="2" destOrd="0" presId="urn:microsoft.com/office/officeart/2005/8/layout/funnel1"/>
    <dgm:cxn modelId="{893A90DD-D318-49FE-8266-C83267CC1C7A}" type="presParOf" srcId="{4A70CFD1-0CB8-4AF3-B7E0-CFD8E094D7F0}" destId="{4FBABFC4-543D-438B-9B14-9E70C41821F6}" srcOrd="3" destOrd="0" presId="urn:microsoft.com/office/officeart/2005/8/layout/funnel1"/>
    <dgm:cxn modelId="{A0CB668D-7D83-435C-B167-C8FE15F1FBB4}" type="presParOf" srcId="{4A70CFD1-0CB8-4AF3-B7E0-CFD8E094D7F0}" destId="{59DF7D86-8955-48DB-B84D-EAB5B36C50C7}" srcOrd="4" destOrd="0" presId="urn:microsoft.com/office/officeart/2005/8/layout/funnel1"/>
    <dgm:cxn modelId="{CDDF6AF0-E7E1-40D8-BA1F-CF24FF2577A9}" type="presParOf" srcId="{4A70CFD1-0CB8-4AF3-B7E0-CFD8E094D7F0}" destId="{A01B26ED-9385-4735-9550-9FBCA8A418CC}" srcOrd="5" destOrd="0" presId="urn:microsoft.com/office/officeart/2005/8/layout/funnel1"/>
    <dgm:cxn modelId="{E463DFC5-F2E8-4ABD-B18C-B43750E92959}" type="presParOf" srcId="{4A70CFD1-0CB8-4AF3-B7E0-CFD8E094D7F0}" destId="{81C01EA8-340A-4162-A105-8BEF587800D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97D20A-B6FE-43EE-99CA-D32BC8B359FB}" type="doc">
      <dgm:prSet loTypeId="urn:microsoft.com/office/officeart/2005/8/layout/h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2689ED-4FCE-4792-9684-9AFD01E6C3E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sz="2400" dirty="0" err="1" smtClean="0"/>
            <a:t>Descriptive</a:t>
          </a:r>
          <a:endParaRPr lang="en-US" sz="2400" dirty="0"/>
        </a:p>
      </dgm:t>
    </dgm:pt>
    <dgm:pt modelId="{BB0C07B1-376F-42A2-B7E9-5AED93103E55}" type="parTrans" cxnId="{72581C0B-E141-423E-A4C4-014F33B56F1F}">
      <dgm:prSet/>
      <dgm:spPr/>
      <dgm:t>
        <a:bodyPr/>
        <a:lstStyle/>
        <a:p>
          <a:endParaRPr lang="en-US"/>
        </a:p>
      </dgm:t>
    </dgm:pt>
    <dgm:pt modelId="{72B001F6-E0B7-4F58-B833-9FFEF0D4EFC5}" type="sibTrans" cxnId="{72581C0B-E141-423E-A4C4-014F33B56F1F}">
      <dgm:prSet/>
      <dgm:spPr/>
      <dgm:t>
        <a:bodyPr/>
        <a:lstStyle/>
        <a:p>
          <a:endParaRPr lang="en-US"/>
        </a:p>
      </dgm:t>
    </dgm:pt>
    <dgm:pt modelId="{942686E6-44D5-4D69-9E6F-A367C84F6EF7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2200" dirty="0" smtClean="0"/>
            <a:t>S&amp;P 500 </a:t>
          </a:r>
          <a:r>
            <a:rPr lang="de-DE" sz="2200" dirty="0" err="1" smtClean="0"/>
            <a:t>customer</a:t>
          </a:r>
          <a:r>
            <a:rPr lang="de-DE" sz="2200" dirty="0" smtClean="0"/>
            <a:t> </a:t>
          </a:r>
          <a:r>
            <a:rPr lang="de-DE" sz="2200" dirty="0" err="1" smtClean="0"/>
            <a:t>analysis</a:t>
          </a:r>
          <a:endParaRPr lang="en-US" sz="2200" dirty="0"/>
        </a:p>
      </dgm:t>
    </dgm:pt>
    <dgm:pt modelId="{8795A246-AC92-4CF3-B42C-60F39CD92816}" type="parTrans" cxnId="{5F9B66F1-8F26-4A55-989F-9603C8053A88}">
      <dgm:prSet/>
      <dgm:spPr/>
      <dgm:t>
        <a:bodyPr/>
        <a:lstStyle/>
        <a:p>
          <a:endParaRPr lang="en-US"/>
        </a:p>
      </dgm:t>
    </dgm:pt>
    <dgm:pt modelId="{F31CBD81-4262-4817-BE29-F235B256D966}" type="sibTrans" cxnId="{5F9B66F1-8F26-4A55-989F-9603C8053A88}">
      <dgm:prSet/>
      <dgm:spPr/>
      <dgm:t>
        <a:bodyPr/>
        <a:lstStyle/>
        <a:p>
          <a:endParaRPr lang="en-US"/>
        </a:p>
      </dgm:t>
    </dgm:pt>
    <dgm:pt modelId="{5B4851FC-47B0-4907-AAAF-00D44B83E9F6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de-DE" sz="2200" dirty="0" smtClean="0"/>
            <a:t>Regional </a:t>
          </a:r>
          <a:r>
            <a:rPr lang="en-US" sz="2200" noProof="0" dirty="0" smtClean="0"/>
            <a:t>opportunities</a:t>
          </a:r>
          <a:endParaRPr lang="en-US" sz="2200" noProof="0" dirty="0"/>
        </a:p>
      </dgm:t>
    </dgm:pt>
    <dgm:pt modelId="{D0958583-FD21-4AAF-BE18-B94B77442FDA}" type="parTrans" cxnId="{EB073B3F-C51B-4FE2-89CB-8BBB2E31442B}">
      <dgm:prSet/>
      <dgm:spPr/>
      <dgm:t>
        <a:bodyPr/>
        <a:lstStyle/>
        <a:p>
          <a:endParaRPr lang="en-US"/>
        </a:p>
      </dgm:t>
    </dgm:pt>
    <dgm:pt modelId="{97902DD2-5845-429A-8458-8EF8784FAAA4}" type="sibTrans" cxnId="{EB073B3F-C51B-4FE2-89CB-8BBB2E31442B}">
      <dgm:prSet/>
      <dgm:spPr/>
      <dgm:t>
        <a:bodyPr/>
        <a:lstStyle/>
        <a:p>
          <a:endParaRPr lang="en-US"/>
        </a:p>
      </dgm:t>
    </dgm:pt>
    <dgm:pt modelId="{6EDB00DC-5250-4410-A1B7-F74747873F9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400" dirty="0" err="1" smtClean="0"/>
            <a:t>Predictive</a:t>
          </a:r>
          <a:endParaRPr lang="en-US" sz="2400" dirty="0"/>
        </a:p>
      </dgm:t>
    </dgm:pt>
    <dgm:pt modelId="{356821E3-330A-46C0-85F3-DFDE96A4C406}" type="parTrans" cxnId="{3B8396EA-FAB0-42F6-B1E6-374C17FA52CE}">
      <dgm:prSet/>
      <dgm:spPr/>
      <dgm:t>
        <a:bodyPr/>
        <a:lstStyle/>
        <a:p>
          <a:endParaRPr lang="en-US"/>
        </a:p>
      </dgm:t>
    </dgm:pt>
    <dgm:pt modelId="{AF477D4F-9F83-4CDD-BD62-5E59A431FF54}" type="sibTrans" cxnId="{3B8396EA-FAB0-42F6-B1E6-374C17FA52CE}">
      <dgm:prSet/>
      <dgm:spPr/>
      <dgm:t>
        <a:bodyPr/>
        <a:lstStyle/>
        <a:p>
          <a:endParaRPr lang="en-US"/>
        </a:p>
      </dgm:t>
    </dgm:pt>
    <dgm:pt modelId="{C2F46C61-6570-4D23-8D45-E6EE2CD5BD91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sz="2200" dirty="0" smtClean="0"/>
            <a:t>Add </a:t>
          </a:r>
          <a:r>
            <a:rPr lang="de-DE" sz="2200" dirty="0" err="1" smtClean="0"/>
            <a:t>value</a:t>
          </a:r>
          <a:r>
            <a:rPr lang="de-DE" sz="2200" dirty="0" smtClean="0"/>
            <a:t> </a:t>
          </a:r>
          <a:r>
            <a:rPr lang="de-DE" sz="2200" dirty="0" err="1" smtClean="0"/>
            <a:t>to</a:t>
          </a:r>
          <a:r>
            <a:rPr lang="de-DE" sz="2200" dirty="0" smtClean="0"/>
            <a:t> </a:t>
          </a:r>
          <a:r>
            <a:rPr lang="de-DE" sz="2200" dirty="0" err="1" smtClean="0"/>
            <a:t>predictive</a:t>
          </a:r>
          <a:r>
            <a:rPr lang="de-DE" sz="2200" dirty="0" smtClean="0"/>
            <a:t> </a:t>
          </a:r>
          <a:r>
            <a:rPr lang="de-DE" sz="2200" dirty="0" err="1" smtClean="0"/>
            <a:t>models</a:t>
          </a:r>
          <a:endParaRPr lang="en-US" sz="2200" dirty="0"/>
        </a:p>
      </dgm:t>
    </dgm:pt>
    <dgm:pt modelId="{155A7EB5-28D6-4019-BED4-7FBEB009979C}" type="parTrans" cxnId="{FEC3ABF4-C87E-439E-A3DC-2B31EEE2FA9B}">
      <dgm:prSet/>
      <dgm:spPr/>
      <dgm:t>
        <a:bodyPr/>
        <a:lstStyle/>
        <a:p>
          <a:endParaRPr lang="en-US"/>
        </a:p>
      </dgm:t>
    </dgm:pt>
    <dgm:pt modelId="{E0E6293E-7E42-400F-A5CF-A85AD13D4F01}" type="sibTrans" cxnId="{FEC3ABF4-C87E-439E-A3DC-2B31EEE2FA9B}">
      <dgm:prSet/>
      <dgm:spPr/>
      <dgm:t>
        <a:bodyPr/>
        <a:lstStyle/>
        <a:p>
          <a:endParaRPr lang="en-US"/>
        </a:p>
      </dgm:t>
    </dgm:pt>
    <dgm:pt modelId="{67CB2F0C-8CB2-47FA-A344-92E110683986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sz="2200" dirty="0" err="1" smtClean="0"/>
            <a:t>Churn</a:t>
          </a:r>
          <a:r>
            <a:rPr lang="de-DE" sz="2200" dirty="0" smtClean="0"/>
            <a:t> </a:t>
          </a:r>
          <a:r>
            <a:rPr lang="de-DE" sz="2200" dirty="0" err="1" smtClean="0"/>
            <a:t>analysis</a:t>
          </a:r>
          <a:endParaRPr lang="en-US" sz="2200" dirty="0"/>
        </a:p>
      </dgm:t>
    </dgm:pt>
    <dgm:pt modelId="{9CCED7FC-953F-4870-B60B-0B1B4104A357}" type="parTrans" cxnId="{CC04C8A6-0B2B-48D2-B007-94EE2D148270}">
      <dgm:prSet/>
      <dgm:spPr/>
      <dgm:t>
        <a:bodyPr/>
        <a:lstStyle/>
        <a:p>
          <a:endParaRPr lang="en-US"/>
        </a:p>
      </dgm:t>
    </dgm:pt>
    <dgm:pt modelId="{30BFE998-3A66-4946-8212-69F77643E555}" type="sibTrans" cxnId="{CC04C8A6-0B2B-48D2-B007-94EE2D148270}">
      <dgm:prSet/>
      <dgm:spPr/>
      <dgm:t>
        <a:bodyPr/>
        <a:lstStyle/>
        <a:p>
          <a:endParaRPr lang="en-US"/>
        </a:p>
      </dgm:t>
    </dgm:pt>
    <dgm:pt modelId="{88EE661B-DE9D-4963-93FB-7A770EE6377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2400" dirty="0" err="1" smtClean="0"/>
            <a:t>Combinations</a:t>
          </a:r>
          <a:endParaRPr lang="en-US" sz="2400" dirty="0"/>
        </a:p>
      </dgm:t>
    </dgm:pt>
    <dgm:pt modelId="{A2D84D64-0711-47F2-BE5D-4DD321380DF0}" type="parTrans" cxnId="{256FF89A-05CF-4D64-90FC-815C403854CF}">
      <dgm:prSet/>
      <dgm:spPr/>
      <dgm:t>
        <a:bodyPr/>
        <a:lstStyle/>
        <a:p>
          <a:endParaRPr lang="en-US"/>
        </a:p>
      </dgm:t>
    </dgm:pt>
    <dgm:pt modelId="{FB516A28-6498-468D-84DF-D10A37E06FB5}" type="sibTrans" cxnId="{256FF89A-05CF-4D64-90FC-815C403854CF}">
      <dgm:prSet/>
      <dgm:spPr/>
      <dgm:t>
        <a:bodyPr/>
        <a:lstStyle/>
        <a:p>
          <a:endParaRPr lang="en-US"/>
        </a:p>
      </dgm:t>
    </dgm:pt>
    <dgm:pt modelId="{8B9A0D52-F05C-4248-A45D-3AC6FD99B1BA}">
      <dgm:prSet phldrT="[Text]"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de-DE" sz="2200" dirty="0" err="1" smtClean="0"/>
            <a:t>Identify</a:t>
          </a:r>
          <a:r>
            <a:rPr lang="de-DE" sz="2200" dirty="0" smtClean="0"/>
            <a:t> </a:t>
          </a:r>
          <a:r>
            <a:rPr lang="de-DE" sz="2200" dirty="0" err="1" smtClean="0"/>
            <a:t>customers</a:t>
          </a:r>
          <a:r>
            <a:rPr lang="de-DE" sz="2200" dirty="0" smtClean="0"/>
            <a:t> in </a:t>
          </a:r>
          <a:r>
            <a:rPr lang="de-DE" sz="2200" dirty="0" err="1" smtClean="0"/>
            <a:t>managing</a:t>
          </a:r>
          <a:r>
            <a:rPr lang="de-DE" sz="2200" dirty="0" smtClean="0"/>
            <a:t> </a:t>
          </a:r>
          <a:r>
            <a:rPr lang="de-DE" sz="2200" dirty="0" err="1" smtClean="0"/>
            <a:t>positions</a:t>
          </a:r>
          <a:r>
            <a:rPr lang="de-DE" sz="2200" dirty="0" smtClean="0"/>
            <a:t> in S&amp;P 500 </a:t>
          </a:r>
          <a:r>
            <a:rPr lang="de-DE" sz="2200" dirty="0" err="1" smtClean="0"/>
            <a:t>companies</a:t>
          </a:r>
          <a:endParaRPr lang="en-US" sz="2200" dirty="0"/>
        </a:p>
      </dgm:t>
    </dgm:pt>
    <dgm:pt modelId="{B39A45B5-8852-499B-8CDF-47D943527FAF}" type="parTrans" cxnId="{C2E8C6F6-23DD-4BB4-9A80-E8F29DA44871}">
      <dgm:prSet/>
      <dgm:spPr/>
      <dgm:t>
        <a:bodyPr/>
        <a:lstStyle/>
        <a:p>
          <a:endParaRPr lang="en-US"/>
        </a:p>
      </dgm:t>
    </dgm:pt>
    <dgm:pt modelId="{07F51687-6DF5-4E06-AFB7-7EA51EA0FCDC}" type="sibTrans" cxnId="{C2E8C6F6-23DD-4BB4-9A80-E8F29DA44871}">
      <dgm:prSet/>
      <dgm:spPr/>
      <dgm:t>
        <a:bodyPr/>
        <a:lstStyle/>
        <a:p>
          <a:endParaRPr lang="en-US"/>
        </a:p>
      </dgm:t>
    </dgm:pt>
    <dgm:pt modelId="{BA01E597-D8D3-40E5-8629-24ED57DD8F01}" type="pres">
      <dgm:prSet presAssocID="{7497D20A-B6FE-43EE-99CA-D32BC8B359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B49A73-503A-4CB8-A933-4E563E887A03}" type="pres">
      <dgm:prSet presAssocID="{1E2689ED-4FCE-4792-9684-9AFD01E6C3E2}" presName="composite" presStyleCnt="0"/>
      <dgm:spPr/>
    </dgm:pt>
    <dgm:pt modelId="{BD954A12-A1E9-4113-91AD-4D5E6A608BD4}" type="pres">
      <dgm:prSet presAssocID="{1E2689ED-4FCE-4792-9684-9AFD01E6C3E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3E1F-FD36-4B18-82CA-D38B140CECB1}" type="pres">
      <dgm:prSet presAssocID="{1E2689ED-4FCE-4792-9684-9AFD01E6C3E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BFC97-A022-4EC8-8FD4-CE4086974965}" type="pres">
      <dgm:prSet presAssocID="{72B001F6-E0B7-4F58-B833-9FFEF0D4EFC5}" presName="space" presStyleCnt="0"/>
      <dgm:spPr/>
    </dgm:pt>
    <dgm:pt modelId="{6B5E1B94-9633-48D9-9B6F-402802155659}" type="pres">
      <dgm:prSet presAssocID="{6EDB00DC-5250-4410-A1B7-F74747873F9D}" presName="composite" presStyleCnt="0"/>
      <dgm:spPr/>
    </dgm:pt>
    <dgm:pt modelId="{837193E3-DAD3-45F0-BC1D-8103D438B1BF}" type="pres">
      <dgm:prSet presAssocID="{6EDB00DC-5250-4410-A1B7-F74747873F9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EAED9-7554-469C-9259-5F93C5EFF6C2}" type="pres">
      <dgm:prSet presAssocID="{6EDB00DC-5250-4410-A1B7-F74747873F9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1B763-AC4A-4936-9055-81CFC85C6B72}" type="pres">
      <dgm:prSet presAssocID="{AF477D4F-9F83-4CDD-BD62-5E59A431FF54}" presName="space" presStyleCnt="0"/>
      <dgm:spPr/>
    </dgm:pt>
    <dgm:pt modelId="{DAC87549-5388-4253-94DF-A4C718513050}" type="pres">
      <dgm:prSet presAssocID="{88EE661B-DE9D-4963-93FB-7A770EE63774}" presName="composite" presStyleCnt="0"/>
      <dgm:spPr/>
    </dgm:pt>
    <dgm:pt modelId="{CE3E0FC9-8AC0-4772-BD1C-A4517A1F8956}" type="pres">
      <dgm:prSet presAssocID="{88EE661B-DE9D-4963-93FB-7A770EE6377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1FB2F-C47C-4C35-AFF5-D2CF566056B8}" type="pres">
      <dgm:prSet presAssocID="{88EE661B-DE9D-4963-93FB-7A770EE6377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DF3FB-A3AF-4E37-87B2-D86C93ADAC9B}" type="presOf" srcId="{6EDB00DC-5250-4410-A1B7-F74747873F9D}" destId="{837193E3-DAD3-45F0-BC1D-8103D438B1BF}" srcOrd="0" destOrd="0" presId="urn:microsoft.com/office/officeart/2005/8/layout/hList1"/>
    <dgm:cxn modelId="{71BC1537-F757-4DAE-9671-E70F621C0257}" type="presOf" srcId="{7497D20A-B6FE-43EE-99CA-D32BC8B359FB}" destId="{BA01E597-D8D3-40E5-8629-24ED57DD8F01}" srcOrd="0" destOrd="0" presId="urn:microsoft.com/office/officeart/2005/8/layout/hList1"/>
    <dgm:cxn modelId="{CC04C8A6-0B2B-48D2-B007-94EE2D148270}" srcId="{6EDB00DC-5250-4410-A1B7-F74747873F9D}" destId="{67CB2F0C-8CB2-47FA-A344-92E110683986}" srcOrd="1" destOrd="0" parTransId="{9CCED7FC-953F-4870-B60B-0B1B4104A357}" sibTransId="{30BFE998-3A66-4946-8212-69F77643E555}"/>
    <dgm:cxn modelId="{72581C0B-E141-423E-A4C4-014F33B56F1F}" srcId="{7497D20A-B6FE-43EE-99CA-D32BC8B359FB}" destId="{1E2689ED-4FCE-4792-9684-9AFD01E6C3E2}" srcOrd="0" destOrd="0" parTransId="{BB0C07B1-376F-42A2-B7E9-5AED93103E55}" sibTransId="{72B001F6-E0B7-4F58-B833-9FFEF0D4EFC5}"/>
    <dgm:cxn modelId="{37E4500A-0479-4720-9B32-697C7BC0B7B7}" type="presOf" srcId="{8B9A0D52-F05C-4248-A45D-3AC6FD99B1BA}" destId="{B381FB2F-C47C-4C35-AFF5-D2CF566056B8}" srcOrd="0" destOrd="0" presId="urn:microsoft.com/office/officeart/2005/8/layout/hList1"/>
    <dgm:cxn modelId="{FB7E9DEE-9103-4095-AE93-D063E2B6C7C9}" type="presOf" srcId="{67CB2F0C-8CB2-47FA-A344-92E110683986}" destId="{DE3EAED9-7554-469C-9259-5F93C5EFF6C2}" srcOrd="0" destOrd="1" presId="urn:microsoft.com/office/officeart/2005/8/layout/hList1"/>
    <dgm:cxn modelId="{FEC3ABF4-C87E-439E-A3DC-2B31EEE2FA9B}" srcId="{6EDB00DC-5250-4410-A1B7-F74747873F9D}" destId="{C2F46C61-6570-4D23-8D45-E6EE2CD5BD91}" srcOrd="0" destOrd="0" parTransId="{155A7EB5-28D6-4019-BED4-7FBEB009979C}" sibTransId="{E0E6293E-7E42-400F-A5CF-A85AD13D4F01}"/>
    <dgm:cxn modelId="{256FF89A-05CF-4D64-90FC-815C403854CF}" srcId="{7497D20A-B6FE-43EE-99CA-D32BC8B359FB}" destId="{88EE661B-DE9D-4963-93FB-7A770EE63774}" srcOrd="2" destOrd="0" parTransId="{A2D84D64-0711-47F2-BE5D-4DD321380DF0}" sibTransId="{FB516A28-6498-468D-84DF-D10A37E06FB5}"/>
    <dgm:cxn modelId="{4804FDA3-70AA-46FB-A137-D926E8917871}" type="presOf" srcId="{88EE661B-DE9D-4963-93FB-7A770EE63774}" destId="{CE3E0FC9-8AC0-4772-BD1C-A4517A1F8956}" srcOrd="0" destOrd="0" presId="urn:microsoft.com/office/officeart/2005/8/layout/hList1"/>
    <dgm:cxn modelId="{85506E9D-F3F9-4A2C-8C9D-DB82FDFC3E6B}" type="presOf" srcId="{5B4851FC-47B0-4907-AAAF-00D44B83E9F6}" destId="{6AD43E1F-FD36-4B18-82CA-D38B140CECB1}" srcOrd="0" destOrd="1" presId="urn:microsoft.com/office/officeart/2005/8/layout/hList1"/>
    <dgm:cxn modelId="{EB073B3F-C51B-4FE2-89CB-8BBB2E31442B}" srcId="{1E2689ED-4FCE-4792-9684-9AFD01E6C3E2}" destId="{5B4851FC-47B0-4907-AAAF-00D44B83E9F6}" srcOrd="1" destOrd="0" parTransId="{D0958583-FD21-4AAF-BE18-B94B77442FDA}" sibTransId="{97902DD2-5845-429A-8458-8EF8784FAAA4}"/>
    <dgm:cxn modelId="{A537C223-9DD5-46F1-A1E1-FFEF0DE4C582}" type="presOf" srcId="{942686E6-44D5-4D69-9E6F-A367C84F6EF7}" destId="{6AD43E1F-FD36-4B18-82CA-D38B140CECB1}" srcOrd="0" destOrd="0" presId="urn:microsoft.com/office/officeart/2005/8/layout/hList1"/>
    <dgm:cxn modelId="{6F10BBC4-EA69-4367-8DB5-AD05C4CE4EC3}" type="presOf" srcId="{C2F46C61-6570-4D23-8D45-E6EE2CD5BD91}" destId="{DE3EAED9-7554-469C-9259-5F93C5EFF6C2}" srcOrd="0" destOrd="0" presId="urn:microsoft.com/office/officeart/2005/8/layout/hList1"/>
    <dgm:cxn modelId="{61D61A1C-FD1A-4EE5-B372-59224376FF4F}" type="presOf" srcId="{1E2689ED-4FCE-4792-9684-9AFD01E6C3E2}" destId="{BD954A12-A1E9-4113-91AD-4D5E6A608BD4}" srcOrd="0" destOrd="0" presId="urn:microsoft.com/office/officeart/2005/8/layout/hList1"/>
    <dgm:cxn modelId="{3B8396EA-FAB0-42F6-B1E6-374C17FA52CE}" srcId="{7497D20A-B6FE-43EE-99CA-D32BC8B359FB}" destId="{6EDB00DC-5250-4410-A1B7-F74747873F9D}" srcOrd="1" destOrd="0" parTransId="{356821E3-330A-46C0-85F3-DFDE96A4C406}" sibTransId="{AF477D4F-9F83-4CDD-BD62-5E59A431FF54}"/>
    <dgm:cxn modelId="{C2E8C6F6-23DD-4BB4-9A80-E8F29DA44871}" srcId="{88EE661B-DE9D-4963-93FB-7A770EE63774}" destId="{8B9A0D52-F05C-4248-A45D-3AC6FD99B1BA}" srcOrd="0" destOrd="0" parTransId="{B39A45B5-8852-499B-8CDF-47D943527FAF}" sibTransId="{07F51687-6DF5-4E06-AFB7-7EA51EA0FCDC}"/>
    <dgm:cxn modelId="{5F9B66F1-8F26-4A55-989F-9603C8053A88}" srcId="{1E2689ED-4FCE-4792-9684-9AFD01E6C3E2}" destId="{942686E6-44D5-4D69-9E6F-A367C84F6EF7}" srcOrd="0" destOrd="0" parTransId="{8795A246-AC92-4CF3-B42C-60F39CD92816}" sibTransId="{F31CBD81-4262-4817-BE29-F235B256D966}"/>
    <dgm:cxn modelId="{C29DECBA-E3E6-43EE-8B58-D774CEE8C11F}" type="presParOf" srcId="{BA01E597-D8D3-40E5-8629-24ED57DD8F01}" destId="{F6B49A73-503A-4CB8-A933-4E563E887A03}" srcOrd="0" destOrd="0" presId="urn:microsoft.com/office/officeart/2005/8/layout/hList1"/>
    <dgm:cxn modelId="{02BBB38C-B253-4EB2-81B6-F0BF6AAADF34}" type="presParOf" srcId="{F6B49A73-503A-4CB8-A933-4E563E887A03}" destId="{BD954A12-A1E9-4113-91AD-4D5E6A608BD4}" srcOrd="0" destOrd="0" presId="urn:microsoft.com/office/officeart/2005/8/layout/hList1"/>
    <dgm:cxn modelId="{3F46E53F-209E-4CFC-9087-4B8120C6273E}" type="presParOf" srcId="{F6B49A73-503A-4CB8-A933-4E563E887A03}" destId="{6AD43E1F-FD36-4B18-82CA-D38B140CECB1}" srcOrd="1" destOrd="0" presId="urn:microsoft.com/office/officeart/2005/8/layout/hList1"/>
    <dgm:cxn modelId="{9665EEDE-4C60-40D5-9C70-78F862222A26}" type="presParOf" srcId="{BA01E597-D8D3-40E5-8629-24ED57DD8F01}" destId="{B18BFC97-A022-4EC8-8FD4-CE4086974965}" srcOrd="1" destOrd="0" presId="urn:microsoft.com/office/officeart/2005/8/layout/hList1"/>
    <dgm:cxn modelId="{C2AD1A76-96D3-4F55-A823-AE27070380F0}" type="presParOf" srcId="{BA01E597-D8D3-40E5-8629-24ED57DD8F01}" destId="{6B5E1B94-9633-48D9-9B6F-402802155659}" srcOrd="2" destOrd="0" presId="urn:microsoft.com/office/officeart/2005/8/layout/hList1"/>
    <dgm:cxn modelId="{FBB9A2FF-A3FE-4370-966B-31723D2448B1}" type="presParOf" srcId="{6B5E1B94-9633-48D9-9B6F-402802155659}" destId="{837193E3-DAD3-45F0-BC1D-8103D438B1BF}" srcOrd="0" destOrd="0" presId="urn:microsoft.com/office/officeart/2005/8/layout/hList1"/>
    <dgm:cxn modelId="{7F457913-96DF-4B32-97E9-1F313D54F232}" type="presParOf" srcId="{6B5E1B94-9633-48D9-9B6F-402802155659}" destId="{DE3EAED9-7554-469C-9259-5F93C5EFF6C2}" srcOrd="1" destOrd="0" presId="urn:microsoft.com/office/officeart/2005/8/layout/hList1"/>
    <dgm:cxn modelId="{E544AC3B-2F17-4EF3-BD63-04A2EBBAA3D3}" type="presParOf" srcId="{BA01E597-D8D3-40E5-8629-24ED57DD8F01}" destId="{11D1B763-AC4A-4936-9055-81CFC85C6B72}" srcOrd="3" destOrd="0" presId="urn:microsoft.com/office/officeart/2005/8/layout/hList1"/>
    <dgm:cxn modelId="{F644F5A2-E419-4717-95AB-060CF89D3DDF}" type="presParOf" srcId="{BA01E597-D8D3-40E5-8629-24ED57DD8F01}" destId="{DAC87549-5388-4253-94DF-A4C718513050}" srcOrd="4" destOrd="0" presId="urn:microsoft.com/office/officeart/2005/8/layout/hList1"/>
    <dgm:cxn modelId="{FC868BD6-CCC8-46CD-AB2A-32170490C084}" type="presParOf" srcId="{DAC87549-5388-4253-94DF-A4C718513050}" destId="{CE3E0FC9-8AC0-4772-BD1C-A4517A1F8956}" srcOrd="0" destOrd="0" presId="urn:microsoft.com/office/officeart/2005/8/layout/hList1"/>
    <dgm:cxn modelId="{D7CABB32-4F01-4C27-A21D-01254EBDA571}" type="presParOf" srcId="{DAC87549-5388-4253-94DF-A4C718513050}" destId="{B381FB2F-C47C-4C35-AFF5-D2CF566056B8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E17E89-F6AA-4573-9AAF-9B335761479D}">
      <dsp:nvSpPr>
        <dsp:cNvPr id="0" name=""/>
        <dsp:cNvSpPr/>
      </dsp:nvSpPr>
      <dsp:spPr>
        <a:xfrm>
          <a:off x="747233" y="87263"/>
          <a:ext cx="1277241" cy="4435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C5544-DE1A-41E4-B69B-4205D8C735AA}">
      <dsp:nvSpPr>
        <dsp:cNvPr id="0" name=""/>
        <dsp:cNvSpPr/>
      </dsp:nvSpPr>
      <dsp:spPr>
        <a:xfrm>
          <a:off x="1244388" y="1150507"/>
          <a:ext cx="247527" cy="158417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4203F9-56B2-47A2-A759-1B8DCD026CA9}">
      <dsp:nvSpPr>
        <dsp:cNvPr id="0" name=""/>
        <dsp:cNvSpPr/>
      </dsp:nvSpPr>
      <dsp:spPr>
        <a:xfrm>
          <a:off x="648072" y="1287142"/>
          <a:ext cx="1440158" cy="297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  </a:t>
          </a:r>
          <a:r>
            <a:rPr lang="de-DE" sz="2000" kern="1200" dirty="0" err="1" smtClean="0"/>
            <a:t>cleandata</a:t>
          </a:r>
          <a:endParaRPr lang="en-US" sz="800" kern="1200" dirty="0"/>
        </a:p>
      </dsp:txBody>
      <dsp:txXfrm>
        <a:off x="648072" y="1287142"/>
        <a:ext cx="1440158" cy="297033"/>
      </dsp:txXfrm>
    </dsp:sp>
    <dsp:sp modelId="{CD9004D6-8B81-4CE6-82CD-5230E0DF807D}">
      <dsp:nvSpPr>
        <dsp:cNvPr id="0" name=""/>
        <dsp:cNvSpPr/>
      </dsp:nvSpPr>
      <dsp:spPr>
        <a:xfrm>
          <a:off x="922602" y="89109"/>
          <a:ext cx="693077" cy="693077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data</a:t>
          </a:r>
          <a:endParaRPr lang="en-US" sz="1700" kern="1200" dirty="0"/>
        </a:p>
      </dsp:txBody>
      <dsp:txXfrm>
        <a:off x="922602" y="89109"/>
        <a:ext cx="693077" cy="693077"/>
      </dsp:txXfrm>
    </dsp:sp>
    <dsp:sp modelId="{81C01EA8-340A-4162-A105-8BEF587800D0}">
      <dsp:nvSpPr>
        <dsp:cNvPr id="0" name=""/>
        <dsp:cNvSpPr/>
      </dsp:nvSpPr>
      <dsp:spPr>
        <a:xfrm>
          <a:off x="687231" y="22065"/>
          <a:ext cx="1386154" cy="1108923"/>
        </a:xfrm>
        <a:prstGeom prst="funnel">
          <a:avLst/>
        </a:prstGeom>
        <a:solidFill>
          <a:schemeClr val="bg1">
            <a:lumMod val="50000"/>
            <a:alpha val="40000"/>
          </a:schemeClr>
        </a:solidFill>
        <a:ln w="9525" cap="flat" cmpd="sng" algn="ctr">
          <a:solidFill>
            <a:schemeClr val="bg1">
              <a:lumMod val="65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E17E89-F6AA-4573-9AAF-9B335761479D}">
      <dsp:nvSpPr>
        <dsp:cNvPr id="0" name=""/>
        <dsp:cNvSpPr/>
      </dsp:nvSpPr>
      <dsp:spPr>
        <a:xfrm>
          <a:off x="818170" y="178492"/>
          <a:ext cx="2612540" cy="9073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C5544-DE1A-41E4-B69B-4205D8C735AA}">
      <dsp:nvSpPr>
        <dsp:cNvPr id="0" name=""/>
        <dsp:cNvSpPr/>
      </dsp:nvSpPr>
      <dsp:spPr>
        <a:xfrm>
          <a:off x="1835078" y="2353311"/>
          <a:ext cx="506306" cy="32403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4203F9-56B2-47A2-A759-1B8DCD026CA9}">
      <dsp:nvSpPr>
        <dsp:cNvPr id="0" name=""/>
        <dsp:cNvSpPr/>
      </dsp:nvSpPr>
      <dsp:spPr>
        <a:xfrm>
          <a:off x="873097" y="2632792"/>
          <a:ext cx="2430270" cy="607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   </a:t>
          </a:r>
          <a:endParaRPr lang="en-US" sz="1700" kern="1200" dirty="0"/>
        </a:p>
      </dsp:txBody>
      <dsp:txXfrm>
        <a:off x="873097" y="2632792"/>
        <a:ext cx="2430270" cy="607567"/>
      </dsp:txXfrm>
    </dsp:sp>
    <dsp:sp modelId="{4FBABFC4-543D-438B-9B14-9E70C41821F6}">
      <dsp:nvSpPr>
        <dsp:cNvPr id="0" name=""/>
        <dsp:cNvSpPr/>
      </dsp:nvSpPr>
      <dsp:spPr>
        <a:xfrm>
          <a:off x="1727741" y="1109013"/>
          <a:ext cx="911351" cy="911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quest </a:t>
          </a:r>
          <a:r>
            <a:rPr lang="en-US" sz="1000" kern="1200" dirty="0" err="1"/>
            <a:t>diags</a:t>
          </a:r>
          <a:endParaRPr lang="en-US" sz="1000" kern="1200" dirty="0"/>
        </a:p>
      </dsp:txBody>
      <dsp:txXfrm>
        <a:off x="1727741" y="1109013"/>
        <a:ext cx="911351" cy="911351"/>
      </dsp:txXfrm>
    </dsp:sp>
    <dsp:sp modelId="{59DF7D86-8955-48DB-B84D-EAB5B36C50C7}">
      <dsp:nvSpPr>
        <dsp:cNvPr id="0" name=""/>
        <dsp:cNvSpPr/>
      </dsp:nvSpPr>
      <dsp:spPr>
        <a:xfrm>
          <a:off x="1075619" y="425297"/>
          <a:ext cx="911351" cy="911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Cincinatti</a:t>
          </a:r>
          <a:r>
            <a:rPr lang="en-US" sz="1000" kern="1200" dirty="0"/>
            <a:t> financial </a:t>
          </a:r>
          <a:r>
            <a:rPr lang="en-US" sz="1000" kern="1200" dirty="0" err="1"/>
            <a:t>corp</a:t>
          </a:r>
          <a:endParaRPr lang="en-US" sz="1000" kern="1200" dirty="0"/>
        </a:p>
      </dsp:txBody>
      <dsp:txXfrm>
        <a:off x="1075619" y="425297"/>
        <a:ext cx="911351" cy="911351"/>
      </dsp:txXfrm>
    </dsp:sp>
    <dsp:sp modelId="{C93A7F0E-6939-497C-A61C-7FF5B695AB42}">
      <dsp:nvSpPr>
        <dsp:cNvPr id="0" name=""/>
        <dsp:cNvSpPr/>
      </dsp:nvSpPr>
      <dsp:spPr>
        <a:xfrm>
          <a:off x="2007223" y="204952"/>
          <a:ext cx="911351" cy="911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HARLEY DAVISON</a:t>
          </a:r>
        </a:p>
      </dsp:txBody>
      <dsp:txXfrm>
        <a:off x="2007223" y="204952"/>
        <a:ext cx="911351" cy="911351"/>
      </dsp:txXfrm>
    </dsp:sp>
    <dsp:sp modelId="{81C01EA8-340A-4162-A105-8BEF587800D0}">
      <dsp:nvSpPr>
        <dsp:cNvPr id="0" name=""/>
        <dsp:cNvSpPr/>
      </dsp:nvSpPr>
      <dsp:spPr>
        <a:xfrm>
          <a:off x="695440" y="45134"/>
          <a:ext cx="2835315" cy="22682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E17E89-F6AA-4573-9AAF-9B335761479D}">
      <dsp:nvSpPr>
        <dsp:cNvPr id="0" name=""/>
        <dsp:cNvSpPr/>
      </dsp:nvSpPr>
      <dsp:spPr>
        <a:xfrm>
          <a:off x="698944" y="180185"/>
          <a:ext cx="2554215" cy="887045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C5544-DE1A-41E4-B69B-4205D8C735AA}">
      <dsp:nvSpPr>
        <dsp:cNvPr id="0" name=""/>
        <dsp:cNvSpPr/>
      </dsp:nvSpPr>
      <dsp:spPr>
        <a:xfrm>
          <a:off x="1732510" y="2480960"/>
          <a:ext cx="495003" cy="316801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4203F9-56B2-47A2-A759-1B8DCD026CA9}">
      <dsp:nvSpPr>
        <dsp:cNvPr id="0" name=""/>
        <dsp:cNvSpPr/>
      </dsp:nvSpPr>
      <dsp:spPr>
        <a:xfrm>
          <a:off x="792004" y="2762741"/>
          <a:ext cx="2376014" cy="594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 </a:t>
          </a:r>
          <a:endParaRPr lang="en-US" sz="1700" kern="1200" dirty="0"/>
        </a:p>
      </dsp:txBody>
      <dsp:txXfrm>
        <a:off x="792004" y="2762741"/>
        <a:ext cx="2376014" cy="594003"/>
      </dsp:txXfrm>
    </dsp:sp>
    <dsp:sp modelId="{4FBABFC4-543D-438B-9B14-9E70C41821F6}">
      <dsp:nvSpPr>
        <dsp:cNvPr id="0" name=""/>
        <dsp:cNvSpPr/>
      </dsp:nvSpPr>
      <dsp:spPr>
        <a:xfrm>
          <a:off x="1627569" y="1264440"/>
          <a:ext cx="891005" cy="89100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Quest Diagnostics</a:t>
          </a:r>
        </a:p>
      </dsp:txBody>
      <dsp:txXfrm>
        <a:off x="1627569" y="1264440"/>
        <a:ext cx="891005" cy="891005"/>
      </dsp:txXfrm>
    </dsp:sp>
    <dsp:sp modelId="{59DF7D86-8955-48DB-B84D-EAB5B36C50C7}">
      <dsp:nvSpPr>
        <dsp:cNvPr id="0" name=""/>
        <dsp:cNvSpPr/>
      </dsp:nvSpPr>
      <dsp:spPr>
        <a:xfrm>
          <a:off x="990006" y="595988"/>
          <a:ext cx="891005" cy="89100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Cincinatti</a:t>
          </a:r>
          <a:r>
            <a:rPr lang="en-US" sz="900" kern="1200" dirty="0"/>
            <a:t> Financial</a:t>
          </a:r>
        </a:p>
      </dsp:txBody>
      <dsp:txXfrm>
        <a:off x="990006" y="595988"/>
        <a:ext cx="891005" cy="891005"/>
      </dsp:txXfrm>
    </dsp:sp>
    <dsp:sp modelId="{A01B26ED-9385-4735-9550-9FBCA8A418CC}">
      <dsp:nvSpPr>
        <dsp:cNvPr id="0" name=""/>
        <dsp:cNvSpPr/>
      </dsp:nvSpPr>
      <dsp:spPr>
        <a:xfrm>
          <a:off x="1900811" y="380563"/>
          <a:ext cx="891005" cy="89100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Harley-Davidson</a:t>
          </a:r>
        </a:p>
      </dsp:txBody>
      <dsp:txXfrm>
        <a:off x="1900811" y="380563"/>
        <a:ext cx="891005" cy="891005"/>
      </dsp:txXfrm>
    </dsp:sp>
    <dsp:sp modelId="{81C01EA8-340A-4162-A105-8BEF587800D0}">
      <dsp:nvSpPr>
        <dsp:cNvPr id="0" name=""/>
        <dsp:cNvSpPr/>
      </dsp:nvSpPr>
      <dsp:spPr>
        <a:xfrm>
          <a:off x="594003" y="199986"/>
          <a:ext cx="2772016" cy="221761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954A12-A1E9-4113-91AD-4D5E6A608BD4}">
      <dsp:nvSpPr>
        <dsp:cNvPr id="0" name=""/>
        <dsp:cNvSpPr/>
      </dsp:nvSpPr>
      <dsp:spPr>
        <a:xfrm>
          <a:off x="2475" y="529591"/>
          <a:ext cx="2413393" cy="965357"/>
        </a:xfrm>
        <a:prstGeom prst="rect">
          <a:avLst/>
        </a:prstGeom>
        <a:solidFill>
          <a:schemeClr val="accent1">
            <a:lumMod val="5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Descriptive</a:t>
          </a:r>
          <a:endParaRPr lang="en-US" sz="2400" kern="1200" dirty="0"/>
        </a:p>
      </dsp:txBody>
      <dsp:txXfrm>
        <a:off x="2475" y="529591"/>
        <a:ext cx="2413393" cy="965357"/>
      </dsp:txXfrm>
    </dsp:sp>
    <dsp:sp modelId="{6AD43E1F-FD36-4B18-82CA-D38B140CECB1}">
      <dsp:nvSpPr>
        <dsp:cNvPr id="0" name=""/>
        <dsp:cNvSpPr/>
      </dsp:nvSpPr>
      <dsp:spPr>
        <a:xfrm>
          <a:off x="2475" y="1494948"/>
          <a:ext cx="2413393" cy="2944012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S&amp;P 500 </a:t>
          </a:r>
          <a:r>
            <a:rPr lang="de-DE" sz="2200" kern="1200" dirty="0" err="1" smtClean="0"/>
            <a:t>customer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analysis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Regional </a:t>
          </a:r>
          <a:r>
            <a:rPr lang="en-US" sz="2200" kern="1200" noProof="0" dirty="0" smtClean="0"/>
            <a:t>opportunities</a:t>
          </a:r>
          <a:endParaRPr lang="en-US" sz="2200" kern="1200" noProof="0" dirty="0"/>
        </a:p>
      </dsp:txBody>
      <dsp:txXfrm>
        <a:off x="2475" y="1494948"/>
        <a:ext cx="2413393" cy="2944012"/>
      </dsp:txXfrm>
    </dsp:sp>
    <dsp:sp modelId="{837193E3-DAD3-45F0-BC1D-8103D438B1BF}">
      <dsp:nvSpPr>
        <dsp:cNvPr id="0" name=""/>
        <dsp:cNvSpPr/>
      </dsp:nvSpPr>
      <dsp:spPr>
        <a:xfrm>
          <a:off x="2753743" y="529591"/>
          <a:ext cx="2413393" cy="965357"/>
        </a:xfrm>
        <a:prstGeom prst="rect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Predictive</a:t>
          </a:r>
          <a:endParaRPr lang="en-US" sz="2400" kern="1200" dirty="0"/>
        </a:p>
      </dsp:txBody>
      <dsp:txXfrm>
        <a:off x="2753743" y="529591"/>
        <a:ext cx="2413393" cy="965357"/>
      </dsp:txXfrm>
    </dsp:sp>
    <dsp:sp modelId="{DE3EAED9-7554-469C-9259-5F93C5EFF6C2}">
      <dsp:nvSpPr>
        <dsp:cNvPr id="0" name=""/>
        <dsp:cNvSpPr/>
      </dsp:nvSpPr>
      <dsp:spPr>
        <a:xfrm>
          <a:off x="2753743" y="1494948"/>
          <a:ext cx="2413393" cy="2944012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Add </a:t>
          </a:r>
          <a:r>
            <a:rPr lang="de-DE" sz="2200" kern="1200" dirty="0" err="1" smtClean="0"/>
            <a:t>value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to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predictive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models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err="1" smtClean="0"/>
            <a:t>Churn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analysis</a:t>
          </a:r>
          <a:endParaRPr lang="en-US" sz="2200" kern="1200" dirty="0"/>
        </a:p>
      </dsp:txBody>
      <dsp:txXfrm>
        <a:off x="2753743" y="1494948"/>
        <a:ext cx="2413393" cy="2944012"/>
      </dsp:txXfrm>
    </dsp:sp>
    <dsp:sp modelId="{CE3E0FC9-8AC0-4772-BD1C-A4517A1F8956}">
      <dsp:nvSpPr>
        <dsp:cNvPr id="0" name=""/>
        <dsp:cNvSpPr/>
      </dsp:nvSpPr>
      <dsp:spPr>
        <a:xfrm>
          <a:off x="5505011" y="529591"/>
          <a:ext cx="2413393" cy="965357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err="1" smtClean="0"/>
            <a:t>Combinations</a:t>
          </a:r>
          <a:endParaRPr lang="en-US" sz="2400" kern="1200" dirty="0"/>
        </a:p>
      </dsp:txBody>
      <dsp:txXfrm>
        <a:off x="5505011" y="529591"/>
        <a:ext cx="2413393" cy="965357"/>
      </dsp:txXfrm>
    </dsp:sp>
    <dsp:sp modelId="{B381FB2F-C47C-4C35-AFF5-D2CF566056B8}">
      <dsp:nvSpPr>
        <dsp:cNvPr id="0" name=""/>
        <dsp:cNvSpPr/>
      </dsp:nvSpPr>
      <dsp:spPr>
        <a:xfrm>
          <a:off x="5505011" y="1494948"/>
          <a:ext cx="2413393" cy="2944012"/>
        </a:xfrm>
        <a:prstGeom prst="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err="1" smtClean="0"/>
            <a:t>Identify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customers</a:t>
          </a:r>
          <a:r>
            <a:rPr lang="de-DE" sz="2200" kern="1200" dirty="0" smtClean="0"/>
            <a:t> in </a:t>
          </a:r>
          <a:r>
            <a:rPr lang="de-DE" sz="2200" kern="1200" dirty="0" err="1" smtClean="0"/>
            <a:t>managing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positions</a:t>
          </a:r>
          <a:r>
            <a:rPr lang="de-DE" sz="2200" kern="1200" dirty="0" smtClean="0"/>
            <a:t> in S&amp;P 500 </a:t>
          </a:r>
          <a:r>
            <a:rPr lang="de-DE" sz="2200" kern="1200" dirty="0" err="1" smtClean="0"/>
            <a:t>companies</a:t>
          </a:r>
          <a:endParaRPr lang="en-US" sz="2200" kern="1200" dirty="0"/>
        </a:p>
      </dsp:txBody>
      <dsp:txXfrm>
        <a:off x="5505011" y="1494948"/>
        <a:ext cx="2413393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727500-8418-4367-9408-CC26E547E04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11825-BA1F-4455-8CAF-2E9002D71E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stringdis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/>
            </a:gs>
            <a:gs pos="64999">
              <a:srgbClr val="F0EBD5"/>
            </a:gs>
            <a:gs pos="100000">
              <a:srgbClr val="D1C39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600" y="1844824"/>
            <a:ext cx="7772400" cy="1829761"/>
          </a:xfrm>
        </p:spPr>
        <p:txBody>
          <a:bodyPr/>
          <a:lstStyle/>
          <a:p>
            <a:r>
              <a:rPr lang="de-DE" dirty="0" err="1" smtClean="0"/>
              <a:t>Fuzzy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3600" dirty="0" err="1" smtClean="0"/>
              <a:t>with</a:t>
            </a:r>
            <a:r>
              <a:rPr lang="de-DE" sz="3600" dirty="0" smtClean="0"/>
              <a:t> Company </a:t>
            </a:r>
            <a:r>
              <a:rPr lang="de-DE" sz="3600" dirty="0" err="1" smtClean="0"/>
              <a:t>Names</a:t>
            </a:r>
            <a:endParaRPr lang="en-US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3789040"/>
            <a:ext cx="7772400" cy="1199704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Richard </a:t>
            </a:r>
            <a:r>
              <a:rPr lang="de-DE" dirty="0" err="1" smtClean="0"/>
              <a:t>Vogg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876256" y="522920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Sep 26th, 2019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95536" y="1268760"/>
            <a:ext cx="8748464" cy="4896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input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699792" y="5513479"/>
            <a:ext cx="1980040" cy="380048"/>
          </a:xfrm>
          <a:prstGeom prst="trapezoid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500,000 </a:t>
            </a:r>
            <a:r>
              <a:rPr lang="de-DE" dirty="0" err="1" smtClean="0"/>
              <a:t>names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32624" r="4038" b="26039"/>
          <a:stretch>
            <a:fillRect/>
          </a:stretch>
        </p:blipFill>
        <p:spPr bwMode="auto">
          <a:xfrm>
            <a:off x="1353047" y="1216390"/>
            <a:ext cx="3578992" cy="401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Image result for icon person"/>
          <p:cNvPicPr>
            <a:picLocks noChangeAspect="1" noChangeArrowheads="1"/>
          </p:cNvPicPr>
          <p:nvPr/>
        </p:nvPicPr>
        <p:blipFill>
          <a:blip r:embed="rId3" cstate="print"/>
          <a:srcRect l="29167"/>
          <a:stretch>
            <a:fillRect/>
          </a:stretch>
        </p:blipFill>
        <p:spPr bwMode="auto">
          <a:xfrm>
            <a:off x="5508104" y="3121887"/>
            <a:ext cx="1224136" cy="907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95536" y="1268760"/>
            <a:ext cx="8748464" cy="4896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input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36348" r="4163" b="18660"/>
          <a:stretch>
            <a:fillRect/>
          </a:stretch>
        </p:blipFill>
        <p:spPr bwMode="auto">
          <a:xfrm>
            <a:off x="5364088" y="1283507"/>
            <a:ext cx="3115120" cy="408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699792" y="5513479"/>
            <a:ext cx="1980040" cy="380048"/>
          </a:xfrm>
          <a:prstGeom prst="trapezoid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500,000 </a:t>
            </a:r>
            <a:r>
              <a:rPr lang="de-DE" dirty="0" err="1" smtClean="0"/>
              <a:t>names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804248" y="5511694"/>
            <a:ext cx="1620000" cy="383619"/>
          </a:xfrm>
          <a:prstGeom prst="trapezoid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S&amp;P500 </a:t>
            </a:r>
            <a:r>
              <a:rPr lang="de-DE" dirty="0" err="1" smtClean="0"/>
              <a:t>list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32624" r="4038" b="26039"/>
          <a:stretch>
            <a:fillRect/>
          </a:stretch>
        </p:blipFill>
        <p:spPr bwMode="auto">
          <a:xfrm>
            <a:off x="1353047" y="1216390"/>
            <a:ext cx="3578992" cy="401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matching and string distance calculations for R.</a:t>
            </a:r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: </a:t>
            </a:r>
            <a:r>
              <a:rPr lang="de-DE" dirty="0" err="1" smtClean="0"/>
              <a:t>Hamming</a:t>
            </a:r>
            <a:r>
              <a:rPr lang="de-DE" dirty="0" smtClean="0"/>
              <a:t>, </a:t>
            </a:r>
            <a:r>
              <a:rPr lang="de-DE" dirty="0" err="1" smtClean="0"/>
              <a:t>Levenshtein</a:t>
            </a:r>
            <a:r>
              <a:rPr lang="de-DE" dirty="0" smtClean="0"/>
              <a:t>, </a:t>
            </a:r>
            <a:r>
              <a:rPr lang="de-DE" dirty="0" err="1" smtClean="0"/>
              <a:t>Longest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substring</a:t>
            </a:r>
            <a:r>
              <a:rPr lang="de-DE" dirty="0" smtClean="0"/>
              <a:t>, </a:t>
            </a:r>
            <a:r>
              <a:rPr lang="de-DE" dirty="0" err="1" smtClean="0"/>
              <a:t>qgram</a:t>
            </a:r>
            <a:r>
              <a:rPr lang="de-DE" dirty="0" smtClean="0"/>
              <a:t>, </a:t>
            </a:r>
            <a:r>
              <a:rPr lang="de-DE" b="1" dirty="0" smtClean="0"/>
              <a:t>Jaro-Winkler</a:t>
            </a:r>
          </a:p>
          <a:p>
            <a:r>
              <a:rPr lang="de-DE" dirty="0" err="1" smtClean="0"/>
              <a:t>Computes</a:t>
            </a:r>
            <a:r>
              <a:rPr lang="de-DE" dirty="0" smtClean="0"/>
              <a:t> in parallel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stringdist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816424" y="5805264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van </a:t>
            </a:r>
            <a:r>
              <a:rPr lang="en-US" sz="1600" dirty="0" err="1"/>
              <a:t>der</a:t>
            </a:r>
            <a:r>
              <a:rPr lang="en-US" sz="1600" dirty="0"/>
              <a:t> </a:t>
            </a:r>
            <a:r>
              <a:rPr lang="en-US" sz="1600" dirty="0" err="1"/>
              <a:t>Loo</a:t>
            </a:r>
            <a:r>
              <a:rPr lang="en-US" sz="1600" dirty="0"/>
              <a:t> M (2014). “The </a:t>
            </a:r>
            <a:r>
              <a:rPr lang="en-US" sz="1600" dirty="0" err="1"/>
              <a:t>stringdist</a:t>
            </a:r>
            <a:r>
              <a:rPr lang="en-US" sz="1600" dirty="0"/>
              <a:t> package for approximate string matching.” </a:t>
            </a:r>
            <a:r>
              <a:rPr lang="en-US" sz="1600" i="1" dirty="0"/>
              <a:t>The R Journal</a:t>
            </a:r>
            <a:r>
              <a:rPr lang="en-US" sz="1600" dirty="0"/>
              <a:t>, </a:t>
            </a:r>
            <a:r>
              <a:rPr lang="en-US" sz="1600" b="1" dirty="0"/>
              <a:t>6</a:t>
            </a:r>
            <a:r>
              <a:rPr lang="en-US" sz="1600" dirty="0"/>
              <a:t>, 111-122. </a:t>
            </a:r>
            <a:r>
              <a:rPr lang="en-US" sz="1600" dirty="0">
                <a:hlinkClick r:id="rId2"/>
              </a:rPr>
              <a:t>https://CRAN.R-project.org/package=stringdist</a:t>
            </a:r>
            <a:r>
              <a:rPr lang="en-US" sz="1600" dirty="0"/>
              <a:t>.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Jaro </a:t>
            </a:r>
            <a:r>
              <a:rPr lang="de-DE" dirty="0" err="1" smtClean="0"/>
              <a:t>similarity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877272"/>
            <a:ext cx="4366241" cy="774773"/>
          </a:xfrm>
          <a:prstGeom prst="rect">
            <a:avLst/>
          </a:prstGeom>
          <a:noFill/>
        </p:spPr>
      </p:pic>
      <p:cxnSp>
        <p:nvCxnSpPr>
          <p:cNvPr id="6" name="Gerade Verbindung 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347864" y="3645024"/>
          <a:ext cx="288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347866" y="2420888"/>
          <a:ext cx="324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Jaro </a:t>
            </a:r>
            <a:r>
              <a:rPr lang="de-DE" dirty="0" err="1" smtClean="0"/>
              <a:t>similarity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877272"/>
            <a:ext cx="4366241" cy="774773"/>
          </a:xfrm>
          <a:prstGeom prst="rect">
            <a:avLst/>
          </a:prstGeom>
          <a:noFill/>
        </p:spPr>
      </p:pic>
      <p:cxnSp>
        <p:nvCxnSpPr>
          <p:cNvPr id="6" name="Gerade Verbindung 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347864" y="3645024"/>
          <a:ext cx="288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347866" y="2420888"/>
          <a:ext cx="324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rade Verbindung 8"/>
          <p:cNvCxnSpPr/>
          <p:nvPr/>
        </p:nvCxnSpPr>
        <p:spPr>
          <a:xfrm>
            <a:off x="3491880" y="3140968"/>
            <a:ext cx="0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91880" y="3140968"/>
            <a:ext cx="36004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491880" y="3140968"/>
            <a:ext cx="792088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91880" y="3140968"/>
            <a:ext cx="1152128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Jaro </a:t>
            </a:r>
            <a:r>
              <a:rPr lang="de-DE" dirty="0" err="1" smtClean="0"/>
              <a:t>similarity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877272"/>
            <a:ext cx="4366241" cy="774773"/>
          </a:xfrm>
          <a:prstGeom prst="rect">
            <a:avLst/>
          </a:prstGeom>
          <a:noFill/>
        </p:spPr>
      </p:pic>
      <p:cxnSp>
        <p:nvCxnSpPr>
          <p:cNvPr id="6" name="Gerade Verbindung 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347864" y="3645024"/>
          <a:ext cx="288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347866" y="2420888"/>
          <a:ext cx="324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rade Verbindung 8"/>
          <p:cNvCxnSpPr/>
          <p:nvPr/>
        </p:nvCxnSpPr>
        <p:spPr>
          <a:xfrm>
            <a:off x="3491880" y="3140968"/>
            <a:ext cx="0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51920" y="3140968"/>
            <a:ext cx="36004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851920" y="3140968"/>
            <a:ext cx="72008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851920" y="3140968"/>
            <a:ext cx="1152128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851920" y="3140968"/>
            <a:ext cx="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Jaro </a:t>
            </a:r>
            <a:r>
              <a:rPr lang="de-DE" dirty="0" err="1" smtClean="0"/>
              <a:t>similarity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877272"/>
            <a:ext cx="4366241" cy="774773"/>
          </a:xfrm>
          <a:prstGeom prst="rect">
            <a:avLst/>
          </a:prstGeom>
          <a:noFill/>
        </p:spPr>
      </p:pic>
      <p:cxnSp>
        <p:nvCxnSpPr>
          <p:cNvPr id="6" name="Gerade Verbindung 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347864" y="3645024"/>
          <a:ext cx="288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347866" y="2420888"/>
          <a:ext cx="324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rade Verbindung 8"/>
          <p:cNvCxnSpPr/>
          <p:nvPr/>
        </p:nvCxnSpPr>
        <p:spPr>
          <a:xfrm>
            <a:off x="3491880" y="3140968"/>
            <a:ext cx="0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283968" y="3140968"/>
            <a:ext cx="288032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83968" y="3140968"/>
            <a:ext cx="576064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283968" y="3140968"/>
            <a:ext cx="936104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283968" y="3140968"/>
            <a:ext cx="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995936" y="3140968"/>
            <a:ext cx="288032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Jaro </a:t>
            </a:r>
            <a:r>
              <a:rPr lang="de-DE" dirty="0" err="1" smtClean="0"/>
              <a:t>similarity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877272"/>
            <a:ext cx="4366241" cy="774773"/>
          </a:xfrm>
          <a:prstGeom prst="rect">
            <a:avLst/>
          </a:prstGeom>
          <a:noFill/>
        </p:spPr>
      </p:pic>
      <p:cxnSp>
        <p:nvCxnSpPr>
          <p:cNvPr id="6" name="Gerade Verbindung 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347864" y="3645024"/>
          <a:ext cx="288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347866" y="2420888"/>
          <a:ext cx="324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rade Verbindung 8"/>
          <p:cNvCxnSpPr/>
          <p:nvPr/>
        </p:nvCxnSpPr>
        <p:spPr>
          <a:xfrm>
            <a:off x="3491880" y="3140968"/>
            <a:ext cx="0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283968" y="3140968"/>
            <a:ext cx="288032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572000" y="3140968"/>
            <a:ext cx="72008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572000" y="3140968"/>
            <a:ext cx="108012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572000" y="3140968"/>
            <a:ext cx="36004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4283968" y="3140968"/>
            <a:ext cx="288032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3923928" y="3140968"/>
            <a:ext cx="648072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Jaro </a:t>
            </a:r>
            <a:r>
              <a:rPr lang="de-DE" dirty="0" err="1" smtClean="0"/>
              <a:t>similarity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877272"/>
            <a:ext cx="4366241" cy="774773"/>
          </a:xfrm>
          <a:prstGeom prst="rect">
            <a:avLst/>
          </a:prstGeom>
          <a:noFill/>
        </p:spPr>
      </p:pic>
      <p:cxnSp>
        <p:nvCxnSpPr>
          <p:cNvPr id="6" name="Gerade Verbindung 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347864" y="3645024"/>
          <a:ext cx="288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347866" y="2420888"/>
          <a:ext cx="324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rade Verbindung 8"/>
          <p:cNvCxnSpPr/>
          <p:nvPr/>
        </p:nvCxnSpPr>
        <p:spPr>
          <a:xfrm>
            <a:off x="3491880" y="3140968"/>
            <a:ext cx="0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283968" y="3140968"/>
            <a:ext cx="288032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932040" y="3140968"/>
            <a:ext cx="72008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932040" y="3140968"/>
            <a:ext cx="1152128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932040" y="3140968"/>
            <a:ext cx="36004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4283968" y="3140968"/>
            <a:ext cx="648072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3923928" y="3140968"/>
            <a:ext cx="648072" cy="50405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932040" y="3140968"/>
            <a:ext cx="0" cy="5040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Jaro </a:t>
            </a:r>
            <a:r>
              <a:rPr lang="de-DE" dirty="0" err="1" smtClean="0"/>
              <a:t>similarity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877272"/>
            <a:ext cx="4366241" cy="774773"/>
          </a:xfrm>
          <a:prstGeom prst="rect">
            <a:avLst/>
          </a:prstGeom>
          <a:noFill/>
        </p:spPr>
      </p:pic>
      <p:cxnSp>
        <p:nvCxnSpPr>
          <p:cNvPr id="6" name="Gerade Verbindung 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3347864" y="3645024"/>
          <a:ext cx="288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347866" y="2420888"/>
          <a:ext cx="324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Gerade Verbindung 8"/>
          <p:cNvCxnSpPr/>
          <p:nvPr/>
        </p:nvCxnSpPr>
        <p:spPr>
          <a:xfrm>
            <a:off x="3491880" y="3140968"/>
            <a:ext cx="0" cy="507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211960" y="3140968"/>
            <a:ext cx="360040" cy="507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64088" y="3140968"/>
            <a:ext cx="288032" cy="507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3851920" y="3140968"/>
            <a:ext cx="720080" cy="507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1" y="4581128"/>
            <a:ext cx="5811255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icon person"/>
          <p:cNvPicPr>
            <a:picLocks noChangeAspect="1" noChangeArrowheads="1"/>
          </p:cNvPicPr>
          <p:nvPr/>
        </p:nvPicPr>
        <p:blipFill>
          <a:blip r:embed="rId2" cstate="print"/>
          <a:srcRect l="29167"/>
          <a:stretch>
            <a:fillRect/>
          </a:stretch>
        </p:blipFill>
        <p:spPr bwMode="auto">
          <a:xfrm>
            <a:off x="1547664" y="2852937"/>
            <a:ext cx="2376264" cy="1761231"/>
          </a:xfrm>
          <a:prstGeom prst="rect">
            <a:avLst/>
          </a:prstGeom>
          <a:noFill/>
        </p:spPr>
      </p:pic>
      <p:sp>
        <p:nvSpPr>
          <p:cNvPr id="4098" name="AutoShape 2" descr="Databas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Jaro-Winkler </a:t>
            </a:r>
            <a:r>
              <a:rPr lang="de-DE" dirty="0" err="1" smtClean="0"/>
              <a:t>similarity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347864" y="3645024"/>
          <a:ext cx="288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</a:t>
                      </a:r>
                      <a:endParaRPr 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3347866" y="2420888"/>
          <a:ext cx="3240000" cy="70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28600"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5</a:t>
                      </a:r>
                      <a:endParaRPr lang="en-US" sz="105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6</a:t>
                      </a:r>
                      <a:endParaRPr lang="en-US" sz="105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7</a:t>
                      </a:r>
                      <a:endParaRPr lang="en-US" sz="105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8</a:t>
                      </a:r>
                      <a:endParaRPr lang="en-US" sz="105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9</a:t>
                      </a:r>
                      <a:endParaRPr lang="en-US" sz="105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</a:t>
                      </a:r>
                      <a:endParaRPr 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</a:t>
                      </a:r>
                      <a:endParaRPr 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6093296"/>
            <a:ext cx="3775798" cy="360040"/>
          </a:xfrm>
          <a:prstGeom prst="rect">
            <a:avLst/>
          </a:prstGeom>
          <a:noFill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245"/>
          <a:stretch>
            <a:fillRect/>
          </a:stretch>
        </p:blipFill>
        <p:spPr bwMode="auto">
          <a:xfrm>
            <a:off x="3131840" y="4748188"/>
            <a:ext cx="4536504" cy="725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cleaning</a:t>
            </a:r>
            <a:endParaRPr lang="en-US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3491880" y="1556792"/>
          <a:ext cx="273630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7544" y="3212975"/>
            <a:ext cx="8291264" cy="2664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cleaner &lt;- function(data) {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</a:t>
            </a:r>
            <a:r>
              <a:rPr lang="en-US" sz="1600" dirty="0" err="1" smtClean="0">
                <a:latin typeface="Lucida Console" pitchFamily="49" charset="0"/>
              </a:rPr>
              <a:t>wordremove</a:t>
            </a:r>
            <a:r>
              <a:rPr lang="en-US" sz="1600" dirty="0" smtClean="0">
                <a:latin typeface="Lucida Console" pitchFamily="49" charset="0"/>
              </a:rPr>
              <a:t> &lt;- c(" and "," comp "," </a:t>
            </a:r>
            <a:r>
              <a:rPr lang="en-US" sz="1600" dirty="0" err="1" smtClean="0">
                <a:latin typeface="Lucida Console" pitchFamily="49" charset="0"/>
              </a:rPr>
              <a:t>company","companies</a:t>
            </a:r>
            <a:r>
              <a:rPr lang="en-US" sz="1600" dirty="0" smtClean="0">
                <a:latin typeface="Lucida Console" pitchFamily="49" charset="0"/>
              </a:rPr>
              <a:t>"," </a:t>
            </a:r>
            <a:r>
              <a:rPr lang="en-US" sz="1600" dirty="0" err="1" smtClean="0">
                <a:latin typeface="Lucida Console" pitchFamily="49" charset="0"/>
              </a:rPr>
              <a:t>corp</a:t>
            </a:r>
            <a:r>
              <a:rPr lang="en-US" sz="1600" dirty="0" smtClean="0">
                <a:latin typeface="Lucida Console" pitchFamily="49" charset="0"/>
              </a:rPr>
              <a:t> "," inc ","[.]com")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data &lt;- data %&gt;% </a:t>
            </a:r>
            <a:r>
              <a:rPr lang="en-US" sz="1600" dirty="0" err="1" smtClean="0">
                <a:latin typeface="Lucida Console" pitchFamily="49" charset="0"/>
              </a:rPr>
              <a:t>tolower</a:t>
            </a:r>
            <a:r>
              <a:rPr lang="en-US" sz="1600" dirty="0" smtClean="0">
                <a:latin typeface="Lucida Console" pitchFamily="49" charset="0"/>
              </a:rPr>
              <a:t>() %&gt;% 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  {</a:t>
            </a:r>
            <a:r>
              <a:rPr lang="en-US" sz="1600" dirty="0" err="1" smtClean="0">
                <a:latin typeface="Lucida Console" pitchFamily="49" charset="0"/>
              </a:rPr>
              <a:t>gsub</a:t>
            </a:r>
            <a:r>
              <a:rPr lang="en-US" sz="1600" dirty="0" smtClean="0">
                <a:latin typeface="Lucida Console" pitchFamily="49" charset="0"/>
              </a:rPr>
              <a:t>(paste(</a:t>
            </a:r>
            <a:r>
              <a:rPr lang="en-US" sz="1600" dirty="0" err="1" smtClean="0">
                <a:latin typeface="Lucida Console" pitchFamily="49" charset="0"/>
              </a:rPr>
              <a:t>wordremove,collapse</a:t>
            </a:r>
            <a:r>
              <a:rPr lang="en-US" sz="1600" dirty="0" smtClean="0">
                <a:latin typeface="Lucida Console" pitchFamily="49" charset="0"/>
              </a:rPr>
              <a:t>='|'),"",.)} %&gt;%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  {</a:t>
            </a:r>
            <a:r>
              <a:rPr lang="en-US" sz="1600" dirty="0" err="1" smtClean="0">
                <a:latin typeface="Lucida Console" pitchFamily="49" charset="0"/>
              </a:rPr>
              <a:t>gsub</a:t>
            </a:r>
            <a:r>
              <a:rPr lang="en-US" sz="1600" dirty="0" smtClean="0">
                <a:latin typeface="Lucida Console" pitchFamily="49" charset="0"/>
              </a:rPr>
              <a:t>("[[:</a:t>
            </a:r>
            <a:r>
              <a:rPr lang="en-US" sz="1600" dirty="0" err="1" smtClean="0">
                <a:latin typeface="Lucida Console" pitchFamily="49" charset="0"/>
              </a:rPr>
              <a:t>punct</a:t>
            </a:r>
            <a:r>
              <a:rPr lang="en-US" sz="1600" dirty="0" smtClean="0">
                <a:latin typeface="Lucida Console" pitchFamily="49" charset="0"/>
              </a:rPr>
              <a:t>:]]","",.)} %&gt;%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  {</a:t>
            </a:r>
            <a:r>
              <a:rPr lang="en-US" sz="1600" dirty="0" err="1" smtClean="0">
                <a:latin typeface="Lucida Console" pitchFamily="49" charset="0"/>
              </a:rPr>
              <a:t>gsub</a:t>
            </a:r>
            <a:r>
              <a:rPr lang="en-US" sz="1600" dirty="0" smtClean="0">
                <a:latin typeface="Lucida Console" pitchFamily="49" charset="0"/>
              </a:rPr>
              <a:t>("[[:blank:]]","",.)}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return(data)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cleaning</a:t>
            </a:r>
            <a:endParaRPr lang="en-US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395536" y="1124744"/>
          <a:ext cx="417646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/>
        </p:nvGraphicFramePr>
        <p:xfrm>
          <a:off x="4211960" y="980729"/>
          <a:ext cx="3960024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691680" y="378904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cincinattifinancial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harleydavison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questdiags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364088" y="3789040"/>
            <a:ext cx="2088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 err="1" smtClean="0">
                <a:solidFill>
                  <a:srgbClr val="0070C0"/>
                </a:solidFill>
              </a:rPr>
              <a:t>cincinattifinancial</a:t>
            </a:r>
            <a:r>
              <a:rPr lang="de-DE" sz="1600" dirty="0" smtClean="0">
                <a:solidFill>
                  <a:srgbClr val="0070C0"/>
                </a:solidFill>
              </a:rPr>
              <a:t/>
            </a:r>
            <a:br>
              <a:rPr lang="de-DE" sz="1600" dirty="0" smtClean="0">
                <a:solidFill>
                  <a:srgbClr val="0070C0"/>
                </a:solidFill>
              </a:rPr>
            </a:br>
            <a:r>
              <a:rPr lang="de-DE" sz="1600" dirty="0" err="1" smtClean="0">
                <a:solidFill>
                  <a:srgbClr val="0070C0"/>
                </a:solidFill>
              </a:rPr>
              <a:t>harleydavidson</a:t>
            </a:r>
            <a:r>
              <a:rPr lang="de-DE" sz="1600" dirty="0" smtClean="0">
                <a:solidFill>
                  <a:srgbClr val="0070C0"/>
                </a:solidFill>
              </a:rPr>
              <a:t/>
            </a:r>
            <a:br>
              <a:rPr lang="de-DE" sz="1600" dirty="0" smtClean="0">
                <a:solidFill>
                  <a:srgbClr val="0070C0"/>
                </a:solidFill>
              </a:rPr>
            </a:br>
            <a:r>
              <a:rPr lang="de-DE" sz="1600" dirty="0" err="1" smtClean="0">
                <a:solidFill>
                  <a:srgbClr val="0070C0"/>
                </a:solidFill>
              </a:rPr>
              <a:t>questdiagnostics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3568" y="4797152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clean_list_cl</a:t>
            </a:r>
            <a:r>
              <a:rPr lang="en-US" sz="1600" dirty="0" smtClean="0">
                <a:latin typeface="Lucida Console" pitchFamily="49" charset="0"/>
              </a:rPr>
              <a:t> &lt;- cleaner(</a:t>
            </a:r>
            <a:r>
              <a:rPr lang="en-US" sz="1600" dirty="0" err="1" smtClean="0">
                <a:latin typeface="Lucida Console" pitchFamily="49" charset="0"/>
              </a:rPr>
              <a:t>clean_list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dirty_list_cl</a:t>
            </a:r>
            <a:r>
              <a:rPr lang="en-US" sz="1600" dirty="0" smtClean="0">
                <a:latin typeface="Lucida Console" pitchFamily="49" charset="0"/>
              </a:rPr>
              <a:t> &lt;- cleaner(</a:t>
            </a:r>
            <a:r>
              <a:rPr lang="en-US" sz="1600" dirty="0" err="1" smtClean="0">
                <a:latin typeface="Lucida Console" pitchFamily="49" charset="0"/>
              </a:rPr>
              <a:t>dirty_list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11561" y="2204864"/>
          <a:ext cx="7920878" cy="1249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14786"/>
                <a:gridCol w="1814788"/>
                <a:gridCol w="1469115"/>
                <a:gridCol w="1555532"/>
                <a:gridCol w="1266657"/>
              </a:tblGrid>
              <a:tr h="2970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34290" marB="3429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cincinattifinancial</a:t>
                      </a: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harleydavison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otherexample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questdiags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rgbClr val="0070C0"/>
                          </a:solidFill>
                        </a:rPr>
                        <a:t>harleydavidson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0.67</a:t>
                      </a:r>
                      <a:endParaRPr lang="en-US" sz="16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0.01</a:t>
                      </a:r>
                      <a:endParaRPr lang="en-US" sz="16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0.54</a:t>
                      </a:r>
                      <a:endParaRPr lang="en-US" sz="16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0.51</a:t>
                      </a:r>
                      <a:endParaRPr lang="en-US" sz="16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rgbClr val="0070C0"/>
                          </a:solidFill>
                        </a:rPr>
                        <a:t>cincinattifinancial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</a:t>
                      </a:r>
                      <a:endParaRPr lang="en-US" sz="16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0.66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0.64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0.68</a:t>
                      </a:r>
                      <a:endParaRPr lang="en-US" sz="1600" dirty="0"/>
                    </a:p>
                  </a:txBody>
                  <a:tcPr marT="34290" marB="34290" anchor="ctr"/>
                </a:tc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rgbClr val="0070C0"/>
                          </a:solidFill>
                        </a:rPr>
                        <a:t>questdiagnostics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0.47</a:t>
                      </a:r>
                      <a:endParaRPr lang="en-US" sz="16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0.46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0.63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0.08</a:t>
                      </a:r>
                      <a:endParaRPr lang="en-US" sz="16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611560" y="4221088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sz="1600" dirty="0" err="1" smtClean="0">
                <a:latin typeface="Lucida Console" pitchFamily="49" charset="0"/>
              </a:rPr>
              <a:t>library</a:t>
            </a:r>
            <a:r>
              <a:rPr lang="de-DE" sz="1600" dirty="0" smtClean="0">
                <a:latin typeface="Lucida Console" pitchFamily="49" charset="0"/>
              </a:rPr>
              <a:t>(</a:t>
            </a:r>
            <a:r>
              <a:rPr lang="de-DE" sz="1600" dirty="0" err="1" smtClean="0">
                <a:latin typeface="Lucida Console" pitchFamily="49" charset="0"/>
              </a:rPr>
              <a:t>stringdist</a:t>
            </a:r>
            <a:r>
              <a:rPr lang="de-DE" sz="1600" dirty="0" smtClean="0">
                <a:latin typeface="Lucida Console" pitchFamily="49" charset="0"/>
              </a:rPr>
              <a:t>)</a:t>
            </a: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distmatrix</a:t>
            </a:r>
            <a:r>
              <a:rPr lang="en-US" sz="1600" dirty="0" smtClean="0">
                <a:latin typeface="Lucida Console" pitchFamily="49" charset="0"/>
              </a:rPr>
              <a:t> &lt;- </a:t>
            </a:r>
            <a:r>
              <a:rPr lang="en-US" sz="1600" dirty="0" err="1" smtClean="0">
                <a:latin typeface="Lucida Console" pitchFamily="49" charset="0"/>
              </a:rPr>
              <a:t>stringdist</a:t>
            </a:r>
            <a:r>
              <a:rPr lang="en-US" sz="1600" dirty="0" smtClean="0">
                <a:latin typeface="Lucida Console" pitchFamily="49" charset="0"/>
              </a:rPr>
              <a:t>::</a:t>
            </a:r>
            <a:r>
              <a:rPr lang="en-US" sz="1600" dirty="0" err="1" smtClean="0">
                <a:latin typeface="Lucida Console" pitchFamily="49" charset="0"/>
              </a:rPr>
              <a:t>stringdistmatrix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clean_list_cl</a:t>
            </a:r>
            <a:r>
              <a:rPr lang="en-US" sz="1600" dirty="0" smtClean="0">
                <a:latin typeface="Lucida Console" pitchFamily="49" charset="0"/>
              </a:rPr>
              <a:t>, 			</a:t>
            </a:r>
            <a:r>
              <a:rPr lang="en-US" sz="1600" dirty="0" err="1" smtClean="0">
                <a:latin typeface="Lucida Console" pitchFamily="49" charset="0"/>
              </a:rPr>
              <a:t>dirty_list_cl,method</a:t>
            </a:r>
            <a:r>
              <a:rPr lang="en-US" sz="1600" dirty="0" smtClean="0">
                <a:latin typeface="Lucida Console" pitchFamily="49" charset="0"/>
              </a:rPr>
              <a:t>='</a:t>
            </a:r>
            <a:r>
              <a:rPr lang="en-US" sz="1600" dirty="0" err="1" smtClean="0">
                <a:latin typeface="Lucida Console" pitchFamily="49" charset="0"/>
              </a:rPr>
              <a:t>jw‘,p</a:t>
            </a:r>
            <a:r>
              <a:rPr lang="en-US" sz="1600" dirty="0" smtClean="0">
                <a:latin typeface="Lucida Console" pitchFamily="49" charset="0"/>
              </a:rPr>
              <a:t>=0.1)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0" y="40770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minima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11560" y="2204864"/>
          <a:ext cx="7920001" cy="1249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14586"/>
                <a:gridCol w="1814587"/>
                <a:gridCol w="1468951"/>
                <a:gridCol w="1555359"/>
                <a:gridCol w="1266518"/>
              </a:tblGrid>
              <a:tr h="2970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34290" marB="3429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cincinattifinancial</a:t>
                      </a: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harleydavison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otherexample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questdiags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rgbClr val="0070C0"/>
                          </a:solidFill>
                        </a:rPr>
                        <a:t>harleydavidson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0.67</a:t>
                      </a:r>
                      <a:endParaRPr lang="en-US" sz="16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0.01</a:t>
                      </a:r>
                      <a:endParaRPr lang="en-US" sz="16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0.54</a:t>
                      </a:r>
                      <a:endParaRPr lang="en-US" sz="16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0.51</a:t>
                      </a:r>
                      <a:endParaRPr lang="en-US" sz="16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rgbClr val="0070C0"/>
                          </a:solidFill>
                        </a:rPr>
                        <a:t>cincinattifinancial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</a:t>
                      </a:r>
                      <a:endParaRPr lang="en-US" sz="16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0.66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0.64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0.68</a:t>
                      </a:r>
                      <a:endParaRPr lang="en-US" sz="1600" dirty="0"/>
                    </a:p>
                  </a:txBody>
                  <a:tcPr marT="34290" marB="34290" anchor="ctr"/>
                </a:tc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rgbClr val="0070C0"/>
                          </a:solidFill>
                        </a:rPr>
                        <a:t>questdiagnostics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0.47</a:t>
                      </a:r>
                      <a:endParaRPr lang="en-US" sz="16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0.46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0.63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0.08</a:t>
                      </a:r>
                      <a:endParaRPr lang="en-US" sz="1600" dirty="0"/>
                    </a:p>
                  </a:txBody>
                  <a:tcPr marT="34290" marB="3429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6" name="Gerade Verbindung 5"/>
          <p:cNvCxnSpPr/>
          <p:nvPr/>
        </p:nvCxnSpPr>
        <p:spPr>
          <a:xfrm>
            <a:off x="0" y="40770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11560" y="4221088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output &lt;- </a:t>
            </a:r>
            <a:r>
              <a:rPr lang="en-US" sz="1600" dirty="0" err="1" smtClean="0">
                <a:latin typeface="Lucida Console" pitchFamily="49" charset="0"/>
              </a:rPr>
              <a:t>data.frame</a:t>
            </a:r>
            <a:r>
              <a:rPr lang="en-US" sz="1600" dirty="0" smtClean="0">
                <a:latin typeface="Lucida Console" pitchFamily="49" charset="0"/>
              </a:rPr>
              <a:t>(original=</a:t>
            </a:r>
            <a:r>
              <a:rPr lang="en-US" sz="1600" dirty="0" err="1" smtClean="0">
                <a:latin typeface="Lucida Console" pitchFamily="49" charset="0"/>
              </a:rPr>
              <a:t>dirty_list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best_fit</a:t>
            </a:r>
            <a:r>
              <a:rPr lang="en-US" sz="1600" dirty="0" smtClean="0">
                <a:latin typeface="Lucida Console" pitchFamily="49" charset="0"/>
              </a:rPr>
              <a:t> &lt;- apply(distmatrix,2,which.min) %&gt;% </a:t>
            </a:r>
            <a:r>
              <a:rPr lang="en-US" sz="1600" dirty="0" err="1" smtClean="0">
                <a:latin typeface="Lucida Console" pitchFamily="49" charset="0"/>
              </a:rPr>
              <a:t>as.integer</a:t>
            </a:r>
            <a:r>
              <a:rPr lang="en-US" sz="1600" dirty="0" smtClean="0">
                <a:latin typeface="Lucida Console" pitchFamily="49" charset="0"/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output$best_fit</a:t>
            </a:r>
            <a:r>
              <a:rPr lang="en-US" sz="1600" dirty="0" smtClean="0">
                <a:latin typeface="Lucida Console" pitchFamily="49" charset="0"/>
              </a:rPr>
              <a:t> &lt;- </a:t>
            </a:r>
            <a:r>
              <a:rPr lang="en-US" sz="1600" dirty="0" err="1" smtClean="0">
                <a:latin typeface="Lucida Console" pitchFamily="49" charset="0"/>
              </a:rPr>
              <a:t>clean_list</a:t>
            </a:r>
            <a:r>
              <a:rPr lang="en-US" sz="1600" dirty="0" smtClean="0">
                <a:latin typeface="Lucida Console" pitchFamily="49" charset="0"/>
              </a:rPr>
              <a:t>[</a:t>
            </a:r>
            <a:r>
              <a:rPr lang="en-US" sz="1600" dirty="0" err="1" smtClean="0">
                <a:latin typeface="Lucida Console" pitchFamily="49" charset="0"/>
              </a:rPr>
              <a:t>best_fit</a:t>
            </a:r>
            <a:r>
              <a:rPr lang="en-US" sz="1600" dirty="0" smtClean="0"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output$distance</a:t>
            </a:r>
            <a:r>
              <a:rPr lang="en-US" sz="1600" dirty="0" smtClean="0">
                <a:latin typeface="Lucida Console" pitchFamily="49" charset="0"/>
              </a:rPr>
              <a:t> &lt;- apply(distmatrix,2,min)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thresholding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11560" y="2204864"/>
          <a:ext cx="7920001" cy="1249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14586"/>
                <a:gridCol w="1814587"/>
                <a:gridCol w="1468951"/>
                <a:gridCol w="1555359"/>
                <a:gridCol w="1266518"/>
              </a:tblGrid>
              <a:tr h="2970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34290" marB="3429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cincinattifinancial</a:t>
                      </a: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harleydavison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otherexample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questdiags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rgbClr val="0070C0"/>
                          </a:solidFill>
                        </a:rPr>
                        <a:t>harleydavidson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0.67</a:t>
                      </a:r>
                      <a:endParaRPr lang="en-US" sz="16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0.01</a:t>
                      </a:r>
                      <a:endParaRPr lang="en-US" sz="16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0.54</a:t>
                      </a:r>
                      <a:endParaRPr lang="en-US" sz="16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0.51</a:t>
                      </a:r>
                      <a:endParaRPr lang="en-US" sz="16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rgbClr val="0070C0"/>
                          </a:solidFill>
                        </a:rPr>
                        <a:t>cincinattifinancial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</a:t>
                      </a:r>
                      <a:endParaRPr lang="en-US" sz="16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0.66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0.64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0.68</a:t>
                      </a:r>
                      <a:endParaRPr lang="en-US" sz="1600" dirty="0"/>
                    </a:p>
                  </a:txBody>
                  <a:tcPr marT="34290" marB="34290" anchor="ctr"/>
                </a:tc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rgbClr val="0070C0"/>
                          </a:solidFill>
                        </a:rPr>
                        <a:t>questdiagnostics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0.47</a:t>
                      </a:r>
                      <a:endParaRPr lang="en-US" sz="16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0.46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0.63</a:t>
                      </a:r>
                      <a:endParaRPr lang="en-US" sz="16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0.08</a:t>
                      </a:r>
                      <a:endParaRPr lang="en-US" sz="1600" dirty="0"/>
                    </a:p>
                  </a:txBody>
                  <a:tcPr marT="34290" marB="3429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6" name="Gerade Verbindung 5"/>
          <p:cNvCxnSpPr/>
          <p:nvPr/>
        </p:nvCxnSpPr>
        <p:spPr>
          <a:xfrm>
            <a:off x="0" y="40770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39552" y="4221088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output$final</a:t>
            </a:r>
            <a:r>
              <a:rPr lang="en-US" sz="1600" dirty="0" smtClean="0">
                <a:latin typeface="Lucida Console" pitchFamily="49" charset="0"/>
              </a:rPr>
              <a:t> &lt;- </a:t>
            </a:r>
            <a:r>
              <a:rPr lang="en-US" sz="1600" dirty="0" err="1" smtClean="0">
                <a:latin typeface="Lucida Console" pitchFamily="49" charset="0"/>
              </a:rPr>
              <a:t>ifelse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control$distance</a:t>
            </a:r>
            <a:r>
              <a:rPr lang="en-US" sz="1600" dirty="0" smtClean="0">
                <a:latin typeface="Lucida Console" pitchFamily="49" charset="0"/>
              </a:rPr>
              <a:t>&lt;0.12,control$best_fit,NA)</a:t>
            </a:r>
            <a:endParaRPr lang="en-US" sz="16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61" r="3225" b="20129"/>
          <a:stretch>
            <a:fillRect/>
          </a:stretch>
        </p:blipFill>
        <p:spPr bwMode="auto">
          <a:xfrm>
            <a:off x="1043609" y="1196752"/>
            <a:ext cx="7488832" cy="483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Fuzzy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endParaRPr lang="en-US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683568" y="908720"/>
          <a:ext cx="792088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</a:t>
            </a:r>
            <a:r>
              <a:rPr lang="de-DE" dirty="0" err="1" smtClean="0"/>
              <a:t>pplications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475656" y="1700808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1043608" y="2060848"/>
            <a:ext cx="216024" cy="1008112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076056" y="1772816"/>
            <a:ext cx="216024" cy="1944216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5580112" y="13407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403648" y="4355812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1403648" y="5147900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5364088" y="4437112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300192" y="5157192"/>
            <a:ext cx="100811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1547664" y="214563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Our</a:t>
            </a:r>
            <a:r>
              <a:rPr lang="de-DE" sz="2000" dirty="0" smtClean="0"/>
              <a:t> </a:t>
            </a:r>
            <a:r>
              <a:rPr lang="de-DE" sz="2000" dirty="0" err="1" smtClean="0"/>
              <a:t>approach</a:t>
            </a:r>
            <a:r>
              <a:rPr lang="de-DE" sz="2000" dirty="0" smtClean="0"/>
              <a:t>: </a:t>
            </a:r>
            <a:r>
              <a:rPr lang="de-DE" sz="2000" dirty="0" err="1" smtClean="0"/>
              <a:t>Dirty</a:t>
            </a:r>
            <a:r>
              <a:rPr lang="de-DE" sz="2000" dirty="0" smtClean="0"/>
              <a:t> </a:t>
            </a:r>
            <a:r>
              <a:rPr lang="de-DE" sz="2000" dirty="0" err="1" smtClean="0"/>
              <a:t>list</a:t>
            </a:r>
            <a:r>
              <a:rPr lang="de-DE" sz="2000" dirty="0" smtClean="0"/>
              <a:t> </a:t>
            </a:r>
            <a:r>
              <a:rPr lang="de-DE" sz="2000" dirty="0" err="1" smtClean="0"/>
              <a:t>vs</a:t>
            </a:r>
            <a:r>
              <a:rPr lang="de-DE" sz="2000" dirty="0" smtClean="0"/>
              <a:t> clean </a:t>
            </a:r>
            <a:r>
              <a:rPr lang="de-DE" sz="2000" dirty="0" err="1" smtClean="0"/>
              <a:t>list</a:t>
            </a:r>
            <a:endParaRPr lang="en-US" sz="2000" dirty="0"/>
          </a:p>
        </p:txBody>
      </p:sp>
      <p:sp>
        <p:nvSpPr>
          <p:cNvPr id="14" name="Textfeld 13"/>
          <p:cNvSpPr txBox="1"/>
          <p:nvPr/>
        </p:nvSpPr>
        <p:spPr>
          <a:xfrm>
            <a:off x="5436096" y="249289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Fuzzy</a:t>
            </a:r>
            <a:r>
              <a:rPr lang="de-DE" sz="2000" dirty="0" smtClean="0"/>
              <a:t> </a:t>
            </a:r>
            <a:r>
              <a:rPr lang="de-DE" sz="2000" dirty="0" err="1" smtClean="0"/>
              <a:t>search</a:t>
            </a:r>
            <a:endParaRPr lang="en-US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475656" y="550794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Record</a:t>
            </a:r>
            <a:r>
              <a:rPr lang="de-DE" sz="2000" dirty="0" smtClean="0"/>
              <a:t> </a:t>
            </a:r>
            <a:r>
              <a:rPr lang="de-DE" sz="2000" dirty="0" err="1" smtClean="0"/>
              <a:t>linkage</a:t>
            </a:r>
            <a:endParaRPr lang="en-US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5436096" y="551723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De-</a:t>
            </a:r>
            <a:r>
              <a:rPr lang="de-DE" sz="2000" dirty="0" err="1" smtClean="0"/>
              <a:t>duplication</a:t>
            </a:r>
            <a:endParaRPr lang="en-US" sz="2000" dirty="0"/>
          </a:p>
        </p:txBody>
      </p:sp>
      <p:cxnSp>
        <p:nvCxnSpPr>
          <p:cNvPr id="18" name="Gerade Verbindung 17"/>
          <p:cNvCxnSpPr/>
          <p:nvPr/>
        </p:nvCxnSpPr>
        <p:spPr>
          <a:xfrm>
            <a:off x="5436096" y="4725144"/>
            <a:ext cx="79208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308304" y="472514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403648" y="4751856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>
            <a:off x="4355976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467544" y="3861048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781944"/>
            <a:ext cx="8229600" cy="1143000"/>
          </a:xfrm>
        </p:spPr>
        <p:txBody>
          <a:bodyPr/>
          <a:lstStyle/>
          <a:p>
            <a:pPr algn="ctr"/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07704" y="3284984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2060"/>
                </a:solidFill>
              </a:rPr>
              <a:t>richard.vogg@web.de</a:t>
            </a:r>
          </a:p>
          <a:p>
            <a:endParaRPr lang="de-DE" sz="2000" dirty="0" smtClean="0">
              <a:solidFill>
                <a:srgbClr val="002060"/>
              </a:solidFill>
            </a:endParaRPr>
          </a:p>
          <a:p>
            <a:endParaRPr lang="de-DE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Richard </a:t>
            </a:r>
            <a:r>
              <a:rPr lang="en-US" sz="2000" dirty="0" err="1" smtClean="0">
                <a:solidFill>
                  <a:srgbClr val="002060"/>
                </a:solidFill>
              </a:rPr>
              <a:t>Vogg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de-DE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@</a:t>
            </a:r>
            <a:r>
              <a:rPr lang="en-US" sz="2000" dirty="0" err="1" smtClean="0">
                <a:solidFill>
                  <a:srgbClr val="002060"/>
                </a:solidFill>
              </a:rPr>
              <a:t>richard_vogg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26" name="AutoShape 2" descr="Mail black envelope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Mail black envelope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data:image/png;base64,iVBORw0KGgoAAAANSUhEUgAAAkAAAAHMCAYAAAA9ABcIAAAgAElEQVR4Xuy9C3xcZZ3//5zbzGQymcl1krRpG9q0AwEjEkG5ihdgxevqwq4CQi/Qlpuui7ffyuqq+/e3ioIibekNVNxVEP0pu7rg6iKIIEsUAgSmBEhp2jT32+QyM+fyf52ElCSdZJ4z53vO3D7zevGibb7P93nO+/udmXeec2aOwPAAARAAARAAARAAgSIjIBTZ8eJwQQAEQAAEQAAEQIBBgNAEIAACIAACIAACRUcAAlR0JccBgwAIgAAIgAAIQIDQAyAAAiAAAiAAAkVHAAJUdCXHAYMACIAACIAACECA0AMgAAIgAAIgAAJFRwACVHQlxwGDAAiAAAiAAAhAgNADIAACIAACIAACRUcAAlR0JccBgwAIgAAIgAAIQIDQAyAAAiAAAiAAAkVHIGMBampq8rpJq7OzM+7WfG4em8fjMTo6OhIuHZvY1NSkuDQX6+zsVBljmhvzNTc3exKJRMb9bHWNhdqPJodCPbZQKKS3tbUlrdY6k/jzzz9f7u7uljIZm8mYzs5O8zXEyGSs1TFuvj4Wcj+6fGwF+9pvtX/nx2f8htHY2Ojzer2uvJkGAgGtra1t0s6BWhnb0tJSGo/HRStjMo2VJCnupgBFIpHSTNdqdVw0GjVr5poAaZrmipRLkmRKa8wqj0zjGxoaSkpLS+VMx1sZF4/Hk11dXdNWxtiJjUQiZXbGWxkbCASm3RSgnp6eEivrsxMbjUbNfnRNgCRJ8thZL+/YQn7t1zQt4eIvG2Khvvbz9lKqOAhQCioQIDst9cZYCBANRwgQDUcIEA1HcwcIAmSfJQTIPkO7GSBAECC7PbTkeAgQDVoIEA1HCBANRwgQDUcIEA1HO1kgQBAgO/2z7FgIEA1aCBANRwgQDUcIEA1HCBANRztZIEAQIDv9AwFyjN4biSFANJAhQDQcIUA0HCFANBztZIEAQYDs9A8EyDF6ECBqtBAgGqIQIBqOECAajnayQIAgQHb6BwLkGD0IEDVaCBANUQgQDUcIEA1HO1kgQBAgO/0DAXKMHgSIGi0EiIYoBIiGIwSIhqOdLBAgCJCd/oEAOUYPAkSNFgJEQxQCRMMRAkTD0U4WCBAEyE7/QIAcowcBokYLAaIhCgGi4QgBouFoJwsECAJkp38gQI7RgwBRo4UA0RCFANFwhADRcLSTBQIEAbLTPxAgx+hBgKjRQoBoiEKAaDhCgGg42skCAYIA2ekfCJBj9CBA1GghQDREIUA0HCFANBztZIEAQYDs9A8EyDF6ECBqtBAgGqIQIBqOECAajnayQIAgQHb6BwLkGD0IEDVaCBANUQgQDUcIEA1HO1kgQBAgO/0DAXKMHgSIGi0EiIYoBIiGIwSIhqOdLBAgCJCd/oEAOUYPAkSNFgJEQxQCRMMRAkTD0U4WCBAEyE7/QIAcowcBokYLAaIhCgGi4QgBouFoJwsECAJkp38gQI7RgwBRo4UA0RCFANFwhADRcLSTBQIEAbLTPxAgx+hBgKjRQoBoiEKAaDhCgGg42skCAYIA2ekfCJBj9CBA1GghQDREIUA0HCFANBztZIEAQYDs9A8EyDF6ECBqtBAgGqIQIBqOECAajnayQIAgQHb6BwLkGD0IEDVaCBANUQgQDUcIEA1HO1kgQBAgO/0DAXKMHgSIGi0EiIYoBIiGIwSIhqOdLBCgIhCgTTvDv505TMMQdEOQzD+qU2z3/+6p+KWd5kk3NhqNTjLGtHRxFD9vbm72aJrmpciVLockSUZHR0csXRzVzxsaGkpKS0tlqnzL5YnH48murq5pN+Yy54hEImVuzQUBoiFdaAK0aUd4GxPYJa+/REqGYQiCIah/vL38wzTEUmeBADlJly83BCiPBGjTHXXvZKJ+qyAYD+zb1n8zX4kZ27Qz/GfG2Fvmxycm2OUQIF6CC+MgQJlxSzUKAkTDMhqNmkJu0GRbPkuBCtDO+UdtaMLvrAjQmdcP/19BYm+bHpI+9ecfBp/hqQMEiIeSszG2BCgYDM7sJjj9UFVV6OjoMHcTXHk0Nzf7ZVl25cVkbGxM6+rqSvAc2Kad4dcYYytnY4X/YIbeucQ4yWBClcCEkMFYQBCNtzKDlc6PFWXxKVFiPTzzZhpjMEMXBHdelJnORCYIGfezlWM0DCYIoqFaGWMrVmMSE105NMZ0gzHJnV27GSav70ja4sM72DAMJjKdN9xWnIv9OIMRz7WMy6WrRqOuslMXCJDBxgSDPW0wwRTLUcMwhgRDSPmeIEjsZCYY75ztZ9b+1K66s3gWMzQ0pHd3d8d5YglixJaWFld2yM21tre3m+9pruz+v84mo+e1S6+qtssnRSIRv+0snAmi0egEY+68UFr5beqsG0d+KIjGh8zDSE4K16jTUtfcIck+faXkMU4TRXYKk1iLrAhTsldgskfwTo5p1XrSWFDr8jqZeQMiJxGEgQAIgEBhEpga1dlY/8LfZ2SPoJcExYFkwoir00zQVEMxDOMvAhOeETT9KUMUjv3yaIjGqUwXvvc6nT37t/ddw0PKzdP2Xq9Xb29vN9/XXHm0trb6Y7GYKxskdk7bQ4BStEOuCpC51LdvH/77xLjwhz/fU/6/5t9Pv3rk/Z5S4wpJFjaUlIvJQIXU6A2Ivvl7IUdeTLDE5EJBDq9VmL/clf505QmHSUAABEAgEwLjAxobfC25YGhJUGS1TZ5j/2bojMVj2mRsWH9pakwvNQzjad0w9u+/pv/XZtDGnbXvEgX2pn3ber/DuwYIEC+p5eMgQDQcj2XJZQGaW6QpPr4ydr3HL1SF6uSI+YRd6hEbPH4nUpQYBIi4b5AOBEAg/wiken00jyJQtfQviOau0WiveiAxbRwyNP2Wfdv6/8vqkUOArBJLHQ8BouGYFwJ0yqXjTeUr1S96SsRTKhvk1eZuD/HhIx0IgAAIgAAHgelxfXrocPKQlhSeEDThi7u39pjXaXI9IEBcmNIGQYDSIrIWkKs7QG/bNnKJJ8C+WV4ve4I1UsDaUSEaBEAABEDACQKjfWps7Kg2aWjG9r3b+n7GMwcEiIdS+hgIUHpGliJyUYDOvG7k874Qu7Sm0dOk+PLl0i1L2BEMAiAAAnlLwLzOcuCQ2p2c1L63b1v/v6Y7EAhQOkJ8P4cA8XHijsolAdLKNeGcy8dvKasSz6tZp0S4DwKBIAACIAACrhIwL5YefC3RMz6k//iu7X2fXm5yCBBNaSBANByPZckVAQoEkuKbNsZuL18hX1y5Uq4iPkykAwEQAAEQcIDAUHcyNt6n/XDf9r5rl0oPAaIBDwGi4ZhzAnTm9SO3Vq6Sryivl974PCbxsSIdCIAACIAAPYHhw+rUaG9yz/7t/Z9MlR0CRMMcAkTDMacE6G3XDd9cXidfXr1Gric+PKQDARAAARBwgUD/q8lobEj7t7uu7fvK4ukgQDQFgADRcHRdgK7YWRuWVOPa3meUva88GhidW8Dbt41e7q9iN9VHPGuJDw3pQAAEQAAE3CJgMHb4xfiziWnjG3dt67tnbtqrbi0vZx7PJwdfLfnBgQd8A04vB98EnZpwvnycqCBvhbFpZ3jm3jKGwZ7+43cqzjP//ObLxluC9eq9K070rpA9+VIep5++yA8CIAAC+UkgGTdYTzR+xFCFi/Zt733OPIpNO8NtjLHTzD8/dltF0OkjgwBBgLh7zI2LoLfsqT9JV7WOuUUNH/K+qeN+/8Fz/n743qo1ypmBSinEvWAEggAIgAAI5CyB2KA2MtydfHjPNX1/fdXOukaR6a/OLXbyqHT6X34cjDq5eAgQBIi7v9wQIHMxm3fVfpIZxi2JaeEzT+4q33fG1rHLymqM7XUbPC3ci0UgCIAACIBAzhPofSn5zPS49q192/t+uGlXeJtgsNvVhPiPT+wI7XR68RAgCBB3j7klQOaCNt5R+8Ifv1t+RrhF82149/j/1J/oafSUCKXci0UgCIAACIBAzhOIT+kTvdHESyLrO2P3VpbctKO247HvlL/NjYVDgCBA3H2WDQE6Y9vI5mCteGXtOuVU7oUiEARAAARAIG8I9L2a/PPksL5r//bePRAgmrLhU2A0HI9lyYYAnfP3I4+uOMnzJsUnLH1bd+LjRDoQAAEQAAH3CCSmDP3oS4k/772693QIEA13CBANx6wJ0HTM+EKoVvyKKUDEh4J0IAACIAACOUTg6IH4s9PjzLxNxndxCsx+YSBA9hkuyOD2DpCus/+uaZTfGwxL64gPBelAAARAAARyiEBsUO0aOKjezwzhYgiQ/cJAgOwzzKoAiZIhNLzJG5FkfO8PcSmRDgRAAARyioCmGuzwc4kXdY0ZECD7pYEA2WeYNQHatCP8klIiqiubPScSHwbSgQAIgAAI5CCBnhcTB+KTuvDYbRWtbiwPnwJLTTlfthwK8pugzZJs3BF+NVQrl1Y2yDVuPBEwBwiAAAiAQHYJDB9W+0ePqrHHvlPxZjdWAgGCAHH3mZvXAG3aGT5Uc4LSUFohca8PgSAAAiAAAvlLYGJYY/2vJrsfu62i2Y2jgABBgLj7zE0B2rwrfLQ+4qn1+PHpd+4CIRAEQAAE8phAfFJnR6OJ3j/cWrHejcOAAEGAuPvMaQGauQs8E/zmgmRm/Lk2olRIisBEWWAiPIi7TggEARAAgXwioOuM6arBtKTBeqPJ4eEjwrnm+qdjnqnOX5X0O3UsECAIEHdvuSFACjN6Fy9o9ak+CBB3lRAIAiAAAvlFwBSg156ePm7RvQd86yBAmdUSnwLLjNuSoyBAxECRDgRAAARAgEGA6JsgKwLU2NjoCwaDrly5q6qq0NHRMUmPLnXGSCRSam4ZOjXf2ovHairXTL6KHSCnCCMvCIAACOQegaUEaHzcqL/vs/19Dq5YbGlp8TqYf0Hq9vb2BGNMc2s+xlhG79cZfwzeFCCv16u4cYCBQEBra2tzTYBaWlpK4/G4Y1fjNF08VVO7YfplCJAb3YM5QAAEQCA3CCwlQEkm1P5we6+jAmT+Yu8WhWg0ar5fuylAGR0aBCgFNghQRr2EQSAAAiAAAssQgADlVntAgLIgQFq5doz7e/9h4t6aNcpFudUWWA0IgAAIgICTBPoPJh+6/ZKevzo2h8AMB+cTsQN0PF0IUBYEaP6UF3517D4IkINPe6QGARAAgRwkMCNAl/a49csvBChFD0CAIEA5+NKAJYEACIBAYROAAGW/vhAgCFD2uxArAAEQAIEiIwAByn7BIUAQoOx3IVYAAiAAAkVGAAKU/YJDgCBA2e9CrAAEQAAEiowABCj7BYcAQYCy34VYAQiAAAgUGQEIUPYLDgGCAGW/C7ECEAABECgyAhCg7BccAgQByn4XYgUgAAIgUGQEIEDZLzgECAKU/S7ECkAABECgyAhAgLJfcAgQBCj7XYgVgAAIgECREYAAZb/gECAIUPa7ECsAARAAgSIjAAHKfsEhQBCg7HchVgACIAACRUYAApT9gkOAIEDZ70KsAARAAASKjAAEKPsFhwBBgLLfhVgBCIAACBQZAQhQ9gsOAYIAZb8LsQIQAAEQKDICEKDsFxwCBAHKfhdiBSAAAiBQZAQgQNkvOAQIApT9LsQKQAAEQKDICECAsl9wCBAEKPtdiBWAAAiAQJERgABlv+AQIAhQ9rsQKwABEACBIiMAAcp+wSFAEKDsdyFWAAIgAAJFRgAClP2CQ4AgQNnvQuIVGEbqhELG3U68QKQDARAoegIQoOy3QMZvCY2NjT6v16u4cQiBQEBra2ubdGMuc46WlpbSeDwuujHfhV8du69mjXKRG3PlyxzJuMEUb8atyfpeTrDJUX3B4VauUliwRsoIgWGmEhiDQGWED4NAAARSEIAAZb8tMn6XgQDRFA8CtJDjSI/KzP/8IZGF13kygkwpQPGYznoOJGbWUR/xMG+pK16c0XFjEAiAQP4QgABlv1YZC1BTU5PXreVPTk5K5eXlqlvzjY2NST6fb+EWgkOTX/wvkw9UN8oXOJQ+r9LqGmOvPTN9bM2yR2CitHyLGobBzB2amdNeBmOGbui6wQRm/jf/ITDD3MERzIc4u5sz+//l86sJg+na7Dk1f7nEwmtd2fTMq7phsSAAAtYJ9L+q/vdvv1L+PusjrY+YnJwUZVle4uIA6/nSjZienhaDwaCWLo7q5x0dHbO/pVp8ZCxAFuexGy5FIhG/3SS846PR6ARjzBUBuuHe+gdr1igX8q6t0OOGDqtsrFdlvoDI6jak2AEyGJsa09lUTGfTY/qkbhi9hiq0Gcz4i6YabYYoHBF149uMsfcsYvVlJuj/KUpyoywbbzEM1sIYe6vkEYIlZaLfFxSZ13/87o45V2/n7HOrbr2H+cqwA1ToPYjjAwE3CPQfTD740M3BS9yYy+v16u3t7eb7miuP1tZWfywWy+yaA4srjMfjya6urjd+c7YwHgKUAhYEyEIHORAan9CPO9WUmDLY5IjGYkPahCSJBzSV/fRoVLg/+ouyI+YSNE1LdHZ2xs0/b9pZ8wBjwvsXLM0wbtx/bf/ti5d71Z21b/L7hU/oKvuAILO6QKUUKq0QF+w8qcnZ7SRJyZeniwNFQUoQAAFSAhAgGpwQIBqOx7JAgIiB2khnytD4gJqMx9hRXRXu6X1B2h/9VWnv4pTzBegTO6tWppryB9sHDy+3lM07a94i+4QbdU3462CNFApUSZAeG7XDUBAAgaUJQIBougMCRMMRAkTM0U4689qbsT6NTY9pR3RV3PH7W4LfXS7ffAGyM685dsuecK3ik76mxfW/C9bJgUw/PWZ3HRgPAiBQuAQgQDS1hQDRcIQAEXPMNN34gMZGjqgxSRL3/8+/Br/Ik4dSgObmu+LO+tWlPuMOUWRnl9fLFbj+h6cSiAEBEOAhAAHioZQ+BgKUnpGlCJwCs4SLLNjc9Rk+rE4kJo0/9XUqn+y433+QN7kTAjQ396Y7whfKfmFXWZV0QqhW5l0S4kAABEBgSQIQIJrmgADRcMQOEDFHK+mmx3U2eCg5qiWE7z767dA3rYw1Y50UIDP/Zd+tDAYrPD9XvMK7KlbKTJJxQbTVGiEeBEDgDQIQIJpugADRcIQAEXPkTTcxrLGhbrV/Yki4qm1f6FHecfPjnBagubmuvaf2O4wJ11WtUiTFBwnKpFYYAwIgwBgEiKYLIEA0HCFAxBx50sUGzet9tOjgIeHy534cjPKMSRXjlgCZc2/cVf0xr0++u3qN7PGk+O6gTI8B40AABIqHAASIptYQIBqOECBijunSmfIzdFj7S/8r7PIXfxY6lC5+uZ+7KUDmncEu/2bdJaXVxv6aEzylnhLsBNmpHcaCQDESgADRVB0CRMMRAkTMcbl05pcaDnVr3f0vK++1crHzUjndFqBIJBI4/erhDwZqxN3htYrfvG0HHiAAAiDASwACxEtq+TgIEA1HCBAxx6XSJSZ11vtycny0T3rvM98va6eYNhsCZK77zBuGry6tkr5au1Zx7VYtFLyQAwRAILsEIEA0/CFANBwhQIQcp2M6E0XGFl8jY964tOdAYmhywLj2T7vLf0U1ZbYEyFz/uZ8e+XZZjXR5xUrZt/h4pkZ1ppQIDDtEVJVGHhAoDAIQIJo6QoBoOEKAiDiaX2Q4+FpyJlt4nYf5Q2/cQHTwtWT/eL/xw8e+E/oy0XQzabIpQOb859008lDlKvmM0grp2MEOH1HZ6FF1Zn0rm70MnxqjrDhygUB+E4AA0dQPAkTDEQJExLH35QQzdz7MR1m1xKpWKzN/Nv+t/2DyqUdvKX8X0VTH0mRbgN5y2dipZSv0n6w4yVM/9x1B3c/HmRo3ZtZY2SCzYBhfokhdd+QDgXwlAAGiqRwEiIYjBIiIY2JKZ0cPJJkkM1a3wXPshqKHX0gMxHrEy566u+xxoqlyRoDMhZz9yZHPB8PidZWrlJD598kRnfW/mmDegMjq1nuoDxn5QAAE8pgABIimeBAgGo4QIEKO5o1MJYWx0gppJutYv8bGerX7f/+N0EbCaXJKgDw1U/KZG+N/Dq9VGueufTJPBZZVy8zjx6fEnKg7coJAvhKAANFUDgJEwxECRMhxvgDpGmNHXoiP9L/sOZfiI++plpntU2Bzazr7+rHLSsPs6zWNSrn5bxAgwqZCKhAoIAIQIJpiQoBoOEKACDnOF6DXd39++PtvhK4jnGJBqlwRIHNR7/jsSFt4rbLe3AWCADlVceQFgfwmAAGiqR8EiIYjBIiQ43wB6n4+3j/4qnTRc/eWdRJOkbMC9PZto5eXNwhfrlqthCFATlUceUEgvwlAgGjqBwGi4QgBIuQ4J0CCIJh3ef/NI98s/yhh+uNS5dIOUMNpCf8J7558fuVJnqqRIyquAXKy8MgNAnlKAAJEUzgIEA1HCBAhxzkBmhzVx0cOGpuf3Bf6L8L0OS1A5uLO/9zI90N18l/HJ3QIkJOFR24QyFMCECCawkGAaDhCgAg5mgIkSowNHVEH/3S3d32iv2T2GwEdeuTSDpB5iKdvHju7YjX7f6LEvPgUmENFR1oQyGMCECCa4kGAaDhCgAg5mgKkJQ02MaT/8vffDF1OmDplqlwTIHOR7/jsyCFfQAyZX4CIj8E73QHIDwL5RQACRFMvCBANRwgQIUdTgKbGtOmxXuP6J+8sv5cwdd4I0Du/MPofkiKcV7ECAuR0/ZEfBPKNAASIpmIQIBqOECBCjqYAjfWqg8NHxIvafxQ8QJg6bwTonE+OXuspZf/XvBUIdoCc7gDkB4H8IgABoqlXtgTIza+2lZqbm4+70zYNvuOzdHR0TDHGZm9m5fDjhnvr/6tmjXKhw9O4nn60V2MjPcnRx79T3eDG5JOTk2pXV1fcjbkYY0Jzc7M/3VxvvmLwjLJa9lD4BI8EAUpHCz8HgeIi0H8w+dBvv1zh6Kdj5xPt6OiYcItwS0uLX1VVVxzh9df+6UyOLeMFNjY2+rxe7+xdLh1+BAIBra2tbdLhaY6lb2lpKY3H42/cwtzBiS/86th9NWuUixycIiuphw+rLDagde25pvcENxbQ3Nzs0TTN68ZckiQZHR0dsXRzXXPnimpDUHtq13tlCFA6Wvg5CBQXAVOAbr+0x63XfjESiZS6RTgajZrv15pb82U6DwQoBTkIUKbt9MY48wsAp0a0v+y+uu80+9nSZ8hFATJXvWV3bTzc5PH4SjN+qqU/eESAAAjkHQEIUPZLlvGrMnaAaIpXaDtA5ie/zMfgIZVNx/THEqr6t+bff7B98DANsdRZck2APrGzaqW5Uo8kR6sa5FJfcHZDUVIyfso5iQ+5QQAEXCYAAXIZeIrpMn41hgDRFK/QBGjgYJLFBhfufAoC+8q+bX1foiGWHwK0aVf4CWawt81fbc0JCiutkJzEgNwgAAJ5QgAClP1CQYBS1ACnwDJvTAjQLDsIUOY9hJEgUAwEIEDZrzIECAJE2oUQIAgQaUMhGQgUKAEIUPYLCwGCAJF2IQQIAkTaUEgGAgVKAAKU/cJCgCBApF0IAYIAkTYUkoFAgRKAAGW/sBAgCBBpFxqzHwJjpgjFx/TfD4eqZr7k8b5LOxKkEy1KlmufArvk3maPucTQyOBQ9RqltCQ0+ykwIeNnnJP0kBsEQMBtAhAgt4kfP1/GL8f4FBhN8QrtU2BzVMzvAZoc1Z/Zs6X3VBpSy2fJNQGaW+3M9wCt83h8gYyfam7gwxwgAAIuE4AAuQw8xXQZvypDgGiKV6gCNPNN0EPawT1behtpSOWfAG3fEapQZV9f7XoPvgnajSbAHCCQRwQgQNkvFgQoRQ3wMXj7jfn6vcDG9m3tC9nPlj5DLu4AbdpV/VZZkf4UXusRcSuM9DVEBAgUEwEIUParDQGCADnShTN3g+9Xh7U4O2/f9t7nHJlkXtJcFKDt36/7DGPsG7gbvNPVR34QyD8CEKDs1wwCBAFypAtNAZqOadrEsLb5rmv7v+/IJDkuQNfdU/c/TGDnV6xQGHaAnO4A5AeB/CIAAcp+vSBAECBHutAUIPO+YBMj+q93bzp6sSOT5LgAbbu7bkgpESpCYRkC5HQDID8I5BkBCFD2CwYBggA50oWmAIkyY8OHkyOBMc+KWz/dPeXIRK8nzbVTYFfvrjvdE2B/lBVBLquGADlZe+QGgXwkAAHKftUgQBAgR7rQFCBJYWxqTI+N9WtX3n1d388cmShHBei6e+ruLgmJVyanDQYBcrLyyA0C+UkAApT9ukGAIECOdOGcAImSwAZfS/529+be9zgyUY4K0Nb9dYfCTUrDWK8KAXKy8MgNAnlKAAKU/cJBgCBAjnThnACVVkjs8AvxnnicXXT31t5nHZmMMZZLp8A27a79oL9M3B9eq1SZXwiJHSCnqo68IJC/BCBA2a8dBAgC5EgXzheg8QGNjfapP969sfdjjkyWYwK09a66tsoG+bSSoGjufkGAnCo68oJAHhOAAGW/eBAgCJAjXThfgMz7gx15ITGsTQpn772u5wUnJsyVHaBr9oY/7PGL3w+v8wTN44QAOVFt5ASB/CcAAcp+DSFAECBHunCsV2OShzHzFJj5MHeBxge0X+268uj7nJgwVwRo6111z1eukptLymZvfgoBcqLayAkC+U8AApT9GkKAIEDkXTgd01nvSwnGBMZWnOhlim+2zY4eSAwmJvSP7d3W9xvqSXNBgK7eF/50SZn0peo1yszuz+SozvpfSTBvQGR162duDo8HCIAACMwQgABlvxEgQBAg8i405WdqXJ/JG6iSWPUaZebP0+O6+aR/YaSs6tT7Lu1IUE6cbQHackf9SYJHf6T+RE+17Jl9WnU/H2dq3Jj5c2WDzIJhmfKQkQsEQCCPCUCAsl88CBAEiLwLJ4Y11v9qciavufPhe/10kPn3kR41Pjmq37vryqOfoJw42wJ09b7a31bUS+cFquRjljN8RGWjR9WZw1zZ/MZOGOVxIxcIgEB+EoAAZb9uECAIkCNdaH4BoCAyNrcbMn+So+mNVEUAACAASURBVJ2J8alxY+td23r/nWrybArQ1XvD3/SXy1uqVsnli4/HPA3mKRFScqA6duQBARDIPwIQoOzXDAIEAXK9C0056utMxJKq/t79W/v/QLGAbAnQpl21m0vKhK/XrvPUmNc84QECIAACPAQgQDyUnI3J+CX7kksumf14jwuP559/XhoZGXHtAor6+vrk2rVrZy9icfhR/zeP/bq6Ub7A4WlyLr15jdDAwWT/2GHhfY/uEp+3u8D6+nq2du3auN08POP7+/uFAwcOeN5zk/bhkkrh1tp1SjjVThdPLsSAAAgUJ4GBLvU3P/179mE3jj6ZTIrnn3++o/djnH8cDz/8cImiKK68h3o8Hr2rq2s6E44ZC1Amk9kYI0UiEb+N8ZaGRqPRCcaYK8W74d76B2vWKBdaWmCBBE+OaGzgoPri+FHhE0//KPSincPSNC3R2dnpigAxxoTLb6n9O38F+3Z4nafOPMWFBwiAAAhYIdB/MPngQzcHL7EyJtNYr9ert7e3m+9rrjxaW1v9sVjMlU2SeDyehAARlhUCRAgzTSrzgunBQ+rB2FHhqr/cE2rLdGY3BWjjHbUf85SwnTVrlZCnZPb7fvAAARAAASsEIEBWaC0dCwGi4XgsCwSIGGiadFPm9+UcTIxMjQnbntpd/qtMZndLgLbfXffPgsRuqlqt+Oe+3yiT9WIMCIBAcROAANHUHwJEwxECRMzRSrrEpHlNkDqUTLC7//Ct0JetjDVjnRaga+5c4Zf9+v2SR7igskGWJBmnvazWCPEgAAJvEIAA0XQDBIiGIwSImKPVdLrG2PDh5PjUmP7cWI90019+WMZ993gnBWjLzrrzRa+xp6xKagrVuXYtvlV8iAcBEMgjAhAgmmJBgGg4QoCIOWaazrwuaPiwOiIw8f7oo94v9jzuTXvxnhMCdM2dK6rlEv1OwzDeXb5CCZl3d8cDBEAABCgIQIAoKDIGAaLhCAEi5mgnna4abKxfY7FBbYDp4t6uR/y3HnxSXvJjnJQCdO0dNQGxXPp6Ytq4sqxGKjNvYSHgjJedcmIsCIDAIgIQIJqWgADRcIQAEXOkSGd+aWJsQEvEhrVRpgs/GTkq3N3+o+CBxbnnC9BVd9Scmmruu6/rf3q5NZn381JKjRs13fjb0gqpoqxKYrIX5kNRR+QAARBYSAACRNMRECAajhAgYo6ZpjNvH2Gebpq/66ImDGZ+b1BsUBtlTDiiJdgvx48aP//Lj8o7zHnmC9CmnTUPMCa8f8H8hnHj/mv7b1+8pk27wm/2loqXGRp7vyCylaUVYrC0QmKS8ob4JOMG0zWDef04BZZpTTEOBEAAAuRED0CAiKniY/DEQC2kG3wtycYHtJn7Z9Vt8KY89RSf0Nl0TDfvLh9LxI0YM9izTNOf1w3pGYPpPYLAvsgMds6CaQX2bU0Xf+eVhAZB1k82mNFsMKFF8QqlvoDo9wVE5i09XnDMO9j3vjx743rzrvbm3e3xAAEQAAG7BLADZJfg7HgIEA1H7AARc7SaztAZO/j0G99o7vEJTJy3E5Myn8GY+ekxwzCYOd7Qzc0gQ2TGwjtziSLTBVEwb9AqmjdpNf8smr6T5gyXOm0wNWnMTG3e1d68uz0eIAACIGCXAATILkEIEA3BRVmwA+QIVq6kY30aG+pOskClxKobFa4xi4P6Xk4w8zTa/EflKoUFa6zv3pin3nqiCWboBqtt8qTcJcpokRgEAiBQ1AQgQDTlxw4QDUfsABFzzDSd+Qkw0cYXDZoCZJ4im/8oX5GZAGV6DBgHAiAAAssRgADR9AcEiIYjBIiYI9KBAAiAAAikJgABoukMCBANRwgQMUekAwEQAAEQgAA52QMQIGK6uAaIGCjSgQAIgAAILCCAHSCahoAA0XDEDhAxR6QDARAAARDADpCTPQABIqaLHSBioEgHAiAAAiCAHSAHegACRAwVAkQMFOlAAARAAAQgQA70AASIGCoEiBgo0oEACIAACECAHOgBCBAxVAgQMVCkAwEQAAEQgAA50AMQIGKoECBioEgHAiAAAiAAAXKgByBAxFAhQMRAkQ4EQAAEQAAC5EAPQICIoUKAiIEiHQiAAAiAAATIgR6AABFDhQARA0U6EAABEAABCJADPQABIoYKASIGinQgAAIgAAIQIAd6ICsC1NraqjhwLClTDg4OSm7NZc4jy7IRCoUW3k7coQWc/dme/6xulC9wKD3SggAIgAAI5CCBgS71N7/8nOeDbiwtkUiI9fX1STfmMufo7u72lJSUaG7N19XVNZ3JXEImg8wxjY2NPq/X64oEBQIBra2tbTLTtVod19LSUhqPx0Wr4zKJv/CrY/fVrFEuymQsxoAACIAACOQngf6DyYduv7THrdd+MRKJlLpFKhqNmu/XrglQpscFAUpBDgKUaTthHAiAQCYE+l9NMi1pLBhaEhRZqE7OJB3G5AEBCFD2iwQBggBlvwuxAhDIUQLDR1Q2NaqxygaF+cqc2xQ2BWhieOEvzBUr5IIUoNGjKosNaaxihcL85c4xzdGWOrYsCFD2KwQBggBlvwuxAhDIQQKTIxrre2X2sglBElhZlb1LEQ3dYLrGmGEwZv7Z0Gf/zAzGknHd0DW24PVYUgRNUmZCJFEUBOH1nwoiY+ZfzL/P/Fmc/XM+PNSEwUyuM0xFxta82ccWHnU+HAXNGiFANBztZMn4aYNrgOxgf2MsrgGi4YgsIEBNIDltsMMd8Zm05u6PuSPD89B1xtS4MftfYub/U2pc1wyRxUQmjhrMGGG6MMSYMaQn2bCmCsOirH+Iiaxlfn7DYA/qqvAHxgRFFJhPlPUyQRCChiAEGdNDgigEBSZUvv5nSVQEUfYwn6wIoqQITFZEJnlMWeJZtTsxuspY78uJmclKykRWu97jzsQ5OAsEKPtFyfipAQGiKV6hC5Cmzr4RLH54SsSZ3wAL4RGfSP2BQW9pdg4w19ZDVePEpD67Y7Lo4STn+KTOpsd1FqpdRn4MxqZjOjO5T08Y8eS0npBk4TVDF55OjAv/MzlgPHO4o/RgX7u05CdVzrpheL8gsb+Zf2h6Qvznx3eEvsXDr/WTR+USwbdSE/TVXo94GhOFNxuGsUHXjNXeElH0lopBT4nAPH6RyZ6MX/Z5lpI2xhRLcxcoWCvnlJylXThxAASIGGgG6TJ+JkCAMqCdYkgxCNCh9tnfouc/1pzqKxwBiums58Dsb7VzD/M38FVv8tI0icUsKa8nWSkv/yZucY5shJsCdOTFhZxFWWCrW9znbO7yTI9pbGrMmJ4aVeOiLLwgiuzhyXH9J3df1//0+eefL/f09JTwcjpj6/BlqWKfvLPiRzw5otFobPZk2sLH+V9m8tq68MmyV3inJAl/pWvGqZIihHwB0ecLiMz8r1hPQfFwdTIGAuQkXb7cEKAUnPApML7m4Ykyd4BSCdDKk7yFI0CTOjOlI5cFyNzBKKu2dw0LT72djElMGazvlewK0NSYziZH9enJES0pedgThmr8wEgmH9i9dXh0/rFbFSC73JYSoFR5N+2ojniDypWGblykq8Z6f0gqMz9xZv6Hh3sEIEDusV5qJggQBMjRLlxKgCSZtTEmkH3ZpGH+HmsYGfezVQiC8MbaDcYCumqclMsCxAR2WBTZ0bTHKQgmxBQnmtKOzCjAMAwL77qCX9cWcnZjB8j8ePrEsDYZG9RiBmMv6Srbr8T1e3dc12/uuqR85LIAzV/w5r0Nlb4S/Wpd0z5u6EJTaaXoLy2XmOx17amUUd8UwiAIUParmHGX4xQYTfGK9RSYLMqlu7ceIftyy+bmZo+maa6cC5Ekyejo6Dj25rfpjppzmCg8mssCpCfYPz2+o+K2dF1r52vl0+VO9fNIJFLGO+4tV46d6q/QHpkf76QAmdeqjA+ogxNDWsJgwvc1TfjhXduOdvCsN18EaP6xXHlneF2gVPyimjDe7wtJZWWVote8ZggPZwhAgJzhaiUrBAg7QFb6xXKsuQN05IXZ0xZ60vzwL+sz/yyL8roCE6D7zMMSBFYpyrOXd2fzGiDzolxDM5iuM/PUzLSeYHcUiACZnCUnOSfjBhvv16YmR7QhXTdunZpS9/zoxqExK82fjwI0d3yX3Muk8rHa6wVBuNYbEKpCYakKImSl+nyxECA+Tk5GQYAgQE7217Hc5qd3up+L9+/Z0ht2YsJs7gDNHc9Vu2rWl/ilJ+ojnkonjtFqzpEjKut/Rd/45O7Q/bxjc3kHaO4Ymj801lB3sv7H+hO95bzHxROnawYb69dYbEDrFyTje0a87+u7t7KM7p+UzwI0n9XVu+uuEiTj5pKQWB0Ky0GcGuPpJL4YCBAfJyejIEAQICf7CwLkCt3Uk0CA+OFPDGlsuEcbEiXjPn068bnFFzXzZ5qNLBQBmjvua/bXfdbQjM8Ea6VAqFb2WeWB+OMJQICy3xUQIAiQK12IHSBXMC+YBAKUnrl5nc9IT3I0MW38OR5nn7x7a++z6Ueljyg0ATKP+Jo7q+sNWfqqKAkXVK2SV898hB6PjAlAgDJGRzYQAgQBImum5RJBgFzBDAGygDk2qLGRHnWMiexLuzf2pr1A3ELqgtsBmn/sn7it9v1eP/vXshppdfkKOWCFC2LfIAAByn43QIAgQK50IQTIFcwQIA7Mumqw4R5VjceMvyQntI/vu66/k2OYpZBC3AGaA9DU1ORtOEetaDp76ptev/CBygYlpPgyfiuxxLWQgiFA2a9mxl2Lj8HTFK/QPwY/RwkCRNMvVrLgFNjxtOIxnQ0eSo6Kovj9HZ/o+aQVnlZiC12AJMm8yxhjZ2wdubQkxG6rXKUE/CGcErPSIxAgK7SciYUAYQfImc5alBUC5Apm7ACx2RuRDh1OMl9AYsHwG99+HRvS2MgRtU9ThU37th79TycrUiwCZDJ8y+WjrcGV7IehWqkh379t3MmeWJwbAuQm7dRzQYAgQK50IQTIFcwQIMbYkRfizLxthvkIr/Mwc2ditFc1P97+XDyhf+Tubf0vOV2NYhIgk+UpH5yoq9yQvCsYls4O1S1z41inwedRfghQ9osFAYIAudKFECBXMEOAGGNHDyRm7s5uPurWe9jM/btG9IeHov4P3/evryy4Z5dTVSk2ATI5hppjnpb3qncHa6T3l6+ABKXrLQhQOkLO/xwCBAFyvsvM21TjixBd4Tx/kmK9BmioW2XmnePLaiRmXvMzMWLc/8g3QxsDgcB0W1tbRl9saLV4xShAc4zecdPIj0qrpQ9UQIKWbRsIkNVnFX08BAgCRN9VKTJCgFzBXPQ7QOapr8HXkqx+g4cNdSfZ+KC+/w/fLv+UCQYCRNOD5qfA5i6CXirjeZ8dvS9YLV6E02FLM4cA0fSjnSwQIAiQnf7hHgsB4kZFFliMO0CDh5LM6xeZ+QWHoz3qjse+W/H5OaAQIJrW4hGgysYJ5ZS/ST5QXi+fZe7E4XE8AQhQ9rsCAgQBcqULIUCuYC7qHaD4hG5+sSEzv6F4tEe799Fby7fMBwIBoulBHgEyZ4pcPFFbd3LiPypXeyL4iDwEiKb7aLNAgCBAtB21RDYIkCuYi1qABg4mmSAwNjWuP/3sT5R3D3WVLrjeBwJE04O8AmTOdtqVo6cFwsb/q1vvKceXJS7kjx0gmn60kwUCBAGy0z/cYyFA3KjIAovpFJj5Sa+RoyrTk0bfwEvSO577WdnhxSAhQDStZUWAzBnPvHFkU2m58JXaJk+QZgWFkQUClP06QoAgQK50IQTIFcxFuwPU25lgiWljYrJP+shTd5c9noo2BIimB60KkDnrOz83ek9plfhBXBT9Rg0gQDT9aCdLxgJkZ9IMxkqRSMSfwbiMhkSj0QnG2OwXiTj8uOHe+gdr1igXOjxN1tPPCNCz8YFHbilf68RiNE1LdHZ2xp3InSKnEIlEjrsJZMtHY+uqT9R+Vx/xVLi0jmWnMXeARo9qH9u3vffHvOtpbW1VYrGYjzfeblw0Gh23muOKO+tXB0qMp+c4T45obOiQGmcC+/zuzUvf1NTN2/dMTEyo3d3dU1aPLdP45ubmgKZprryeS5IU7+joSFhZ66Z91WWKID9ftUZehbvIz5LrP5h88KGbg5dY4ZhprNfr1dvb2833NVcera2t/lgs5srV7/F4PNnV1TWdyYG58oTJZGGLxkCACCBmMwUEyH36xSJAhzviTNeMR/ds6TtvOcoQIJoezESAzJk376r+gLdUvqtug6eKZiX5nQUCRFM/CBANx2NZsANEDHTuixCxA0QPdpmMxSBA5qe+xnq1SS0uNN5149F+CJDzLZapAJkr23p37c+DNfKHcc8w7ABRdSoEiIrk63kgQMRAIUD0QDkyFpoAbdlR3aoL4vmGIJQrCvt0sEbyD/eohmAI+/du613wkfdUeLADxNE0HCF2BGjTjtq1soc9VX+ip0JS8uUEBAeUDEKwA5QBtBRDIEA0HLEDRMxxfjqcAnMQ7hKpC1SAnlp8uIJgPLBvW/8H0xGGAKUjxPdzOwJkzrDtrtqvl5RLN1askF27rpPvyNyNggDR8IYA0XCEABFzhAA5CJQjNQRoISQIEEfTcITYFaBr7lzhNyQ1Wrfe21DM3w0EAeJoNo4QCBAHJCshOAVmhRZfLHaA+DhRRkGAIECU/TSXy64AmXk27QpvC1RJX6perdQ5scZ8yAkBoqkSBIiGI3aAiDliB8hBoBypIUAQII42sRxCIUCX3Muk8rHwC3XrveuLdRcIAmS59VIOgADRcIQAEXOEADkIlCN1gQrQQwJjC79RWDB+jWuAcvt7gFK1q7kLFKyWPl+5SlnD0c4FFwIBoikpBIiGIwSImCMEyEGgHKkLTYA4DnnZEFwDZJfg7HiKHSAzz7V31AQSHiG68iTvimL8RBgEiKYfIUA0HCFAxBwhQA4C5UgNAVoICQLE0TQcIVQCZE61ZU/t10K10g2hWrno7hMGAeJoNo4QCBAHJCshuAjaCi2+WFwEzceJMgoCBAGi7Ke5XJQCdNWumvUeRfx9wyneeifWmss5IUA01YEA0XDEDhAxR+wAOQiUIzUECALE0SaWQygFyJz86n21D1StUt7vD4mW15LPAyBANNWDANFwhAARc4QAOQiUIzUECALE0SaWQ6gFaPOu2g+UhMQ7wmuVVfMXoyUN1v9qkqkJg4XXeZinpLC+ORoCZLn1Ug6AANFwhAARc4QAOQiUIzUECALE0SaWQ6gFyFzAlj21XStP8qyZfzH04KEkG+/XZtZn7g6ZElRIDwgQTTUhQDQcIUDEHCFADgLlSA0BggBxtInlECcE6Oq9tbeV18s3lFVLx86DTY7qrO/lxMz6qlYrrNBuoAoBstx62AGiQbZ8FlwETU8ZF0HTM02XEQIEAUrXI5n83AkBumpHzbmlIemntU2e8Pw1jRxVmXkqrGqVkslSc3oMBIimPNgBouGIHSBijtgBchAoR2oIEASIo00shzghQOYirtkf7q5b710pe9641mdiWJsRoGBYtrzOXB8AAaKpEASIhiMEiJgjBMhBoBypIUAQII42sRzilABtu6v2R8E6+eOBSunYmiBAlsuTcoDX69Xb29snaLKlz9La2uqPxWJvFDL9kIwjIEAZo0s9EKfAiIEyxnAKjJ5puowQIAhQuh7J5OdOCdDmXTV/VVop/7x6jeKbWxcEKJMKHT8GApSaY758rlCKRCJ+mlZInwUClJ6R1QgIkFVi9uMhQBAg+110fAanBMi8NUbSJx5pONlbJrz+zjQrQIwFw65sJjiBa8mcOAVGgxs7QDQcj2WBABEDxQ4QPVCOjBAgCBBHm1gOcUqAzIVs/X7tE1UNytt8gdkPg0GALJcn5QDsAGEHiLuTIEDcqLgDsQPEjYosEAIEASJrpnmJnBSga+6q+0qwWrx57qJnCBBNBSFAECDuToIAcaPiDoQAcaMiC4QAQYDImsklAdp4R/isQKX03zVrlRLsANFVDwIEAeLuJggQNyruQAgQNyqyQAiQ8wJ09idH/tswjNL5M2nTwrd/d6vy793d3VNkxUyTqLm5OaBpmivXdDq5A3TVXY0+RZvqW3WKt4wJOAVG1T8QIAgQdy9BgLhRcQdCgLhRkQUWowBt2hH+PhPYOYahb7rr2oHfz4fZ2Njo83q9pN+oZwoQE4wz5s+jTgqbnRagTbuq38oM8R7GhGf2b+/920IRIJPjtrtrn6leo7R4/CKuASJ6NYAAQYC4WwkCxI2KOxACxI2KLLDYBGjjzpobBSZ8ZwagwEaYwR6YD1PXmCQIc58vWgKzzpie4keCyMxbcQYMZvgFxnxMFHxMYF7RYA0GM7wLhwj9hsAGmWFMCAKbMJgQY4yNM8OYpiquwNh7GWMz35osGMLNj3+v6rZC2AEyj2frXbW7Q3Xy1eb3AeEaIJqOgQARC5D525Sqqq5suSaTSfGkk06K07RC+iwHDhzwiKJopI+0H/GRb+m/qG6UL7CfKbczzAjQc/H+l+45aYUTKx0fH/f09va6UjNz/U1NTcnFx9H40QNNJSH9sfqIp9KJY7Sa0xSgvoPqlQ/f4rmPd2wwGJTC4TDZG3W6eTs7O8l2ZM67XjvdF9Jmdn0Mg90TGza+NX9+RfEwxW9+qDr9Q2LCBoNpp0oe4UwmshNFkSmSLDDFJ/hkj1AuSowJosBGe1Wmxhe2XaBamrlzua4y807mseSUPpZMGKKhC0OGZjylJoz/TcSMJzRBUNOvJHWEPyRulyTjGvOnyUnxfR3/tvI3ZWVlrvT/0NCQd2hoKJUnZno4C8a966bER6tWS3dVrFTkQhaggS71N+07N1xMAi1Nkr6+PnFsbMy17xLw+Xx6Q0PD7J1sXXg8/PDDGT2XMhYYJ7aTl+IUCAS0tra2SRc4zkzR0tJSGo/Hj92Uz8l5L/zq2H01a5SLnJwjF3LPCdCeLb0L7vVDtbbm5maPpmmLfhOnyr4wjyRJRkdHh/lb/YLHVbtq1pf4pSdySYD6X9E3Prk7dD8vCTvfqcE7x/y4SCRSlsm4pcacdsXYm+US/aQnd5f/eHFMIBCYbmtrW1KArtpZ1ygaxoclxbhC8ohVJUEx4AuIVR6/wEz5SfXoiSZYfGKhC9Q0Kqx03rcZz41Lxg02Pa6PTwxpR+IThleNG/dODov3t/976IVMGLxt6+hHElNG919+UP5kNBo1+9EVAWpqavJKkuTYrdlPvSJ2cuUa7YH6DZ7qQhag/oPJh26/tMet134xEoksuFYtk57jHRONRs33a9cEiHddi+MgQCnIQYAybaelx0GA6Jmmy2juABWbAC3HZCkB2rirrlkUjO2SxD5UWinJgUqpXjFPeHE8zDuWp3r4Q8v//qSpBhvv018eH1DFxBR7YKRHuPPFn4UOcUyZMqSQBKh+g+Fd/8HRF1a1eCFAmTbE8eMgQClY8j3LUwzEDhBNZ2IHiIYjdoCO5wgBWshksQBd8YPaUt80+0dBYp8I1kqesmq5Js0VQjTNuijLcI/aPd6nKfFxdnOqnSueSQtJgMzjPe8zI+ZOarO5u1bA3wSNHSCe5nYwBgKEHSAH2+uN1NgBcgXzgkkgQEsL0FW7ai5WZOHWQKVcEaqTa8xrerL5SE4bbOiQOqLGjYce/kZoi9W1FJoAnfvpkR+F1ykfMHfKIEBWuyFlPHaAsAPE10g4BcbHyUoUBMgKLZpYCFBqAdq6v/Y2UWJ/W9mg1Hlfv+UCDXH7WUaOqInxAe2P/c+XbHzh195B3oyFJkBvv37kC7Xr5C8IIoMA8TbB8nEQIAgQXydBgPg4WYmCAFmhRRMLAVrIseXDSbG8Kba3pFx6Z1WDUmW+uebiY6xfY6NH1D/1vqBcHv1VaS/PGgtNgM64ZuTvqk8Qv+nxiyHsAPF0QNoYCBAEKG2TzARAgPg4WYmCAFmhRRMLAXqD4/qLxirqTtH3huqkC0K1Mg1gB7OMD2jmKbGHX36i5GM9j3sn0k1VaAL01o2j55SvZnsDldIKCFC66nP9HAIEAeJqFAgQHyZLURAgS7hIgiFAsxjXnKGWrD479u/lDfK7gjVZvtjHQmVHj6raaI/2y0dvLb8y3bBCE6BTPjpxQvV69T/K66VVEKB01ef6OQQIAsTVKBAgPkyWoiBAlnCRBEOAZjG+/fqR71Svlj4WqpN9JGBdTDLQlRyODbE7H7st+P8tN22hCZD5Ufim9488W7VGqYMAkTQcBAgCxNdIOAXGx8lKFATICi2aWAgQY2deO/ypslppY80Jygk0VN3NoqsG64kmjo72sMvNLzxcavZCEyDzOM/99MiTFavkEw2NsWA4f3bueDsEX4TIS8q5OHwMPgVbCBB9w0GA6Jmmy1jsAnT6ppF3+qvYt1ec7F0n5ugFz+lqaP7c/LLFwS71D498K7TkbRMKUYDO+fTIL8rr5Xea380EAeLplGVjsAOEHSC+JoIA8XGyEgUBskKLJraYBSgQSIqnXj3x3+F18kklQcm1WwDQVO74LL0vJw+N9+hf/tPu8pT3dStEATr7U6N3hOrEK8zbkECAbHcWBAgCxNdEECA+TlaiIEBWaNHEFrMAvW376LWhenFLTaPcREMzu1nikzrr7Uw+9+gt5WelWkkhCtDbrx35QvlK8XOKVxQhQLb7DwIEAeJrIggQHycrURAgK7RoYotVgJounqqpPyn+xxUneWplT8Zn+WmKQJil7+XkobHD+uf/tLf8gcVpC1KAto9sCdaJ/+ItFUsgQLYbCQIEAeJrIggQHycrURAgK7RoYotVgN6+ffjvK1bJ2yob5HoakrmRZWpMZwMH1T888s3jrwUqRAE6Y9vYh8tqjO/5Q1IQAmS7ByFAECC+JoIA8XGyEgUBskKLJrYYBajx9OnAqvOm2lY2e+slpXB2f+Y6ovv5eP/ga8p7nvv30lfnd0khCtDpG0fPC9SzHwQqpUoIkO3XBAgQBIiviSBAfJysQ8rcnQAAIABJREFUREGArNCiiS1GATpj2+gnKhuEf6parYRpKOZWlpEj6vBAl/q1P+2q2FPoAnTaZbFTgg3qA2U1chUEyHYfQoAgQHxNBAHi42QlCgJkhRZNbDEK0Lk3jf6+tkl+i9efx597X6b88QnzYmj10Ue/FXpfoQtQ84fGGqo26I+W10KACF4RIEAQIL42ggDxcbISBQGyQosmttgE6C1XjbZW1LMf1J/kWUVDMDezHHp2urv3gPye6C/KjsytsBBPgTW+YzrQcPpUR0WdUo4dINu9CAGCAPE1EQSIj5OVKAiQFVo0scUmQGfdOPqlqtXiNcGwXEZDMDezDHQluwYPGV9+ak/oZ4UsQOaxnfPp4e6KFQougrbfihAgCBBfF0GA+DhZiYIAWaFFE1voAtS6ZeRdvlLja1pS+MUTO8r/9dybhv93RcQbkb2Fd/Hz/I6IDevx3gPJPU/cUf5/Cl2Azr1p5JVgWKour5NpnhQ5lAW3wsh+MTJ+pWhsbPR5vV7FjUMIBAJaW1vbpBtzmXNAgOhJQ4DomabLWOgCdPanRroYMypNDmpC+oeSkHH9ypM8eXnPr3S1nP9zNWGwIx2JZx/9dvnZRSBAL5bVSCsq6iFAVnokRSx2gLADxNdCECA+TlaiIEBWaNHEFroAnXnj8E9FkV1o0tISwtcrGqTLKhvk1TT0cjtL97OJ7v6XpXd3/CzQY660EK8BMo/rvM+MtAcqpcaKlRAgmx0JAYIA8bUQBIiPk5UoCJAVWjSxhS5AJfVx6bRLJ/8Un5A+7y3VLqvb4Pmor6wwP/21uCN6OxOvDB8xPt22t/x3hSxA5940/FSgUtpQ2eDKyQaaJx5nFpwC4wTlYBhOgaWACwGi7zgIED3TdBkLXYDM4z/rxuGfDHd5b6hen/htwyneNaKUjkph/HykRz08fEh7hDEjOfKq8i8///bhlxhjhhtH19TU5JUkyePGXOd+ZuSPpeXiKVWrIEA2eWMHCDtAfC0EAeLjZCUKAmSFFk1ssQjQ5IR8W3mNfufKZk8jDbnczzJyVEuMHEnOSojBHtt/bd+5hShA5900+rC/XDitajUEyGZXQoCoBUhV1Yx3kKwUMx6PSyeffPK0lTF2Yl944QWvoii6nRy8Yz/yLf0X1Y3yBbzx+Ro3J0Av3XPSCieOYXx83NPb2+vKb8C6rgsbNmxILD6Oxo8eaCoJ6Y/VRzwzF+Zm+2EKUN9B9cqHb/Hcx7uWYDAohcNh155rnZ2dtt7ZLvhC8qeaZvyyok76StWawvz251S1iw1qbOBgcvZHBos+s2/Vm8rKylzp/6GhIe/Q0JArr49/9aXk7/wh8e3Va2y1CW/7uxo30KX+pn3nhovdmLSvr08cGxtzbX/U5/PpDQ0NmhvHZs7x8MMPq5nM5YrAZLKwRWOkSCTiJ8jDlSIajU4wxlx5gt9wb/2DNWuUmQs5C/kxI0DPxgceuaV8rRPHqWlaorOzM+5E7hQ5hUgkElj87y0fja2rPlH7XX3EU+HSOpadxhSg0aPax/Zt7/0x73paW1uVWCzm4423GxeNRsft5Ni4q+aXkiC8WNGgfKas2rXXdztLJhmra4wdenZ6QNfZpCQL5//x1qp+TdNceT2XJCne0dFx3C8AJAe2KMmWvbX/U1Imnl/TWHgC1H8w+eBDNwcvcYLb4pxer1dvb28339dcebS2tvpjsZgrT8h4PJ7s6urK6Jc2V54wBMQhQAQQs5kCAuQ+/WIRINkr+qoblAtKgsVxAfRcJ73WPn1EV9nj+7f3/U1zc3OgEAXo6r21D/rKxAshQPZePyBAqflBgFJwwQ6QvSdbqtEQIHqm6TIWiwApsnhC7XrPKYovX17O0lWO7+eHX0h0J6eNp/dv6/1AAQvQf3gD4vvCJ2AHiK8rUkdBgCBA3P0DAeJGxR0IAeJGRRZYFAK0o+aXkiKc3nCyr65YPgE21yBHDyR6p2J6+13b+y4sVAHavLv25yVl4ofDayFAdl4YIEAQIO7+gQBxo+IOhABxoyILLAYB2rQz/CvJI7x11SneGjJweZKo75Xk0OSo/sz+bb3vKlQB2rK79ie+MuHS8FpXPnXvauVxDRANblwDRMPxWBYIEDFQ84MquAiaHmqajMUgQBt3hn/rKRGaV57krXMdcJYn7D+YHI0Nac/eta3v3EIVoM131v7IVyZ8vHYdBMhOu2EHCDtA3P0DAeJGxR0IAeJGRRZYDAK0aVf4UV+p2FS3wVN0AjTYrU6O9anmKbAzC02ANu8K/zMz2BomsHNERVhX8vo3fBfSx+GxA0TzUocdIBqO2AEi5jg/HQTIQbhLpC4KAdpZ+6dApXhCdaNSdKfAho+o2uhR7c/7t/eeUYgCZBjsn+a3dqBKYhCgzF5HsAOEHSDuzsEOEDcq7kAIEDcqssCiEKBd4T8Ha+Smyga5jAxcniQa6VHZyFH1mf3b+k6FAOVJ0eYtEztANDXDDhANR+wAEXPEDpCDQDlSF4UA7ax9tnyldFJ5rezKl65xYHctZLRXZcM9Wsf+rb0nQ4Bcw042EQSIBiUEiIYjBIiYIwTIQaAcqYtCgHaFX6xsUCLBmqLzHzbWr7Lhw2rnvq196yFAHE+IHAuBANEUBAJEwxECRMwRAuQgUI7URSJAL1evVtaa14cU22N8QGND3WrXvq29JxSaAG26I/xls56GwN5SEhQ/6AvMfst3eb1cMGWGANGUEgJEwxECRMwRAuQgUI7UxSBAm3fVHqw+QV5dWl58AmTeEHXwULJ739a+VYUmQHPtfeXtNZurVyt7Q3WFIz5zxwYB4ngR4wiBAHFAshKCi6Ct0OKLxUXQfJwoo4pBgDbtDB+uXaesKAkVnwBNDGms/7Xk4f1b+xogQJTPHHdyQYBoOEOAaDhiB4iYI3aAHATKkbooBGhXuKdunVLnCxahAA1rbOBgsmff1r4VECCOJ0SOhUCAaAoCAaLhCAEi5ggBchAoR+qiEKCd4b669Z4a3+tflMeBpWBCJkc01teVPLp/a189BCj/ygoBoqkZBIiGIwSImCMEyEGgHKkLWYA27wwfNBEYjDVIsiAKImPVjQqbu1iWA0/eh0yOaqz/1WTvvq19dRCg/CsnBIimZhAgGo4QIGKOECAHgXKkLmQB2rQzfIgx1jAfQ90GT1EI0NSYznTNYIlJnY31a6NMF7YlJgXfk7tD93O0he0QSZLiHR0dCduJOBLgImgOSBwh+Cbo1JAEDna5ECJFIhG/WwvBRdD0pHERND3TdBkhQOkI5efPTQHq7VzoH4bBXvrjdypa3TgiCBANZewA0XDEDhANR+wAEXPEDpCDQDlSQ4A4IOVhCAQoD4uWYskQIJo6QoBoOEKAiDlCgBwEypEaAsQBKQ9DIEB5WDQIkGNFgwARo8UpMGKg5sWqBmPdz8YHHrmlfC19dsY0TUt0dnbGncidIqcQiUQCi/+95aOxddUnar+rj3gqXFrHstMUsgBt3FH9DvPgZVnaUbFKbpY9s2fzi+EiaAhQLjy77K8BO0D2GZoZIEA0HLEDRMwRO0AOAuVIXcgCNHf4V++tfbxug+ftijdfLmfkKFyaEFOAzDvBGzpjiWl9jDH2gqEJ0h+/W/4u+9nTZ8A1QOkZ8URAgHgopY+BAKVnZCkCO0CWcHEFYweICxNpEASIFGfOJUtMGaz35cTv92zuPR8fg8+58qRdEAQoLSKuAAgQFyb+IAgQPyveSAgQLym6OAgQHctczAQBysWq8K8JAsTParlICBANx2NZIEDEQHENED1QjowQIA5IeRwCAcrj4jHGIEA09YMA0XCEABFznJ8OO0AOwl0iNQTIfeZuzggBcpM2/VwQIBqmWRGgxsZGn9/vl2kOYfkssiwb7e3tk27MZc7R3Nxc6tZc7/7y8P01a5QL3ZovW/PMCNBz8f49W3prnVhDU1OTx+PxKE7kXpxT0zQhGo3GFv/7Vbtqmkr80hP1EU+lG+tIN4cpQP2v6Bvb9lX+NF3s3M/Hxsa07u7uad54u3F2n2tnfWrwd/Unek4vpoug55jPCNCB5B8eu63yvR0dHebro2G3HjzjGxsbvW699p+xdfjyqkZhZ6jOlbcansMni+k/mHzo9kt7/oos4fKJxObm5hKX5mIdHR3ma4jm1nyZ9n7GH50wBcjr9bryhhMIBLS2tjbXBKilpaU0Ho+LbhTvwq+O3VezRrnIjbmyOcc8AQo7sY7m5maPpmleJ3IvzilJktHR0ZFKgNbnogBZuUWCnd+mMmEfiUTKMhk3N+bcfxj5bbEL0CPfCl38upC7IkBNTU1eSZI8durGO/as68Y+XrlG2FXAAuTWa78YiURc+8U+Go2a79duChBvSy2IgwClwAYByqiXlh0EAaJnmi7j3A4QBCgdqfz8+dwOEAQoP+v3+g4QBCiL5YMAQYBcaT8IkCuYF0wCAXKfuZszQoDcpE0/FwSInqnVjBAgCJDVnskoHgKUETZbgyBAtvDl/GAIUM6XaNkFQoCyXz8IEATIlS6EALmCGTtA7mPO2owQoKyhJ5kYAkSC0VYSCBAEyFYD8Q6GAPGSoovDDhAdy1zMBAHKxarwrwkCxM/KqUgIEATIqd5akBcC5Apm7AC5jzlrM0KAsoaeZGIIEAlGW0kgQBAgWw3EOxgCxEuKLg47QHQsczETBCgXq8K/JggQPyunIiFAECCnegs7QK6QXXoSCFCWC+Dw9BAghwE7nB4C5DBgjvQQIAgQR5vYD8EOkH2GVjNAgKwSy694CFB+1WvxaiFA2a8fBAgC5EoXQoBcwbxgEgiQ+8zdnBEC5CZt+rkgQPRMrWaEAEGArPZMRvEQoIyw2RoEAbKFL+cHQ4ByvkTLLhAClP36QYAgQK50IQTIFczYAXIfc9ZmhABlDT3JxBAgEoy2kkCAIEC2Goh3MASIlxRdHHaA6FjmYiYIUC5WhX9NECB+Vk5FQoAgQE711oK8ECBXMGMHyH3MWZsRApQ19CQTQ4BIMNpKAgGCANlqIN7BECBeUnRx2AGiY5mLmSBAuVgV/jVBgPhZORUJAYIAOdVb2AFyhezSk0CAslwAh6eHADkM2OH0ECCHAXOkhwBBgDjaxH4IdoDsM7SaAQJklVh+xUOA8qtei1cLAcp+/SBAECBXuhAC5ArmBZNAgNxn7uaMECA3adPPBQGiZ2o1IwQIAmS1ZzKKhwBlhM3WIAiQLXw5PxgClPMlWnaBEKDs1w8CBAFypQshQK5gxg6Q+5izNiMEKGvoSSaGAJFgtJUEAgQBstVAvIMhQLyk6OKwA0THMhczQYBysSr8a4IA8bNyKhICBAFyqrcW5IUAuYIZO0DuY87ajBCgrKEnmRgCRILRVhIIEATIVgPxDoYA8ZKii8MOEB3LXMwEAcrFqvCvCQLEz8qpSAgQBMip3sIOkCtkl54EApTlAjg8PQTIYcAOp4cAOQyYIz0ECALE0Sb2Q7ADZJ+h1QwQIKvE8iseApRf9Vq8WghQ9uuXsQC1trYqbi1/cHBQcmsucx5Zlo1QKKS7MefZn+35z+pG+QI35srmHDMC9Gx84Df/UrLKiXX4/X65pKQk7kTuxTmnpqaEyclJcfG/n7ltel35CvZIfcRT6cY60s1hCtDgEfXy5/avujdd7LyfK4ODg670vjlnVVWVZmFtx4Wetr370boNnrcp3oxfyuxMn9WxpgD1dcYfadu56j1uvkYGg0FJUZSEGwd/yicObaxulO8M1cluTOfqHANd6m9++TnPB92YVFVVoba2VnVjLnOOnp4exePxuPY60tXVNZ3JseXLq4YUiUT8mRxgJmOi0egEY8yV4t1wb/2DNWuUCzNZZz6NmROgR24pX+vEujVNS3R2droiQIwxIRKJBBYfR8tHY+uqT9R+Vx/xVDhxjFZzmgI0elT72L7tvT/mHWv+YhOLxXy88XbjotHouJ0cV++tfbxug+ftxSpAvS8nfr9nc+/5zc3NAU3TXHk9lyQp3tHR4YoAXXl7zebq1creQhSg/oPJBx+6OXiJnf7nHev1evX29nbzfc2VR2trqz8Wi7mycRGPx5MQIMKyQoAIYb6eCgJEzzRdRghQOkL5/fOZU2AQoLwtIgSIpnQQIBqOx7JAgIiBMsYgQPRM02WEAKUjlN8/hwDld/0gQDT1gwDRcIQAEXOcnw4C5CDcJVJDgNxn7uaMECA3adPPBQGiYQoBouEIASLmCAFyEChHaggQB6Q8DoEA5XHxGGMQIJr6QYBoOEKAiDlCgBwEypEaAsQBKY9DIEB5XDwIEFnxIEBkKGcT4RogYqC4BogeKEdGCBAHpDwOgQDlcfEgQGTFgwCRoYQAEaM8lg7XADlFdum8ECD3mbs5IwTITdr0c+EUGA1TCBANR5wCI+aIU2AOAuVIDQHigJTHIRCgPC4edoDIigcBIkOJHSBilNgBcgooR14IEAekPA6BAOVx8SBAZMWDAJGhhAARo4QAOQWUIy8EiANSHodAgPK4eBAgsuJBgMhQQoCIUUKAnALKkRcCxAEpj0MgQHlcPAgQWfEgQGQoIUDEKCFATgHlyAsB4oCUxyEQoDwuHgSIrHgQIDKUECBilBAgp4By5IUAcUDK4xAIUB4XDwJEVjwIEBlKCBAxSgiQU0A58kKAOCDlcQgEKI+LBwEiKx4EiAwlBIgYJQTIKaAceSFAHJDyOAQClMfFgwCRFQ8CRIYSAkSMEgLkFFCOvBAgDkh5HAIByuPiQYDIigcBIkMJASJGCQFyCihHXggQB6Q8DoEA5XHxIEBkxYMAkaGEABGjhAA5BZQjLwSIA1Ieh0CA8rh4ECCy4kGAyFBCgIhRQoCcAsqRFwLEASmPQyBAeVw8CBBZ8SBAZCghQMQoIUBOAeXICwHigJTHIRCgPC4eBIiseBAgMpQQIGKUECCngHLkhQBxQMrjEAhQHhcPAkRWPAgQGUoIEDFKCJBTQDnyQoA4IOVxCAQoj4sHASIrHgSIDCUEiBglBMgpoBx5IUAckPI4BAKUx8WDAJEVDwJEhhICRIwSAuQUUI68ECAOSHkcAgHK4+JBgMiKBwEiQwkBIkYJAXIKKEdeCBAHpDwOgQDlcfEgQGTFy5YASWRHkD6R1NraKqcPo4loa2tLMsZ0mmzLZ7n+J/W/DjcqF7gxVzbnMAzGup+ND/x5V8MaJ9bR09PDjhw5Encid4qcQmtrq2fxv5/4od51wUb14fqIp9KldSw7jSlAQ93aZXff0PsT3vU0NjYqVVVVIm+83bi2tjZbNbt6b+1jdRs8b1O8gt2l5N14U4COdsYf2bul710tLS0+RVEMNw6it7fX6O7uTrgx1xW3VW8Kn+DZHapz7eXfjcOamaOvK/mbx7+x4sNuTDg1NSV2dHRMuTGXOUckEvEHAgHNjfkGBwf1rq6u6UzmyvhVo7Gx0ef1epVMJrU6xgTZ1tY2aXVcpvEtLS2l8XjclTeBC786dl/NGuWiTNeaL+NmBOi5eP+eLb1hJ9bc3Nzs0TTN60TuxTklSTI6Ojpii//9ql0160v80hO5JED9r+gbn9wdup+Xi53fpnjnmB8XiUTKMhk3N+bcfxj5bf2JntOLVYB6DyT/8Mi3QhdHo1GzH10RoKamJq8kScf9AmCnjkuNPeu6sY9XrhF2FaIA9R9MPnT7pT1uvfaLkUik1IkapcoZjUbN92tXBMjOMUGAUtCDANlpqdRjIUD0TNNlNHeAIEDpKOXvz2dOgUGA8raAEKDslw4CBAFypQshQK5gXjAJBMh95m7OCAFykzb9XBAgeqZWM0KAIEBWeyajeAhQRthsDYIA2cKX84MhQDlfomUXCAHKfv0gQBAgV7oQAuQKZuwAuY85azNCgLKGnmRiCBAJRltJIEAQIFsNxDsYAsRLii4OO0B0LHMxEwQoF6vCvyYIED8rpyIhQBAgp3prQV4IkCuYsQPkPuaszQgByhp6kokhQCQYbSWBAEGAbDUQ72AIEC8pujjsANGxzMVMEKBcrAr/miBA/KycioQAQYCc6i3sALlCdulJIEBZLoDD00OAHAbscHoIkMOAOdJDgCBAHG1iPwQ7QPYZWs0AAbJKLL/iIUD5Va/Fq4UAZb9+ECAIkCtdCAFyBfOCSSBA7jN3c0YIkJu06eeCANEztZoRAgQBstozGcVDgDLCZmsQBMgWvpwfDAHK+RItu0AIUPbrBwGCALnShRAgVzBjB8h9zFmbEQKUNfQkE0OASDDaSgIBggDZaiDewRAgXlJ0cdgBomOZi5kgQLlYFf41QYD4WTkVCQGCADnVWwvyQoBcwYwdIPcxZ21GCFDW0JNMDAEiwWgrCQQIAmSrgXgHQ4B4SdHFYQeIjmUuZoIA5WJV+NcEAeJn5VQkBAgC5FRvYQfIFbJLTwIBynIBHJ4eAuQwYIfTQ4AcBsyRHgIEAeJoE/sh2AGyz9BqBgiQVWL5FQ8Byq96LV4tBCj79YMAQYBc6UIIkCuYF0wCAXKfuZszQoDcpE0/FwSInqnVjBAgCJDVnskoHgKUETZbgyBAtvDl/GAIUM6XaNkFQoCyXz8IEATIlS6EALmCGTtA7mPO2owQoKyhJ5kYAkSC0VYSCBAEyFYD8Q6GAPGSoovDDhAdy1zMBAHKxarwrwkCxM/KqUgIEATIqd5akBcC5Apm7AC5jzlrM0KAsoaeZGIIEAlGW0kgQBAgWw3EOxgCxEuKLg47QHQsczETBCgXq8K/JggQPyunIiFAECCnemsmr6YabHJYZ6YAjRxJxjTd+IL574qo7N+99cgk1eTNzc0eTdO8VPmWyyNJktHR0RGbi9m0o/b/GIJ+qsCEgCgL7y4pEz3mz2pOUNxYznFzjPdrM/82OaqxySH9HlVjT5t/f3Jnxe50C4rH48murq7pdHFUP49EImWZ5Dpj+/A15jhPiXBDqFZaI8kCU0oE5guImaTLqzFTYzpT4wZTkwYb79Nejk8ZO2WvEb9re//33DiQpqYmryRJMz3u1GOuvopHeKu/XPi7kqA0M1VZzez/C+EBAcp+FSFAKWrQ0tJSGo/HXXklvfCrY/fVrFEuyn4rOLMCU4AOtcePSy6LcmkhCRATjH+Zf5CCwNiat/icgZoma/+rSTYxPCtBcw89wf7p8R0Vt6VbUL4I0FmfHH5RENiK+cdTt8FTNALU25lYXMro/u19J6arL8XP3RCgM68b+UdRMT43f72BKolVr8nOLxUU3BbngAA5QdVaTggQBMhax1iMXkqABEO81GDG8WZkMf+xN3jVkJNJwbVXR28Jm5qbWxCMvzEYuyKnBUgT/i0ZZ79Mh1cSdU32ise9u6Ybl+nP41OsJJOxXr+xgzFWCQE6RuAwM4RrM2FpdYyWMBRVE2Sr46zEK17jElFiH4UAWaG2bKwYiURKybKlSRSNRs3d/YW/hbk1uYV5MhYgxpgrOySvH4vU0tLi6JbrfGbt7TNbFroFjhmHXv+T+v8KNyoXZJwgxwcuJUCBSukwE5iR48vnWl5iUi9LTBmhXBYgT4kw6vGL41wHlAdBE8NavaGzBedDinkHSBSZ6q+QjuZB6biWmJjUg4kpI1joAvT7r9V8hAuIzSDzjEY0Gp2wmYZ7eHNzs1+WZVde38fGxrRMT9vbESBuGASBUiQS8RPk4UrxeqO4IkA33Fv/YM0a5UKuheVh0FICtOZUHxPcVGgH2Y0eVdnwEXXBDLl2CqxipcxCtY7+0u4g4eNTH3o2zrTkwtfXYhYgxSewlc2uXALnSp1HelRm/lfgAvTgQzcHL3EDqNfr1dvb210ToNbWVn8sFnPlgi07p+0hQCm6DwJE95Q0BWjgYPK4hOETPAUlQGN9x+/2rmrJzhuSeQ2Qri+UA/Pi4EISoN6Xjz9LZx5fsVwEPda/UA7MJ1jtOtc2yeleIJbIZMpPfHLh76Dmhe4Fdg0QBIigkyBABBDnp4AAEQNFOhAAARAAgQUE+g8mIUAEPQEBIoAIASKGiHQgAAIgAAJLEoAA0TQHBIiG47Es2AEiBop0IAACIAAC2AFyoAcgQMRQIUDEQJEOBEAABEAAAuRAD0CAiKFCgIiBIh0IgAAIgAAEyIEegAARQ4UAEQNFOhAAARAAAQiQAz0AASKGCgEiBop0IAACIAACECAHegACRAwVAkQMFOlAAARAAAQgQA70AASIGCoEiBgo0oEACIAACECAHOgBCBAxVAgQMVCkAwEQAAEQgAA50AMQIGKoECBioEgHAiAAAiAAAXKgByBAxFAhQMRAkQ4EQAAEQAAC5EAPQICIoUKAiIEiHQiAAAiAAATIgR6AABFDhQARA0U6EAABEAABCJADPQABIoYKASIGinQgAAIgAAIQIAd6AAJEDBUCRAwU6UAABEAABCBADvQABIgYKgSIGCjSgQAIgAAIQIAc6AEIEDFUCBAxUKQDARAAARCAADnQAxAgYqgQIGKgSAcCIAACIAABcqAHIEDEUCFAxECRDgRAAARAAALkQA9AgIihQoCIgSIdCIAACIAABMiBHoAAEUN1WoCu2FkblnTjHHPZJUHh5lBYPtX8sy8oMVH8/9s7t9g4qjOOf2dm9uL1xnHwJY4dkpCEmC5gSq0CISlPlQr0pVJFQU2hIa5o7ESB9AG1PEBbCQQSVVEviQPECbdKQEtUVe1D2wcqAjSQQGqoi1MnMWA7Wdux1/auvbeZU41TI9vZ2LPjb8768t8nRM755ju/7+zub7+5mHkxCAcCIAACIDAvCFgWUXLYHM9lqDd7ciQqn7b/e7A7+G7HX4r6vEoyEAhYra2tCa/iT49bX18fisfjuorjQYCYKasQIB/J6PS013w5CAFiriXCgQAIgMB8IWAL0Gcnk5ekEz0V3AABclclCJA7bpedBQFiBopwIAACIAACBAHi3wQFEaBIJOLnX0ruiMPDw3owGLRUHS+bzYpQKOTZ8a797nDFsrJ0FzpAqiqK44AACIDeu+g9AAANwUlEQVRA4QlcToBiUd+VrS97dwosmUxqJSUlF8+9KXjFYjEjFAopO15HR0fKzbKEm0n2nHXr1gUDgYDP7fx85oXDYfPEiROj+cyZy9i6urriVCrl2dU4G+8cq1i5KXkaAjSXKmEuCIAACCwsApcToAyJlS81Rns9XI1WW1tb7GH8KaHb29vt72tlAuR2XRCgHOSUCNDG5JHxQ2t0rb9I00kQVW3y4xogtzsZ80AABEBgnhOwBej8qTSRJEqPWbYgtNopZ0jcDgFSXzwIUAEEaPIht+6NnamJ+MuNgOtSqN81OCIIgAAIgIBrAtmUpO5/p/sONkYrXQfJbyI6QDl4uf7WxSmw/Hbf5UZveWjwVNUmf1Uw7NkZN55EEQUEQAAEQICFQDJuUfRUuudgY28NS8DZg0CAIECz7xJ7hNenwKZ0gB6KfVy21lgTLlPyyARnADAKBEAABEDAMwLxCyb1f5rtbGmMXuXZQaYGhgBBgJxtNZUCtOWhwZPhMt0oX+tb4yw7jAIBEAABEFjIBPo60z2JC9ZoS1Pv1YrWAQGCADnbaioFaOuDg8f1AMnV1wVrnWWHUSAAAiAAAguZwOcfpc5mU5Q6tCv6JUXrgABBgJxtNZUCtOXB2DGhy77qawK3+YKuL8lytjCMAgEQAAEQKCiBTFJSd1vqHWmJ5Yd2Ra9TlAwECALkbKupFiAS1oslVca2K6p9qt4MzkBgFAiAAAiAACuBwS6z40JX5kXdEHdDgFjR5h3MdcsBd4HlzTrnBLsDpJG8Rwtqr66+1n8NT1REAQEQAAEQmI8Euj5KnR7uoW1FZXQQAlTYCkGAcvBX3QFqaYpGfvBs5Rvla/1bQ6VaRWG3BI4OAiAAAiDgBYHEoNXffzbz9tFnSu+9dU/sXQiQF5Sdx4QAzRcBaq640yjSnqi+JnCD8/JhJAiAAAiAwEIh0POf9McjfeLR48+X/B0CVPiqQYAKL0AftTRF19lpNDRX/qF8ne+m4hX66sJvDWQAAiAAAiDARSA+YPX0n0m/9/avVtxnx9z6YOxfB5ui67nizxIHF0HnAAQBKqAAbd4z+KKm0beEoJcP7uy9t6G54jbDrz9bE/HX2n8bDC8QAAEQAIGFT0BKou6PU6fjffrOE4eXHdu8O/acZsi7JdHrhxp7v6NghRAgCJCzbabiGqD67SM3B0uzf5vISNfljc890Hdyx/6Kx0tW+rZfUWNUO8sWo0AABEAABOYzgQufZ84PdluHj+0rfeKGbSN14Yrs0Yl8pUVbDu3qfcfj/CFAECBnW0yFANmZ3LJ7cJ9u0PdIUnNLU2+j/f/2vra6KD6UPlq+1v+VouX4+2DOKoZRIAACIDA/CYzGTOo7m32v7YjvjoHO4oyd5ebdsV9qhmwgKQ61NEV3KMgcAgQBcrbNVAmQnc1XG0aufvnhng8mZ3b/gZU3GxodqdrkX4WHIzqrGUaBAAiAwHwjkB6TdK491ZOI6vd8+ErJycn51W8f3vS7n5w7oShnCBAEyNlWUylAuq6n2tra0tMzu7955d3+IvF01Qbfat2HC4KcVQ6jQAAEQGB+EMimJZ1vT59ODtKjx54v/dP0rEzTTHd0dKQUZQsBggA522rzQYDsTHc0V+4MhrWfVV7lq9QMSJCz6mEUCIAACBSWgJmR1Hsm05/op8eOHVj+Uq5sIECFrZF9dNffqngSNE/xLtcBmojesL9it79Y21txlX+94XddLp5kEQUEQAAEQGBGApmUpL6zmf7RAfnzY82lhy83GAJU+I3k+hsVAsRTvNkEyD5Kw/6KHbpPe6RivW9DoBgXRvOQRxQQAAEQ4CWQjFvUfzbTPzZMP37vQOlrM0WHAPGydxMNApSD2nw5BTY5te32k6J1rfmKGuPKcJnuptaYAwIgAAIg4BGBkX6TYufMrtEB2Xj8YOk/ZjsMBGg2Qt7/OwRogQiQneb3D1RuCPrFs76gdvWKauNK3CHm/RsERwABEACBmQjYd3rFujPn0knZdr5d39X+x2U9TohBgJxQ8nYMBGgBCdBEqvYpMU3XHguX61ZJpb4Od4l5+yZBdBAAARCYTsC+y2somv08MWBlU3F6fLZTXtPnQ4AKv6cgQAtQgOyU7/tNTZlupB/QdbGnuNSwwuVadSCU+/qg3tOX3GVP9mm0UClOpRX+LYgMQAAECknAPnU1NmRekkLlBn/OtFIJi0b6zfNjMdNMj4nfnn8/eLjz/WA83zVAgPIlxj8eArSABGhHc+VmkvQLSeLPhxqjj9upN+5bviJJgbt0H23TdFEdKtG0ouX6en+RoInOUM8naUqPWlNWWrneBwHifz8hIgiAwAIjYAvQhc/GH9D8xauoRKOVGy8KkN3psU9zjcWsjtEhU0iTPk2Nytd73i8+0vWBf9Qes3nX0E+Fbt00ekH70clXln/iBAEEyAklb8fMSYBKSkqUtBCy2axoa2sb32gqXpFIJGQYhlRxrOHhYbOzs/PSFk2Ogzfsrzwridb8/59+L6X479RhsoyEWC1I1ghNVBNJvxAiI01ZKomMyWODYe2CERBjXq9RECnhKOfwSAc3DFSty84Na3NTodxzVNUNNVs4NUsnZTiVsFZMzlgIyghNjEhLGiQoJS3qIYvOWZboFiQG7Z+TQpAki0jTrOtJp9vH50v68Hhz1decrH5gYMDq6upS9iDEurq6gJO8OMa0trba32mXttU4gueOMfUXvsPjuBYgh/G5hum1tbUhrmCzxWlvb08Q2Vvb+9fGjRsDuq7n7rVOO/ytewZfFRrdYf9vKyn2ZtN0ZqYMhUYhMkSZL2A9QoKm/XFV8aQU9E8vV2iNioBlSiX37YuAyOp+OfVnnEeLk5YUZkIEPQp/SVg9pKWFbin5MLEymmElLZ+qtRnLyHMJn1hLNin8lJFKfrSRT5hGUDr6YcPB2kxQUFrun+uWTw5aUMtoPiubzxy3Y82s1OSY8PSLWw/S18f/LtfUV7sU8ilDan2WmHmPWlLWC6KnLvoPvXCosXe7k/VGIhG/aZqerm0ij0AgYLW2ttrfa0pe9fX1oXg8ruS9lkqlMp2dnUk3C4MA5aA2XwXIXzFm3HhX6uFsQrx14oXlbzkt+JY9g0dJo7rJ4y2Lvn14V+8bTmO4GafyTaC4nSxqa2vDbpi4mbNq1aqxN998U8kXTn19vS8ejyuTu/b29hE3TNzMUfnsskQike3q6lImd5FIJGyappLPcyfPLnNTn8vM8fzH781NsR2GXz4z5fiC/tqys/cbTtfRsK/8m1KI61sa+550OgcC5JTUzOMgQDwcv4gyXwXI7TJv2Tn0w/G5gqTuN8d/lVpSdEOA3BIlCJBrdFMnQoB4QEKA3HO0BUhYYrzrqfnMtNAunrZvaer7tfuos8+EAM3OyMkICJATSnmMWWwCNLH0xdwGRQcojw0+w1B0gHg4ogPEw5GIPO8ATc5U5Wc/BIhnj0CAeDgu2g4QBIh5gxA6QFxE0QHiIYkOEA9HCBAPR5WXP0CAeGoGAWLmqPJNgA4QT/HQAeLhiA4QD0d0gHg4LubuPwSIZ49AgJg5QoB4gOIiaB6OuAiah+Niuwgap8B49sXkKCo/+yFAzPVT2QbN5zb4uS5zMf8KQAdorrvj4nx0gHg4ogPEwxEdIB6Oi/mzHwLEs0fQAWLmqPJXAASIp3gQIB6OECAejhAgHo4QoNwclTw3gqGEi/ZOAHSAGHaH/chR00x3dHSoeqoqboPnKRvhImgekLgImoejyu4/7gLjqRk6QDwc0QFi5ogOEA9QXAPEwxHXAPFwxDVAPBwhQDwcIUA8HCFAzBwhQDxAIUA8HCFAPBwhQDwcIUA8HCFAPBwhQMwcIUA8QCFAPBwhQDwcIUA8HCFAPBwhQDwcIUDMHCFAPEAhQDwcIUA8HCFAPBwhQDwcIUA8HCFAzBwhQDxAIUA8HCFAPBwhQDwcIUA8HCFAPBwhQMwcIUA8QCFAPBwhQDwcIUA8HCFAPBwhQDwcIUDMHCFAPEAhQDwcIUA8HCFAPBwhQDwcIUA8HCFAzBwhQDxAIUA8HCFAPBwhQDwcIUA8HCFAPBwhQMwcIUA8QCFAPBwhQDwcIUA8HCFAPBwhQDwcIUDMHCFAPEAhQDwcIUA8HCFAPBwhQDwcIUA8HCFAzBwhQDxAIUA8HCFAPBwhQDwcIUA8HCFAPBwhQMwcIUA8QCFAPBwhQDwcIUA8HCFAPBwhQDwcIUDMHCFAPEAhQDwcIUA8HCFAPBwhQDwcIUA8HCFAzBwhQDxAIUA8HCFAPBwhQDwcIUA8HCFAPBwhQMwcIUA8QCFAPBwhQDwcIUA8HCFAPBwhQDwcIUDMHCFAPEAhQDwcIUA8HCFAPBwhQDwcIUA8HCFAzBwhQDxAIUA8HCFAPBwhQDwcIUA8HJeEAPGgchxFEpHlePTcBupzm573bDPvGe4nLNa1CSLS3GNxNVNV3RZrzWzoWJurrZdz0mLdj/js59kjC+K9Zn+Q4wUCIAACIAACIAACS4oABGhJlRuLBQEQAAEQAAEQsAlAgLAPQAAEQAAEQAAElhwBCNCSKzkWDAIgAAIgAAIgAAHCHgABEAABEAABEFhyBCBAS67kWDAIgAAIgAAIgAAECHsABEAABEAABEBgyRGAAC25kmPBIAACIAACIAACECDsARAAARAAARAAgSVHAAK05EqOBYMACIAACIAACPwPwlmPA6usj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AutoShape 9" descr="data:image/png;base64,iVBORw0KGgoAAAANSUhEUgAAAkAAAAHMCAYAAAA9ABcIAAAgAElEQVR4Xuy9C3xcZZ3//5zbzGQymcl1krRpG9q0AwEjEkG5ihdgxevqwq4CQi/Qlpuui7ffyuqq+/e3ioIibekNVNxVEP0pu7rg6iKIIEsUAgSmBEhp2jT32+QyM+fyf52ElCSdZJ4z53vO3D7zevGibb7P93nO+/udmXeec2aOwPAAARAAARAAARAAgSIjIBTZ8eJwQQAEQAAEQAAEQIBBgNAEIAACIAACIAACRUcAAlR0JccBgwAIgAAIgAAIQIDQAyAAAiAAAiAAAkVHAAJUdCXHAYMACIAACIAACECA0AMgAAIgAAIgAAJFRwACVHQlxwGDAAiAAAiAAAhAgNADIAACIAACIAACRUcAAlR0JccBgwAIgAAIgAAIQIDQAyAAAiAAAiAAAkVHIGMBampq8rpJq7OzM+7WfG4em8fjMTo6OhIuHZvY1NSkuDQX6+zsVBljmhvzNTc3exKJRMb9bHWNhdqPJodCPbZQKKS3tbUlrdY6k/jzzz9f7u7uljIZm8mYzs5O8zXEyGSs1TFuvj4Wcj+6fGwF+9pvtX/nx2f8htHY2Ojzer2uvJkGAgGtra1t0s6BWhnb0tJSGo/HRStjMo2VJCnupgBFIpHSTNdqdVw0GjVr5poAaZrmipRLkmRKa8wqj0zjGxoaSkpLS+VMx1sZF4/Hk11dXdNWxtiJjUQiZXbGWxkbCASm3RSgnp6eEivrsxMbjUbNfnRNgCRJ8thZL+/YQn7t1zQt4eIvG2Khvvbz9lKqOAhQCioQIDst9cZYCBANRwgQDUcIEA1HcwcIAmSfJQTIPkO7GSBAECC7PbTkeAgQDVoIEA1HCBANRwgQDUcIEA1HO1kgQBAgO/2z7FgIEA1aCBANRwgQDUcIEA1HCBANRztZIEAQIDv9AwFyjN4biSFANJAhQDQcIUA0HCFANBztZIEAQYDs9A8EyDF6ECBqtBAgGqIQIBqOECAajnayQIAgQHb6BwLkGD0IEDVaCBANUQgQDUcIEA1HO1kgQBAgO/0DAXKMHgSIGi0EiIYoBIiGIwSIhqOdLBAgCJCd/oEAOUYPAkSNFgJEQxQCRMMRAkTD0U4WCBAEyE7/QIAcowcBokYLAaIhCgGi4QgBouFoJwsECAJkp38gQI7RgwBRo4UA0RCFANFwhADRcLSTBQIEAbLTPxAgx+hBgKjRQoBoiEKAaDhCgGg42skCAYIA2ekfCJBj9CBA1GghQDREIUA0HCFANBztZIEAQYDs9A8EyDF6ECBqtBAgGqIQIBqOECAajnayQIAgQHb6BwLkGD0IEDVaCBANUQgQDUcIEA1HO1kgQBAgO/0DAXKMHgSIGi0EiIYoBIiGIwSIhqOdLBAgCJCd/oEAOUYPAkSNFgJEQxQCRMMRAkTD0U4WCBAEyE7/QIAcowcBokYLAaIhCgGi4QgBouFoJwsECAJkp38gQI7RgwBRo4UA0RCFANFwhADRcLSTBQIEAbLTPxAgx+hBgKjRQoBoiEKAaDhCgGg42skCAYIA2ekfCJBj9CBA1GghQDREIUA0HCFANBztZIEAQYDs9A8EyDF6ECBqtBAgGqIQIBqOECAajnayQIAgQHb6BwLkGD0IEDVaCBANUQgQDUcIEA1HO1kgQBAgO/0DAXKMHgSIGi0EiIYoBIiGIwSIhqOdLBCgIhCgTTvDv505TMMQdEOQzD+qU2z3/+6p+KWd5kk3NhqNTjLGtHRxFD9vbm72aJrmpciVLockSUZHR0csXRzVzxsaGkpKS0tlqnzL5YnH48murq5pN+Yy54hEImVuzQUBoiFdaAK0aUd4GxPYJa+/REqGYQiCIah/vL38wzTEUmeBADlJly83BCiPBGjTHXXvZKJ+qyAYD+zb1n8zX4kZ27Qz/GfG2Fvmxycm2OUQIF6CC+MgQJlxSzUKAkTDMhqNmkJu0GRbPkuBCtDO+UdtaMLvrAjQmdcP/19BYm+bHpI+9ecfBp/hqQMEiIeSszG2BCgYDM7sJjj9UFVV6OjoMHcTXHk0Nzf7ZVl25cVkbGxM6+rqSvAc2Kad4dcYYytnY4X/YIbeucQ4yWBClcCEkMFYQBCNtzKDlc6PFWXxKVFiPTzzZhpjMEMXBHdelJnORCYIGfezlWM0DCYIoqFaGWMrVmMSE105NMZ0gzHJnV27GSav70ja4sM72DAMJjKdN9xWnIv9OIMRz7WMy6WrRqOuslMXCJDBxgSDPW0wwRTLUcMwhgRDSPmeIEjsZCYY75ztZ9b+1K66s3gWMzQ0pHd3d8d5YglixJaWFld2yM21tre3m+9pruz+v84mo+e1S6+qtssnRSIRv+0snAmi0egEY+68UFr5beqsG0d+KIjGh8zDSE4K16jTUtfcIck+faXkMU4TRXYKk1iLrAhTsldgskfwTo5p1XrSWFDr8jqZeQMiJxGEgQAIgEBhEpga1dlY/8LfZ2SPoJcExYFkwoir00zQVEMxDOMvAhOeETT9KUMUjv3yaIjGqUwXvvc6nT37t/ddw0PKzdP2Xq9Xb29vN9/XXHm0trb6Y7GYKxskdk7bQ4BStEOuCpC51LdvH/77xLjwhz/fU/6/5t9Pv3rk/Z5S4wpJFjaUlIvJQIXU6A2Ivvl7IUdeTLDE5EJBDq9VmL/clf505QmHSUAABEAgEwLjAxobfC25YGhJUGS1TZ5j/2bojMVj2mRsWH9pakwvNQzjad0w9u+/pv/XZtDGnbXvEgX2pn3ber/DuwYIEC+p5eMgQDQcj2XJZQGaW6QpPr4ydr3HL1SF6uSI+YRd6hEbPH4nUpQYBIi4b5AOBEAg/wiken00jyJQtfQviOau0WiveiAxbRwyNP2Wfdv6/8vqkUOArBJLHQ8BouGYFwJ0yqXjTeUr1S96SsRTKhvk1eZuD/HhIx0IgAAIgAAHgelxfXrocPKQlhSeEDThi7u39pjXaXI9IEBcmNIGQYDSIrIWkKs7QG/bNnKJJ8C+WV4ve4I1UsDaUSEaBEAABEDACQKjfWps7Kg2aWjG9r3b+n7GMwcEiIdS+hgIUHpGliJyUYDOvG7k874Qu7Sm0dOk+PLl0i1L2BEMAiAAAnlLwLzOcuCQ2p2c1L63b1v/v6Y7EAhQOkJ8P4cA8XHijsolAdLKNeGcy8dvKasSz6tZp0S4DwKBIAACIAACrhIwL5YefC3RMz6k//iu7X2fXm5yCBBNaSBANByPZckVAQoEkuKbNsZuL18hX1y5Uq4iPkykAwEQAAEQcIDAUHcyNt6n/XDf9r5rl0oPAaIBDwGi4ZhzAnTm9SO3Vq6Sryivl974PCbxsSIdCIAACIAAPYHhw+rUaG9yz/7t/Z9MlR0CRMMcAkTDMacE6G3XDd9cXidfXr1Gric+PKQDARAAARBwgUD/q8lobEj7t7uu7fvK4ukgQDQFgADRcHRdgK7YWRuWVOPa3meUva88GhidW8Dbt41e7q9iN9VHPGuJDw3pQAAEQAAE3CJgMHb4xfiziWnjG3dt67tnbtqrbi0vZx7PJwdfLfnBgQd8A04vB98EnZpwvnycqCBvhbFpZ3jm3jKGwZ7+43cqzjP//ObLxluC9eq9K070rpA9+VIep5++yA8CIAAC+UkgGTdYTzR+xFCFi/Zt733OPIpNO8NtjLHTzD8/dltF0OkjgwBBgLh7zI2LoLfsqT9JV7WOuUUNH/K+qeN+/8Fz/n743qo1ypmBSinEvWAEggAIgAAI5CyB2KA2MtydfHjPNX1/fdXOukaR6a/OLXbyqHT6X34cjDq5eAgQBIi7v9wQIHMxm3fVfpIZxi2JaeEzT+4q33fG1rHLymqM7XUbPC3ci0UgCIAACIBAzhPofSn5zPS49q192/t+uGlXeJtgsNvVhPiPT+wI7XR68RAgCBB3j7klQOaCNt5R+8Ifv1t+RrhF82149/j/1J/oafSUCKXci0UgCIAACIBAzhOIT+kTvdHESyLrO2P3VpbctKO247HvlL/NjYVDgCBA3H2WDQE6Y9vI5mCteGXtOuVU7oUiEARAAARAIG8I9L2a/PPksL5r//bePRAgmrLhU2A0HI9lyYYAnfP3I4+uOMnzJsUnLH1bd+LjRDoQAAEQAAH3CCSmDP3oS4k/772693QIEA13CBANx6wJ0HTM+EKoVvyKKUDEh4J0IAACIAACOUTg6IH4s9PjzLxNxndxCsx+YSBA9hkuyOD2DpCus/+uaZTfGwxL64gPBelAAARAAARyiEBsUO0aOKjezwzhYgiQ/cJAgOwzzKoAiZIhNLzJG5FkfO8PcSmRDgRAAARyioCmGuzwc4kXdY0ZECD7pYEA2WeYNQHatCP8klIiqiubPScSHwbSgQAIgAAI5CCBnhcTB+KTuvDYbRWtbiwPnwJLTTlfthwK8pugzZJs3BF+NVQrl1Y2yDVuPBEwBwiAAAiAQHYJDB9W+0ePqrHHvlPxZjdWAgGCAHH3mZvXAG3aGT5Uc4LSUFohca8PgSAAAiAAAvlLYGJYY/2vJrsfu62i2Y2jgABBgLj7zE0B2rwrfLQ+4qn1+PHpd+4CIRAEQAAE8phAfFJnR6OJ3j/cWrHejcOAAEGAuPvMaQGauQs8E/zmgmRm/Lk2olRIisBEWWAiPIi7TggEARAAgXwioOuM6arBtKTBeqPJ4eEjwrnm+qdjnqnOX5X0O3UsECAIEHdvuSFACjN6Fy9o9ak+CBB3lRAIAiAAAvlFwBSg156ePm7RvQd86yBAmdUSnwLLjNuSoyBAxECRDgRAAARAgEGA6JsgKwLU2NjoCwaDrly5q6qq0NHRMUmPLnXGSCRSam4ZOjXf2ovHairXTL6KHSCnCCMvCIAACOQegaUEaHzcqL/vs/19Dq5YbGlp8TqYf0Hq9vb2BGNMc2s+xlhG79cZfwzeFCCv16u4cYCBQEBra2tzTYBaWlpK4/G4Y1fjNF08VVO7YfplCJAb3YM5QAAEQCA3CCwlQEkm1P5we6+jAmT+Yu8WhWg0ar5fuylAGR0aBCgFNghQRr2EQSAAAiAAAssQgADlVntAgLIgQFq5doz7e/9h4t6aNcpFudUWWA0IgAAIgICTBPoPJh+6/ZKevzo2h8AMB+cTsQN0PF0IUBYEaP6UF3517D4IkINPe6QGARAAgRwkMCNAl/a49csvBChFD0CAIEA5+NKAJYEACIBAYROAAGW/vhAgCFD2uxArAAEQAIEiIwAByn7BIUAQoOx3IVYAAiAAAkVGAAKU/YJDgCBA2e9CrAAEQAAEiowABCj7BYcAQYCy34VYAQiAAAgUGQEIUPYLDgGCAGW/C7ECEAABECgyAhCg7BccAgQByn4XYgUgAAIgUGQEIEDZLzgECAKU/S7ECkAABECgyAhAgLJfcAgQBCj7XYgVgAAIgECREYAAZb/gECAIUPa7ECsAARAAgSIjAAHKfsEhQBCg7HchVgACIAACRUYAApT9gkOAIEDZ70KsAARAAASKjAAEKPsFhwBBgLLfhVgBCIAACBQZAQhQ9gsOAYIAZb8LsQIQAAEQKDICEKDsFxwCBAHKfhdiBSAAAiBQZAQgQNkvOAQIApT9LsQKQAAEQKDICECAsl9wCBAEKPtdiBWAAAiAQJERgABlv+AQIAhQ9rsQKwABEACBIiMAAcp+wSFAEKDsdyFWAAIgAAJFRgAClP2CQ4AgQNnvQuIVGEbqhELG3U68QKQDARAoegIQoOy3QMZvCY2NjT6v16u4cQiBQEBra2ubdGMuc46WlpbSeDwuujHfhV8du69mjXKRG3PlyxzJuMEUb8atyfpeTrDJUX3B4VauUliwRsoIgWGmEhiDQGWED4NAAARSEIAAZb8tMn6XgQDRFA8CtJDjSI/KzP/8IZGF13kygkwpQPGYznoOJGbWUR/xMG+pK16c0XFjEAiAQP4QgABlv1YZC1BTU5PXreVPTk5K5eXlqlvzjY2NST6fb+EWgkOTX/wvkw9UN8oXOJQ+r9LqGmOvPTN9bM2yR2CitHyLGobBzB2amdNeBmOGbui6wQRm/jf/ITDD3MERzIc4u5sz+//l86sJg+na7Dk1f7nEwmtd2fTMq7phsSAAAtYJ9L+q/vdvv1L+PusjrY+YnJwUZVle4uIA6/nSjZienhaDwaCWLo7q5x0dHbO/pVp8ZCxAFuexGy5FIhG/3SS846PR6ARjzBUBuuHe+gdr1igX8q6t0OOGDqtsrFdlvoDI6jak2AEyGJsa09lUTGfTY/qkbhi9hiq0Gcz4i6YabYYoHBF149uMsfcsYvVlJuj/KUpyoywbbzEM1sIYe6vkEYIlZaLfFxSZ13/87o45V2/n7HOrbr2H+cqwA1ToPYjjAwE3CPQfTD740M3BS9yYy+v16u3t7eb7miuP1tZWfywWy+yaA4srjMfjya6urjd+c7YwHgKUAhYEyEIHORAan9CPO9WUmDLY5IjGYkPahCSJBzSV/fRoVLg/+ouyI+YSNE1LdHZ2xs0/b9pZ8wBjwvsXLM0wbtx/bf/ti5d71Z21b/L7hU/oKvuAILO6QKUUKq0QF+w8qcnZ7SRJyZeniwNFQUoQAAFSAhAgGpwQIBqOx7JAgIiB2khnytD4gJqMx9hRXRXu6X1B2h/9VWnv4pTzBegTO6tWppryB9sHDy+3lM07a94i+4QbdU3462CNFApUSZAeG7XDUBAAgaUJQIBougMCRMMRAkTM0U4689qbsT6NTY9pR3RV3PH7W4LfXS7ffAGyM685dsuecK3ik76mxfW/C9bJgUw/PWZ3HRgPAiBQuAQgQDS1hQDRcIQAEXPMNN34gMZGjqgxSRL3/8+/Br/Ik4dSgObmu+LO+tWlPuMOUWRnl9fLFbj+h6cSiAEBEOAhAAHioZQ+BgKUnpGlCJwCs4SLLNjc9Rk+rE4kJo0/9XUqn+y433+QN7kTAjQ396Y7whfKfmFXWZV0QqhW5l0S4kAABEBgSQIQIJrmgADRcMQOEDFHK+mmx3U2eCg5qiWE7z767dA3rYw1Y50UIDP/Zd+tDAYrPD9XvMK7KlbKTJJxQbTVGiEeBEDgDQIQIJpugADRcIQAEXPkTTcxrLGhbrV/Yki4qm1f6FHecfPjnBagubmuvaf2O4wJ11WtUiTFBwnKpFYYAwIgwBgEiKYLIEA0HCFAxBx50sUGzet9tOjgIeHy534cjPKMSRXjlgCZc2/cVf0xr0++u3qN7PGk+O6gTI8B40AABIqHAASIptYQIBqOECBijunSmfIzdFj7S/8r7PIXfxY6lC5+uZ+7KUDmncEu/2bdJaXVxv6aEzylnhLsBNmpHcaCQDESgADRVB0CRMMRAkTMcbl05pcaDnVr3f0vK++1crHzUjndFqBIJBI4/erhDwZqxN3htYrfvG0HHiAAAiDASwACxEtq+TgIEA1HCBAxx6XSJSZ11vtycny0T3rvM98va6eYNhsCZK77zBuGry6tkr5au1Zx7VYtFLyQAwRAILsEIEA0/CFANBwhQIQcp2M6E0XGFl8jY964tOdAYmhywLj2T7vLf0U1ZbYEyFz/uZ8e+XZZjXR5xUrZt/h4pkZ1ppQIDDtEVJVGHhAoDAIQIJo6QoBoOEKAiDiaX2Q4+FpyJlt4nYf5Q2/cQHTwtWT/eL/xw8e+E/oy0XQzabIpQOb859008lDlKvmM0grp2MEOH1HZ6FF1Zn0rm70MnxqjrDhygUB+E4AA0dQPAkTDEQJExLH35QQzdz7MR1m1xKpWKzN/Nv+t/2DyqUdvKX8X0VTH0mRbgN5y2dipZSv0n6w4yVM/9x1B3c/HmRo3ZtZY2SCzYBhfokhdd+QDgXwlAAGiqRwEiIYjBIiIY2JKZ0cPJJkkM1a3wXPshqKHX0gMxHrEy566u+xxoqlyRoDMhZz9yZHPB8PidZWrlJD598kRnfW/mmDegMjq1nuoDxn5QAAE8pgABIimeBAgGo4QIEKO5o1MJYWx0gppJutYv8bGerX7f/+N0EbCaXJKgDw1U/KZG+N/Dq9VGueufTJPBZZVy8zjx6fEnKg7coJAvhKAANFUDgJEwxECRMhxvgDpGmNHXoiP9L/sOZfiI++plpntU2Bzazr7+rHLSsPs6zWNSrn5bxAgwqZCKhAoIAIQIJpiQoBoOEKACDnOF6DXd39++PtvhK4jnGJBqlwRIHNR7/jsSFt4rbLe3AWCADlVceQFgfwmAAGiqR8EiIYjBIiQ43wB6n4+3j/4qnTRc/eWdRJOkbMC9PZto5eXNwhfrlqthCFATlUceUEgvwlAgGjqBwGi4QgBIuQ4J0CCIJh3ef/NI98s/yhh+uNS5dIOUMNpCf8J7558fuVJnqqRIyquAXKy8MgNAnlKAAJEUzgIEA1HCBAhxzkBmhzVx0cOGpuf3Bf6L8L0OS1A5uLO/9zI90N18l/HJ3QIkJOFR24QyFMCECCawkGAaDhCgAg5mgIkSowNHVEH/3S3d32iv2T2GwEdeuTSDpB5iKdvHju7YjX7f6LEvPgUmENFR1oQyGMCECCa4kGAaDhCgAg5mgKkJQ02MaT/8vffDF1OmDplqlwTIHOR7/jsyCFfQAyZX4CIj8E73QHIDwL5RQACRFMvCBANRwgQIUdTgKbGtOmxXuP6J+8sv5cwdd4I0Du/MPofkiKcV7ECAuR0/ZEfBPKNAASIpmIQIBqOECBCjqYAjfWqg8NHxIvafxQ8QJg6bwTonE+OXuspZf/XvBUIdoCc7gDkB4H8IgABoqlXtgTIza+2lZqbm4+70zYNvuOzdHR0TDHGZm9m5fDjhnvr/6tmjXKhw9O4nn60V2MjPcnRx79T3eDG5JOTk2pXV1fcjbkYY0Jzc7M/3VxvvmLwjLJa9lD4BI8EAUpHCz8HgeIi0H8w+dBvv1zh6Kdj5xPt6OiYcItwS0uLX1VVVxzh9df+6UyOLeMFNjY2+rxe7+xdLh1+BAIBra2tbdLhaY6lb2lpKY3H42/cwtzBiS/86th9NWuUixycIiuphw+rLDagde25pvcENxbQ3Nzs0TTN68ZckiQZHR0dsXRzXXPnimpDUHtq13tlCFA6Wvg5CBQXAVOAbr+0x63XfjESiZS6RTgajZrv15pb82U6DwQoBTkIUKbt9MY48wsAp0a0v+y+uu80+9nSZ8hFATJXvWV3bTzc5PH4SjN+qqU/eESAAAjkHQEIUPZLlvGrMnaAaIpXaDtA5ie/zMfgIZVNx/THEqr6t+bff7B98DANsdRZck2APrGzaqW5Uo8kR6sa5FJfcHZDUVIyfso5iQ+5QQAEXCYAAXIZeIrpMn41hgDRFK/QBGjgYJLFBhfufAoC+8q+bX1foiGWHwK0aVf4CWawt81fbc0JCiutkJzEgNwgAAJ5QgAClP1CQYBS1ACnwDJvTAjQLDsIUOY9hJEgUAwEIEDZrzIECAJE2oUQIAgQaUMhGQgUKAEIUPYLCwGCAJF2IQQIAkTaUEgGAgVKAAKU/cJCgCBApF0IAYIAkTYUkoFAgRKAAGW/sBAgCBBpFxqzHwJjpgjFx/TfD4eqZr7k8b5LOxKkEy1KlmufArvk3maPucTQyOBQ9RqltCQ0+ykwIeNnnJP0kBsEQMBtAhAgt4kfP1/GL8f4FBhN8QrtU2BzVMzvAZoc1Z/Zs6X3VBpSy2fJNQGaW+3M9wCt83h8gYyfam7gwxwgAAIuE4AAuQw8xXQZvypDgGiKV6gCNPNN0EPawT1behtpSOWfAG3fEapQZV9f7XoPvgnajSbAHCCQRwQgQNkvFgQoRQ3wMXj7jfn6vcDG9m3tC9nPlj5DLu4AbdpV/VZZkf4UXusRcSuM9DVEBAgUEwEIUParDQGCADnShTN3g+9Xh7U4O2/f9t7nHJlkXtJcFKDt36/7DGPsG7gbvNPVR34QyD8CEKDs1wwCBAFypAtNAZqOadrEsLb5rmv7v+/IJDkuQNfdU/c/TGDnV6xQGHaAnO4A5AeB/CIAAcp+vSBAECBHutAUIPO+YBMj+q93bzp6sSOT5LgAbbu7bkgpESpCYRkC5HQDID8I5BkBCFD2CwYBggA50oWmAIkyY8OHkyOBMc+KWz/dPeXIRK8nzbVTYFfvrjvdE2B/lBVBLquGADlZe+QGgXwkAAHKftUgQBAgR7rQFCBJYWxqTI+N9WtX3n1d388cmShHBei6e+ruLgmJVyanDQYBcrLyyA0C+UkAApT9ukGAIECOdOGcAImSwAZfS/529+be9zgyUY4K0Nb9dYfCTUrDWK8KAXKy8MgNAnlKAAKU/cJBgCBAjnThnACVVkjs8AvxnnicXXT31t5nHZmMMZZLp8A27a79oL9M3B9eq1SZXwiJHSCnqo68IJC/BCBA2a8dBAgC5EgXzheg8QGNjfapP969sfdjjkyWYwK09a66tsoG+bSSoGjufkGAnCo68oJAHhOAAGW/eBAgCJAjXThfgMz7gx15ITGsTQpn772u5wUnJsyVHaBr9oY/7PGL3w+v8wTN44QAOVFt5ASB/CcAAcp+DSFAECBHunCsV2OShzHzFJj5MHeBxge0X+268uj7nJgwVwRo6111z1eukptLymZvfgoBcqLayAkC+U8AApT9GkKAIEDkXTgd01nvSwnGBMZWnOhlim+2zY4eSAwmJvSP7d3W9xvqSXNBgK7eF/50SZn0peo1yszuz+SozvpfSTBvQGR162duDo8HCIAACMwQgABlvxEgQBAg8i405WdqXJ/JG6iSWPUaZebP0+O6+aR/YaSs6tT7Lu1IUE6cbQHackf9SYJHf6T+RE+17Jl9WnU/H2dq3Jj5c2WDzIJhmfKQkQsEQCCPCUCAsl88CBAEiLwLJ4Y11v9qciavufPhe/10kPn3kR41Pjmq37vryqOfoJw42wJ09b7a31bUS+cFquRjljN8RGWjR9WZw1zZ/MZOGOVxIxcIgEB+EoAAZb9uECAIkCNdaH4BoCAyNrcbMn+So+mNVEUAACAASURBVJ2J8alxY+td23r/nWrybArQ1XvD3/SXy1uqVsnli4/HPA3mKRFScqA6duQBARDIPwIQoOzXDAIEAXK9C0056utMxJKq/t79W/v/QLGAbAnQpl21m0vKhK/XrvPUmNc84QECIAACPAQgQDyUnI3J+CX7kksumf14jwuP559/XhoZGXHtAor6+vrk2rVrZy9icfhR/zeP/bq6Ub7A4WlyLr15jdDAwWT/2GHhfY/uEp+3u8D6+nq2du3auN08POP7+/uFAwcOeN5zk/bhkkrh1tp1SjjVThdPLsSAAAgUJ4GBLvU3P/179mE3jj6ZTIrnn3++o/djnH8cDz/8cImiKK68h3o8Hr2rq2s6E44ZC1Amk9kYI0UiEb+N8ZaGRqPRCcaYK8W74d76B2vWKBdaWmCBBE+OaGzgoPri+FHhE0//KPSincPSNC3R2dnpigAxxoTLb6n9O38F+3Z4nafOPMWFBwiAAAhYIdB/MPngQzcHL7EyJtNYr9ert7e3m+9rrjxaW1v9sVjMlU2SeDyehAARlhUCRAgzTSrzgunBQ+rB2FHhqr/cE2rLdGY3BWjjHbUf85SwnTVrlZCnZPb7fvAAARAAASsEIEBWaC0dCwGi4XgsCwSIGGiadFPm9+UcTIxMjQnbntpd/qtMZndLgLbfXffPgsRuqlqt+Oe+3yiT9WIMCIBAcROAANHUHwJEwxECRMzRSrrEpHlNkDqUTLC7//Ct0JetjDVjnRaga+5c4Zf9+v2SR7igskGWJBmnvazWCPEgAAJvEIAA0XQDBIiGIwSImKPVdLrG2PDh5PjUmP7cWI90019+WMZ993gnBWjLzrrzRa+xp6xKagrVuXYtvlV8iAcBEMgjAhAgmmJBgGg4QoCIOWaazrwuaPiwOiIw8f7oo94v9jzuTXvxnhMCdM2dK6rlEv1OwzDeXb5CCZl3d8cDBEAABCgIQIAoKDIGAaLhCAEi5mgnna4abKxfY7FBbYDp4t6uR/y3HnxSXvJjnJQCdO0dNQGxXPp6Ytq4sqxGKjNvYSHgjJedcmIsCIDAIgIQIJqWgADRcIQAEXOkSGd+aWJsQEvEhrVRpgs/GTkq3N3+o+CBxbnnC9BVd9Scmmruu6/rf3q5NZn381JKjRs13fjb0gqpoqxKYrIX5kNRR+QAARBYSAACRNMRECAajhAgYo6ZpjNvH2Gebpq/66ImDGZ+b1BsUBtlTDiiJdgvx48aP//Lj8o7zHnmC9CmnTUPMCa8f8H8hnHj/mv7b1+8pk27wm/2loqXGRp7vyCylaUVYrC0QmKS8ob4JOMG0zWDef04BZZpTTEOBEAAAuRED0CAiKniY/DEQC2kG3wtycYHtJn7Z9Vt8KY89RSf0Nl0TDfvLh9LxI0YM9izTNOf1w3pGYPpPYLAvsgMds6CaQX2bU0Xf+eVhAZB1k82mNFsMKFF8QqlvoDo9wVE5i09XnDMO9j3vjx743rzrvbm3e3xAAEQAAG7BLADZJfg7HgIEA1H7AARc7SaztAZO/j0G99o7vEJTJy3E5Myn8GY+ekxwzCYOd7Qzc0gQ2TGwjtziSLTBVEwb9AqmjdpNf8smr6T5gyXOm0wNWnMTG3e1d68uz0eIAACIGCXAATILkEIEA3BRVmwA+QIVq6kY30aG+pOskClxKobFa4xi4P6Xk4w8zTa/EflKoUFa6zv3pin3nqiCWboBqtt8qTcJcpokRgEAiBQ1AQgQDTlxw4QDUfsABFzzDSd+Qkw0cYXDZoCZJ4im/8oX5GZAGV6DBgHAiAAAssRgADR9AcEiIYjBIiYI9KBAAiAAAikJgABoukMCBANRwgQMUekAwEQAAEQgAA52QMQIGK6uAaIGCjSgQAIgAAILCCAHSCahoAA0XDEDhAxR6QDARAAARDADpCTPQABIqaLHSBioEgHAiAAAiCAHSAHegACRAwVAkQMFOlAAARAAAQgQA70AASIGCoEiBgo0oEACIAACECAHOgBCBAxVAgQMVCkAwEQAAEQgAA50AMQIGKoECBioEgHAiAAAiAAAXKgByBAxFAhQMRAkQ4EQAAEQAAC5EAPQICIoUKAiIEiHQiAAAiAAATIgR6AABFDhQARA0U6EAABEAABCJADPQABIoYKASIGinQgAAIgAAIQIAd6ICsC1NraqjhwLClTDg4OSm7NZc4jy7IRCoUW3k7coQWc/dme/6xulC9wKD3SggAIgAAI5CCBgS71N7/8nOeDbiwtkUiI9fX1STfmMufo7u72lJSUaG7N19XVNZ3JXEImg8wxjY2NPq/X64oEBQIBra2tbTLTtVod19LSUhqPx0Wr4zKJv/CrY/fVrFEuymQsxoAACIAACOQngf6DyYduv7THrdd+MRKJlLpFKhqNmu/XrglQpscFAUpBDgKUaTthHAiAQCYE+l9NMi1pLBhaEhRZqE7OJB3G5AEBCFD2iwQBggBlvwuxAhDIUQLDR1Q2NaqxygaF+cqc2xQ2BWhieOEvzBUr5IIUoNGjKosNaaxihcL85c4xzdGWOrYsCFD2KwQBggBlvwuxAhDIQQKTIxrre2X2sglBElhZlb1LEQ3dYLrGmGEwZv7Z0Gf/zAzGknHd0DW24PVYUgRNUmZCJFEUBOH1nwoiY+ZfzL/P/Fmc/XM+PNSEwUyuM0xFxta82ccWHnU+HAXNGiFANBztZMn4aYNrgOxgf2MsrgGi4YgsIEBNIDltsMMd8Zm05u6PuSPD89B1xtS4MftfYub/U2pc1wyRxUQmjhrMGGG6MMSYMaQn2bCmCsOirH+Iiaxlfn7DYA/qqvAHxgRFFJhPlPUyQRCChiAEGdNDgigEBSZUvv5nSVQEUfYwn6wIoqQITFZEJnlMWeJZtTsxuspY78uJmclKykRWu97jzsQ5OAsEKPtFyfipAQGiKV6hC5Cmzr4RLH54SsSZ3wAL4RGfSP2BQW9pdg4w19ZDVePEpD67Y7Lo4STn+KTOpsd1FqpdRn4MxqZjOjO5T08Y8eS0npBk4TVDF55OjAv/MzlgPHO4o/RgX7u05CdVzrpheL8gsb+Zf2h6Qvznx3eEvsXDr/WTR+USwbdSE/TVXo94GhOFNxuGsUHXjNXeElH0lopBT4nAPH6RyZ6MX/Z5lpI2xhRLcxcoWCvnlJylXThxAASIGGgG6TJ+JkCAMqCdYkgxCNCh9tnfouc/1pzqKxwBiums58Dsb7VzD/M38FVv8tI0icUsKa8nWSkv/yZucY5shJsCdOTFhZxFWWCrW9znbO7yTI9pbGrMmJ4aVeOiLLwgiuzhyXH9J3df1//0+eefL/f09JTwcjpj6/BlqWKfvLPiRzw5otFobPZk2sLH+V9m8tq68MmyV3inJAl/pWvGqZIihHwB0ecLiMz8r1hPQfFwdTIGAuQkXb7cEKAUnPApML7m4Ykyd4BSCdDKk7yFI0CTOjOlI5cFyNzBKKu2dw0LT72djElMGazvlewK0NSYziZH9enJES0pedgThmr8wEgmH9i9dXh0/rFbFSC73JYSoFR5N+2ojniDypWGblykq8Z6f0gqMz9xZv6Hh3sEIEDusV5qJggQBMjRLlxKgCSZtTEmkH3ZpGH+HmsYGfezVQiC8MbaDcYCumqclMsCxAR2WBTZ0bTHKQgmxBQnmtKOzCjAMAwL77qCX9cWcnZjB8j8ePrEsDYZG9RiBmMv6Srbr8T1e3dc12/uuqR85LIAzV/w5r0Nlb4S/Wpd0z5u6EJTaaXoLy2XmOx17amUUd8UwiAIUParmHGX4xQYTfGK9RSYLMqlu7ceIftyy+bmZo+maa6cC5Ekyejo6Dj25rfpjppzmCg8mssCpCfYPz2+o+K2dF1r52vl0+VO9fNIJFLGO+4tV46d6q/QHpkf76QAmdeqjA+ogxNDWsJgwvc1TfjhXduOdvCsN18EaP6xXHlneF2gVPyimjDe7wtJZWWVote8ZggPZwhAgJzhaiUrBAg7QFb6xXKsuQN05IXZ0xZ60vzwL+sz/yyL8roCE6D7zMMSBFYpyrOXd2fzGiDzolxDM5iuM/PUzLSeYHcUiACZnCUnOSfjBhvv16YmR7QhXTdunZpS9/zoxqExK82fjwI0d3yX3Muk8rHa6wVBuNYbEKpCYakKImSl+nyxECA+Tk5GQYAgQE7217Hc5qd3up+L9+/Z0ht2YsJs7gDNHc9Vu2rWl/ilJ+ojnkonjtFqzpEjKut/Rd/45O7Q/bxjc3kHaO4Ymj801lB3sv7H+hO95bzHxROnawYb69dYbEDrFyTje0a87+u7t7KM7p+UzwI0n9XVu+uuEiTj5pKQWB0Ky0GcGuPpJL4YCBAfJyejIEAQICf7CwLkCt3Uk0CA+OFPDGlsuEcbEiXjPn068bnFFzXzZ5qNLBQBmjvua/bXfdbQjM8Ea6VAqFb2WeWB+OMJQICy3xUQIAiQK12IHSBXMC+YBAKUnrl5nc9IT3I0MW38OR5nn7x7a++z6Ueljyg0ATKP+Jo7q+sNWfqqKAkXVK2SV898hB6PjAlAgDJGRzYQAgQBImum5RJBgFzBDAGygDk2qLGRHnWMiexLuzf2pr1A3ELqgtsBmn/sn7it9v1eP/vXshppdfkKOWCFC2LfIAAByn43QIAgQK50IQTIFcwQIA7Mumqw4R5VjceMvyQntI/vu66/k2OYpZBC3AGaA9DU1ORtOEetaDp76ptev/CBygYlpPgyfiuxxLWQgiFA2a9mxl2Lj8HTFK/QPwY/RwkCRNMvVrLgFNjxtOIxnQ0eSo6Kovj9HZ/o+aQVnlZiC12AJMm8yxhjZ2wdubQkxG6rXKUE/CGcErPSIxAgK7SciYUAYQfImc5alBUC5Apm7ACx2RuRDh1OMl9AYsHwG99+HRvS2MgRtU9ThU37th79TycrUiwCZDJ8y+WjrcGV7IehWqkh379t3MmeWJwbAuQm7dRzQYAgQK50IQTIFcwQIMbYkRfizLxthvkIr/Mwc2ditFc1P97+XDyhf+Tubf0vOV2NYhIgk+UpH5yoq9yQvCsYls4O1S1z41inwedRfghQ9osFAYIAudKFECBXMEOAGGNHDyRm7s5uPurWe9jM/btG9IeHov4P3/evryy4Z5dTVSk2ATI5hppjnpb3qncHa6T3l6+ABKXrLQhQOkLO/xwCBAFyvsvM21TjixBd4Tx/kmK9BmioW2XmnePLaiRmXvMzMWLc/8g3QxsDgcB0W1tbRl9saLV4xShAc4zecdPIj0qrpQ9UQIKWbRsIkNVnFX08BAgCRN9VKTJCgFzBXPQ7QOapr8HXkqx+g4cNdSfZ+KC+/w/fLv+UCQYCRNOD5qfA5i6CXirjeZ8dvS9YLV6E02FLM4cA0fSjnSwQIAiQnf7hHgsB4kZFFliMO0CDh5LM6xeZ+QWHoz3qjse+W/H5OaAQIJrW4hGgysYJ5ZS/ST5QXi+fZe7E4XE8AQhQ9rsCAgQBcqULIUCuYC7qHaD4hG5+sSEzv6F4tEe799Fby7fMBwIBoulBHgEyZ4pcPFFbd3LiPypXeyL4iDwEiKb7aLNAgCBAtB21RDYIkCuYi1qABg4mmSAwNjWuP/3sT5R3D3WVLrjeBwJE04O8AmTOdtqVo6cFwsb/q1vvKceXJS7kjx0gmn60kwUCBAGy0z/cYyFA3KjIAovpFJj5Sa+RoyrTk0bfwEvSO577WdnhxSAhQDStZUWAzBnPvHFkU2m58JXaJk+QZgWFkQUClP06QoAgQK50IQTIFcxFuwPU25lgiWljYrJP+shTd5c9noo2BIimB60KkDnrOz83ek9plfhBXBT9Rg0gQDT9aCdLxgJkZ9IMxkqRSMSfwbiMhkSj0QnG2OwXiTj8uOHe+gdr1igXOjxN1tPPCNCz8YFHbilf68RiNE1LdHZ2xp3InSKnEIlEjrsJZMtHY+uqT9R+Vx/xVLi0jmWnMXeARo9qH9u3vffHvOtpbW1VYrGYjzfeblw0Gh23muOKO+tXB0qMp+c4T45obOiQGmcC+/zuzUvf1NTN2/dMTEyo3d3dU1aPLdP45ubmgKZprryeS5IU7+joSFhZ66Z91WWKID9ftUZehbvIz5LrP5h88KGbg5dY4ZhprNfr1dvb2833NVcera2t/lgs5srV7/F4PNnV1TWdyYG58oTJZGGLxkCACCBmMwUEyH36xSJAhzviTNeMR/ds6TtvOcoQIJoezESAzJk376r+gLdUvqtug6eKZiX5nQUCRFM/CBANx2NZsANEDHTuixCxA0QPdpmMxSBA5qe+xnq1SS0uNN5149F+CJDzLZapAJkr23p37c+DNfKHcc8w7ABRdSoEiIrk63kgQMRAIUD0QDkyFpoAbdlR3aoL4vmGIJQrCvt0sEbyD/eohmAI+/du613wkfdUeLADxNE0HCF2BGjTjtq1soc9VX+ip0JS8uUEBAeUDEKwA5QBtBRDIEA0HLEDRMxxfjqcAnMQ7hKpC1SAnlp8uIJgPLBvW/8H0xGGAKUjxPdzOwJkzrDtrtqvl5RLN1askF27rpPvyNyNggDR8IYA0XCEABFzhAA5CJQjNQRoISQIEEfTcITYFaBr7lzhNyQ1Wrfe21DM3w0EAeJoNo4QCBAHJCshOAVmhRZfLHaA+DhRRkGAIECU/TSXy64AmXk27QpvC1RJX6perdQ5scZ8yAkBoqkSBIiGI3aAiDliB8hBoBypIUAQII42sRxCIUCX3Muk8rHwC3XrveuLdRcIAmS59VIOgADRcIQAEXOEADkIlCN1gQrQQwJjC79RWDB+jWuAcvt7gFK1q7kLFKyWPl+5SlnD0c4FFwIBoikpBIiGIwSImCMEyEGgHKkLTYA4DnnZEFwDZJfg7HiKHSAzz7V31AQSHiG68iTvimL8RBgEiKYfIUA0HCFAxBwhQA4C5UgNAVoICQLE0TQcIVQCZE61ZU/t10K10g2hWrno7hMGAeJoNo4QCBAHJCshuAjaCi2+WFwEzceJMgoCBAGi7Ke5XJQCdNWumvUeRfx9wyneeifWmss5IUA01YEA0XDEDhAxR+wAOQiUIzUECALE0SaWQygFyJz86n21D1StUt7vD4mW15LPAyBANNWDANFwhAARc4QAOQiUIzUECALE0SaWQ6gFaPOu2g+UhMQ7wmuVVfMXoyUN1v9qkqkJg4XXeZinpLC+ORoCZLn1Ug6AANFwhAARc4QAOQiUIzUECALE0SaWQ6gFyFzAlj21XStP8qyZfzH04KEkG+/XZtZn7g6ZElRIDwgQTTUhQDQcIUDEHCFADgLlSA0BggBxtInlECcE6Oq9tbeV18s3lFVLx86DTY7qrO/lxMz6qlYrrNBuoAoBstx62AGiQbZ8FlwETU8ZF0HTM02XEQIEAUrXI5n83AkBumpHzbmlIemntU2e8Pw1jRxVmXkqrGqVkslSc3oMBIimPNgBouGIHSBijtgBchAoR2oIEASIo00shzghQOYirtkf7q5b710pe9641mdiWJsRoGBYtrzOXB8AAaKpEASIhiMEiJgjBMhBoBypIUAQII42sRzilABtu6v2R8E6+eOBSunYmiBAlsuTcoDX69Xb29snaLKlz9La2uqPxWJvFDL9kIwjIEAZo0s9EKfAiIEyxnAKjJ5puowQIAhQuh7J5OdOCdDmXTV/VVop/7x6jeKbWxcEKJMKHT8GApSaY758rlCKRCJ+mlZInwUClJ6R1QgIkFVi9uMhQBAg+110fAanBMi8NUbSJx5pONlbJrz+zjQrQIwFw65sJjiBa8mcOAVGgxs7QDQcj2WBABEDxQ4QPVCOjBAgCBBHm1gOcUqAzIVs/X7tE1UNytt8gdkPg0GALJcn5QDsAGEHiLuTIEDcqLgDsQPEjYosEAIEASJrpnmJnBSga+6q+0qwWrx57qJnCBBNBSFAECDuToIAcaPiDoQAcaMiC4QAQYDImsklAdp4R/isQKX03zVrlRLsANFVDwIEAeLuJggQNyruQAgQNyqyQAiQ8wJ09idH/tswjNL5M2nTwrd/d6vy793d3VNkxUyTqLm5OaBpmivXdDq5A3TVXY0+RZvqW3WKt4wJOAVG1T8QIAgQdy9BgLhRcQdCgLhRkQUWowBt2hH+PhPYOYahb7rr2oHfz4fZ2Njo83q9pN+oZwoQE4wz5s+jTgqbnRagTbuq38oM8R7GhGf2b+/920IRIJPjtrtrn6leo7R4/CKuASJ6NYAAQYC4WwkCxI2KOxACxI2KLLDYBGjjzpobBSZ8ZwagwEaYwR6YD1PXmCQIc58vWgKzzpie4keCyMxbcQYMZvgFxnxMFHxMYF7RYA0GM7wLhwj9hsAGmWFMCAKbMJgQY4yNM8OYpiquwNh7GWMz35osGMLNj3+v6rZC2AEyj2frXbW7Q3Xy1eb3AeEaIJqOgQARC5D525Sqqq5suSaTSfGkk06K07RC+iwHDhzwiKJopI+0H/GRb+m/qG6UL7CfKbczzAjQc/H+l+45aYUTKx0fH/f09va6UjNz/U1NTcnFx9H40QNNJSH9sfqIp9KJY7Sa0xSgvoPqlQ/f4rmPd2wwGJTC4TDZG3W6eTs7O8l2ZM67XjvdF9Jmdn0Mg90TGza+NX9+RfEwxW9+qDr9Q2LCBoNpp0oe4UwmshNFkSmSLDDFJ/hkj1AuSowJosBGe1Wmxhe2XaBamrlzua4y807mseSUPpZMGKKhC0OGZjylJoz/TcSMJzRBUNOvJHWEPyRulyTjGvOnyUnxfR3/tvI3ZWVlrvT/0NCQd2hoKJUnZno4C8a966bER6tWS3dVrFTkQhaggS71N+07N1xMAi1Nkr6+PnFsbMy17xLw+Xx6Q0PD7J1sXXg8/PDDGT2XMhYYJ7aTl+IUCAS0tra2SRc4zkzR0tJSGo/Hj92Uz8l5L/zq2H01a5SLnJwjF3LPCdCeLb0L7vVDtbbm5maPpmmLfhOnyr4wjyRJRkdHh/lb/YLHVbtq1pf4pSdySYD6X9E3Prk7dD8vCTvfqcE7x/y4SCRSlsm4pcacdsXYm+US/aQnd5f/eHFMIBCYbmtrW1KArtpZ1ygaxoclxbhC8ohVJUEx4AuIVR6/wEz5SfXoiSZYfGKhC9Q0Kqx03rcZz41Lxg02Pa6PTwxpR+IThleNG/dODov3t/976IVMGLxt6+hHElNG919+UP5kNBo1+9EVAWpqavJKkuTYrdlPvSJ2cuUa7YH6DZ7qQhag/oPJh26/tMet134xEoksuFYtk57jHRONRs33a9cEiHddi+MgQCnIQYAybaelx0GA6Jmmy2juABWbAC3HZCkB2rirrlkUjO2SxD5UWinJgUqpXjFPeHE8zDuWp3r4Q8v//qSpBhvv018eH1DFxBR7YKRHuPPFn4UOcUyZMqSQBKh+g+Fd/8HRF1a1eCFAmTbE8eMgQClY8j3LUwzEDhBNZ2IHiIYjdoCO5wgBWshksQBd8YPaUt80+0dBYp8I1kqesmq5Js0VQjTNuijLcI/aPd6nKfFxdnOqnSueSQtJgMzjPe8zI+ZOarO5u1bA3wSNHSCe5nYwBgKEHSAH2+uN1NgBcgXzgkkgQEsL0FW7ai5WZOHWQKVcEaqTa8xrerL5SE4bbOiQOqLGjYce/kZoi9W1FJoAnfvpkR+F1ykfMHfKIEBWuyFlPHaAsAPE10g4BcbHyUoUBMgKLZpYCFBqAdq6v/Y2UWJ/W9mg1Hlfv+UCDXH7WUaOqInxAe2P/c+XbHzh195B3oyFJkBvv37kC7Xr5C8IIoMA8TbB8nEQIAgQXydBgPg4WYmCAFmhRRMLAVrIseXDSbG8Kba3pFx6Z1WDUmW+uebiY6xfY6NH1D/1vqBcHv1VaS/PGgtNgM64ZuTvqk8Qv+nxiyHsAPF0QNoYCBAEKG2TzARAgPg4WYmCAFmhRRMLAXqD4/qLxirqTtH3huqkC0K1Mg1gB7OMD2jmKbGHX36i5GM9j3sn0k1VaAL01o2j55SvZnsDldIKCFC66nP9HAIEAeJqFAgQHyZLURAgS7hIgiFAsxjXnKGWrD479u/lDfK7gjVZvtjHQmVHj6raaI/2y0dvLb8y3bBCE6BTPjpxQvV69T/K66VVEKB01ef6OQQIAsTVKBAgPkyWoiBAlnCRBEOAZjG+/fqR71Svlj4WqpN9JGBdTDLQlRyODbE7H7st+P8tN22hCZD5Ufim9488W7VGqYMAkTQcBAgCxNdIOAXGx8lKFATICi2aWAgQY2deO/ypslppY80Jygk0VN3NoqsG64kmjo72sMvNLzxcavZCEyDzOM/99MiTFavkEw2NsWA4f3bueDsEX4TIS8q5OHwMPgVbCBB9w0GA6Jmmy1jsAnT6ppF3+qvYt1ec7F0n5ugFz+lqaP7c/LLFwS71D498K7TkbRMKUYDO+fTIL8rr5Xea380EAeLplGVjsAOEHSC+JoIA8XGyEgUBskKLJraYBSgQSIqnXj3x3+F18kklQcm1WwDQVO74LL0vJw+N9+hf/tPu8pT3dStEATr7U6N3hOrEK8zbkECAbHcWBAgCxNdEECA+TlaiIEBWaNHEFrMAvW376LWhenFLTaPcREMzu1nikzrr7Uw+9+gt5WelWkkhCtDbrx35QvlK8XOKVxQhQLb7DwIEAeJrIggQHycrURAgK7RoYotVgJounqqpPyn+xxUneWplT8Zn+WmKQJil7+XkobHD+uf/tLf8gcVpC1KAto9sCdaJ/+ItFUsgQLYbCQIEAeJrIggQHycrURAgK7RoYotVgN6+ffjvK1bJ2yob5HoakrmRZWpMZwMH1T888s3jrwUqRAE6Y9vYh8tqjO/5Q1IQAmS7ByFAECC+JoIA8XGyEgUBskKLJrYYBajx9OnAqvOm2lY2e+slpXB2f+Y6ovv5eP/ga8p7nvv30lfnd0khCtDpG0fPC9SzHwQqpUoIkO3XBAgQBIiviSBAfJysQ8rcnQAAIABJREFUREGArNCiiS1GATpj2+gnKhuEf6parYRpKOZWlpEj6vBAl/q1P+2q2FPoAnTaZbFTgg3qA2U1chUEyHYfQoAgQHxNBAHi42QlCgJkhRZNbDEK0Lk3jf6+tkl+i9efx597X6b88QnzYmj10Ue/FXpfoQtQ84fGGqo26I+W10KACF4RIEAQIL42ggDxcbISBQGyQosmttgE6C1XjbZW1LMf1J/kWUVDMDezHHp2urv3gPye6C/KjsytsBBPgTW+YzrQcPpUR0WdUo4dINu9CAGCAPE1EQSIj5OVKAiQFVo0scUmQGfdOPqlqtXiNcGwXEZDMDezDHQluwYPGV9+ak/oZ4UsQOaxnfPp4e6KFQougrbfihAgCBBfF0GA+DhZiYIAWaFFE1voAtS6ZeRdvlLja1pS+MUTO8r/9dybhv93RcQbkb2Fd/Hz/I6IDevx3gPJPU/cUf5/Cl2Azr1p5JVgWKour5NpnhQ5lAW3wsh+MTJ+pWhsbPR5vV7FjUMIBAJaW1vbpBtzmXNAgOhJQ4DomabLWOgCdPanRroYMypNDmpC+oeSkHH9ypM8eXnPr3S1nP9zNWGwIx2JZx/9dvnZRSBAL5bVSCsq6iFAVnokRSx2gLADxNdCECA+TlaiIEBWaNHEFroAnXnj8E9FkV1o0tISwtcrGqTLKhvk1TT0cjtL97OJ7v6XpXd3/CzQY660EK8BMo/rvM+MtAcqpcaKlRAgmx0JAYIA8bUQBIiPk5UoCJAVWjSxhS5AJfVx6bRLJ/8Un5A+7y3VLqvb4Pmor6wwP/21uCN6OxOvDB8xPt22t/x3hSxA5940/FSgUtpQ2eDKyQaaJx5nFpwC4wTlYBhOgaWACwGi7zgIED3TdBkLXYDM4z/rxuGfDHd5b6hen/htwyneNaKUjkph/HykRz08fEh7hDEjOfKq8i8///bhlxhjhhtH19TU5JUkyePGXOd+ZuSPpeXiKVWrIEA2eWMHCDtAfC0EAeLjZCUKAmSFFk1ssQjQ5IR8W3mNfufKZk8jDbnczzJyVEuMHEnOSojBHtt/bd+5hShA5900+rC/XDitajUEyGZXQoCoBUhV1Yx3kKwUMx6PSyeffPK0lTF2Yl944QWvoii6nRy8Yz/yLf0X1Y3yBbzx+Ro3J0Av3XPSCieOYXx83NPb2+vKb8C6rgsbNmxILD6Oxo8eaCoJ6Y/VRzwzF+Zm+2EKUN9B9cqHb/Hcx7uWYDAohcNh155rnZ2dtt7ZLvhC8qeaZvyyok76StWawvz251S1iw1qbOBgcvZHBos+s2/Vm8rKylzp/6GhIe/Q0JArr49/9aXk7/wh8e3Va2y1CW/7uxo30KX+pn3nhovdmLSvr08cGxtzbX/U5/PpDQ0NmhvHZs7x8MMPq5nM5YrAZLKwRWOkSCTiJ8jDlSIajU4wxlx5gt9wb/2DNWuUmQs5C/kxI0DPxgceuaV8rRPHqWlaorOzM+5E7hQ5hUgkElj87y0fja2rPlH7XX3EU+HSOpadxhSg0aPax/Zt7/0x73paW1uVWCzm4423GxeNRsft5Ni4q+aXkiC8WNGgfKas2rXXdztLJhmra4wdenZ6QNfZpCQL5//x1qp+TdNceT2XJCne0dFx3C8AJAe2KMmWvbX/U1Imnl/TWHgC1H8w+eBDNwcvcYLb4pxer1dvb28339dcebS2tvpjsZgrT8h4PJ7s6urK6Jc2V54wBMQhQAQQs5kCAuQ+/WIRINkr+qoblAtKgsVxAfRcJ73WPn1EV9nj+7f3/U1zc3OgEAXo6r21D/rKxAshQPZePyBAqflBgFJwwQ6QvSdbqtEQIHqm6TIWiwApsnhC7XrPKYovX17O0lWO7+eHX0h0J6eNp/dv6/1AAQvQf3gD4vvCJ2AHiK8rUkdBgCBA3P0DAeJGxR0IAeJGRRZYFAK0o+aXkiKc3nCyr65YPgE21yBHDyR6p2J6+13b+y4sVAHavLv25yVl4ofDayFAdl4YIEAQIO7+gQBxo+IOhABxoyILLAYB2rQz/CvJI7x11SneGjJweZKo75Xk0OSo/sz+bb3vKlQB2rK79ie+MuHS8FpXPnXvauVxDRANblwDRMPxWBYIEDFQ84MquAiaHmqajMUgQBt3hn/rKRGaV57krXMdcJYn7D+YHI0Nac/eta3v3EIVoM131v7IVyZ8vHYdBMhOu2EHCDtA3P0DAeJGxR0IAeJGRRZYDAK0aVf4UV+p2FS3wVN0AjTYrU6O9anmKbAzC02ANu8K/zMz2BomsHNERVhX8vo3fBfSx+GxA0TzUocdIBqO2AEi5jg/HQTIQbhLpC4KAdpZ+6dApXhCdaNSdKfAho+o2uhR7c/7t/eeUYgCZBjsn+a3dqBKYhCgzF5HsAOEHSDuzsEOEDcq7kAIEDcqssCiEKBd4T8Ha+Smyga5jAxcniQa6VHZyFH1mf3b+k6FAOVJ0eYtEztANDXDDhANR+wAEXPEDpCDQDlSF4UA7ax9tnyldFJ5rezKl65xYHctZLRXZcM9Wsf+rb0nQ4Bcw042EQSIBiUEiIYjBIiYIwTIQaAcqYtCgHaFX6xsUCLBmqLzHzbWr7Lhw2rnvq196yFAHE+IHAuBANEUBAJEwxECRMwRAuQgUI7URSJAL1evVtaa14cU22N8QGND3WrXvq29JxSaAG26I/xls56GwN5SEhQ/6AvMfst3eb1cMGWGANGUEgJEwxECRMwRAuQgUI7UxSBAm3fVHqw+QV5dWl58AmTeEHXwULJ739a+VYUmQHPtfeXtNZurVyt7Q3WFIz5zxwYB4ngR4wiBAHFAshKCi6Ct0OKLxUXQfJwoo4pBgDbtDB+uXaesKAkVnwBNDGms/7Xk4f1b+xogQJTPHHdyQYBoOEOAaDhiB4iYI3aAHATKkbooBGhXuKdunVLnCxahAA1rbOBgsmff1r4VECCOJ0SOhUCAaAoCAaLhCAEi5ggBchAoR+qiEKCd4b669Z4a3+tflMeBpWBCJkc01teVPLp/a189BCj/ygoBoqkZBIiGIwSImCMEyEGgHKkLWYA27wwfNBEYjDVIsiAKImPVjQqbu1iWA0/eh0yOaqz/1WTvvq19dRCg/CsnBIimZhAgGo4QIGKOECAHgXKkLmQB2rQzfIgx1jAfQ90GT1EI0NSYznTNYIlJnY31a6NMF7YlJgXfk7tD93O0he0QSZLiHR0dCduJOBLgImgOSBwh+Cbo1JAEDna5ECJFIhG/WwvBRdD0pHERND3TdBkhQOkI5efPTQHq7VzoH4bBXvrjdypa3TgiCBANZewA0XDEDhANR+wAEXPEDpCDQDlSQ4A4IOVhCAQoD4uWYskQIJo6QoBoOEKAiDlCgBwEypEaAsQBKQ9DIEB5WDQIkGNFgwARo8UpMGKg5sWqBmPdz8YHHrmlfC19dsY0TUt0dnbGncidIqcQiUQCi/+95aOxddUnar+rj3gqXFrHstMUsgBt3FH9DvPgZVnaUbFKbpY9s2fzi+EiaAhQLjy77K8BO0D2GZoZIEA0HLEDRMwRO0AOAuVIXcgCNHf4V++tfbxug+ftijdfLmfkKFyaEFOAzDvBGzpjiWl9jDH2gqEJ0h+/W/4u+9nTZ8A1QOkZ8URAgHgopY+BAKVnZCkCO0CWcHEFYweICxNpEASIFGfOJUtMGaz35cTv92zuPR8fg8+58qRdEAQoLSKuAAgQFyb+IAgQPyveSAgQLym6OAgQHctczAQBysWq8K8JAsTParlICBANx2NZIEDEQHENED1QjowQIA5IeRwCAcrj4jHGIEA09YMA0XCEABFznJ8OO0AOwl0iNQTIfeZuzggBcpM2/VwQIBqmWRGgxsZGn9/vl2kOYfkssiwb7e3tk27MZc7R3Nxc6tZc7/7y8P01a5QL3ZovW/PMCNBz8f49W3prnVhDU1OTx+PxKE7kXpxT0zQhGo3GFv/7Vbtqmkr80hP1EU+lG+tIN4cpQP2v6Bvb9lX+NF3s3M/Hxsa07u7uad54u3F2n2tnfWrwd/Unek4vpoug55jPCNCB5B8eu63yvR0dHebro2G3HjzjGxsbvW699p+xdfjyqkZhZ6jOlbcansMni+k/mHzo9kt7/oos4fKJxObm5hKX5mIdHR3ma4jm1nyZ9n7GH50wBcjr9bryhhMIBLS2tjbXBKilpaU0Ho+LbhTvwq+O3VezRrnIjbmyOcc8AQo7sY7m5maPpmleJ3IvzilJktHR0ZFKgNbnogBZuUWCnd+mMmEfiUTKMhk3N+bcfxj5bbEL0CPfCl38upC7IkBNTU1eSZI8durGO/as68Y+XrlG2FXAAuTWa78YiURc+8U+Go2a79duChBvSy2IgwClwAYByqiXlh0EAaJnmi7j3A4QBCgdqfz8+dwOEAQoP+v3+g4QBCiL5YMAQYBcaT8IkCuYF0wCAXKfuZszQoDcpE0/FwSInqnVjBAgCJDVnskoHgKUETZbgyBAtvDl/GAIUM6XaNkFQoCyXz8IEATIlS6EALmCGTtA7mPO2owQoKyhJ5kYAkSC0VYSCBAEyFYD8Q6GAPGSoovDDhAdy1zMBAHKxarwrwkCxM/KqUgIEATIqd5akBcC5Apm7AC5jzlrM0KAsoaeZGIIEAlGW0kgQBAgWw3EOxgCxEuKLg47QHQsczETBCgXq8K/JggQPyunIiFAECCnegs7QK6QXXoSCFCWC+Dw9BAghwE7nB4C5DBgjvQQIAgQR5vYD8EOkH2GVjNAgKwSy694CFB+1WvxaiFA2a8fBAgC5EoXQoBcwbxgEgiQ+8zdnBEC5CZt+rkgQPRMrWaEAEGArPZMRvEQoIyw2RoEAbKFL+cHQ4ByvkTLLhAClP36QYAgQK50IQTIFczYAXIfc9ZmhABlDT3JxBAgEoy2kkCAIEC2Goh3MASIlxRdHHaA6FjmYiYIUC5WhX9NECB+Vk5FQoAgQE711oK8ECBXMGMHyH3MWZsRApQ19CQTQ4BIMNpKAgGCANlqIN7BECBeUnRx2AGiY5mLmSBAuVgV/jVBgPhZORUJAYIAOdVb2AFyhezSk0CAslwAh6eHADkM2OH0ECCHAXOkhwBBgDjaxH4IdoDsM7SaAQJklVh+xUOA8qtei1cLAcp+/SBAECBXuhAC5ArmBZNAgNxn7uaMECA3adPPBQGiZ2o1IwQIAmS1ZzKKhwBlhM3WIAiQLXw5PxgClPMlWnaBEKDs1w8CBAFypQshQK5gxg6Q+5izNiMEKGvoSSaGAJFgtJUEAgQBstVAvIMhQLyk6OKwA0THMhczQYBysSr8a4IA8bNyKhICBAFyqrcW5IUAuYIZO0DuY87ajBCgrKEnmRgCRILRVhIIEATIVgPxDoYA8ZKii8MOEB3LXMwEAcrFqvCvCQLEz8qpSAgQBMip3sIOkCtkl54EApTlAjg8PQTIYcAOp4cAOQyYIz0ECALE0Sb2Q7ADZJ+h1QwQIKvE8iseApRf9Vq8WghQ9uuXsQC1trYqbi1/cHBQcmsucx5Zlo1QKKS7MefZn+35z+pG+QI35srmHDMC9Gx84Df/UrLKiXX4/X65pKQk7kTuxTmnpqaEyclJcfG/n7ltel35CvZIfcRT6cY60s1hCtDgEfXy5/avujdd7LyfK4ODg670vjlnVVWVZmFtx4Wetr370boNnrcp3oxfyuxMn9WxpgD1dcYfadu56j1uvkYGg0FJUZSEGwd/yicObaxulO8M1cluTOfqHANd6m9++TnPB92YVFVVoba2VnVjLnOOnp4exePxuPY60tXVNZ3JseXLq4YUiUT8mRxgJmOi0egEY8yV4t1wb/2DNWuUCzNZZz6NmROgR24pX+vEujVNS3R2droiQIwxIRKJBBYfR8tHY+uqT9R+Vx/xVDhxjFZzmgI0elT72L7tvT/mHWv+YhOLxXy88XbjotHouJ0cV++tfbxug+ftxSpAvS8nfr9nc+/5zc3NAU3TXHk9lyQp3tHR4YoAXXl7zebq1creQhSg/oPJBx+6OXiJnf7nHev1evX29nbzfc2VR2trqz8Wi7mycRGPx5MQIMKyQoAIYb6eCgJEzzRdRghQOkL5/fOZU2AQoLwtIgSIpnQQIBqOx7JAgIiBMsYgQPRM02WEAKUjlN8/hwDld/0gQDT1gwDRcIQAEXOcnw4C5CDcJVJDgNxn7uaMECA3adPPBQGiYQoBouEIASLmCAFyEChHaggQB6Q8DoEA5XHxGGMQIJr6QYBoOEKAiDlCgBwEypEaAsQBKY9DIEB5XDwIEFnxIEBkKGcT4RogYqC4BogeKEdGCBAHpDwOgQDlcfEgQGTFgwCRoYQAEaM8lg7XADlFdum8ECD3mbs5IwTITdr0c+EUGA1TCBANR5wCI+aIU2AOAuVIDQHigJTHIRCgPC4edoDIigcBIkOJHSBilNgBcgooR14IEAekPA6BAOVx8SBAZMWDAJGhhAARo4QAOQWUIy8EiANSHodAgPK4eBAgsuJBgMhQQoCIUUKAnALKkRcCxAEpj0MgQHlcPAgQWfEgQGQoIUDEKCFATgHlyAsB4oCUxyEQoDwuHgSIrHgQIDKUECBilBAgp4By5IUAcUDK4xAIUB4XDwJEVjwIEBlKCBAxSgiQU0A58kKAOCDlcQgEKI+LBwEiKx4EiAwlBIgYJQTIKaAceSFAHJDyOAQClMfFgwCRFQ8CRIYSAkSMEgLkFFCOvBAgDkh5HAIByuPiQYDIigcBIkMJASJGCQFyCihHXggQB6Q8DoEA5XHxIEBkxYMAkaGEABGjhAA5BZQjLwSIA1Ieh0CA8rh4ECCy4kGAyFBCgIhRQoCcAsqRFwLEASmPQyBAeVw8CBBZ8SBAZCghQMQoIUBOAeXICwHigJTHIRCgPC4eBIiseBAgMpQQIGKUECCngHLkhQBxQMrjEAhQHhcPAkRWPAgQGUoIEDFKCJBTQDnyQoA4IOVxCAQoj4sHASIrHgSIDCUEiBglBMgpoBx5IUAckPI4BAKUx8WDAJEVDwJEhhICRIwSAuQUUI68ECAOSHkcAgHK4+JBgMiKBwEiQwkBIkYJAXIKKEdeCBAHpDwOgQDlcfEgQGTFy5YASWRHkD6R1NraKqcPo4loa2tLMsZ0mmzLZ7n+J/W/DjcqF7gxVzbnMAzGup+ND/x5V8MaJ9bR09PDjhw5Encid4qcQmtrq2fxv5/4od51wUb14fqIp9KldSw7jSlAQ93aZXff0PsT3vU0NjYqVVVVIm+83bi2tjZbNbt6b+1jdRs8b1O8gt2l5N14U4COdsYf2bul710tLS0+RVEMNw6it7fX6O7uTrgx1xW3VW8Kn+DZHapz7eXfjcOamaOvK/mbx7+x4sNuTDg1NSV2dHRMuTGXOUckEvEHAgHNjfkGBwf1rq6u6UzmyvhVo7Gx0ef1epVMJrU6xgTZ1tY2aXVcpvEtLS2l8XjclTeBC786dl/NGuWiTNeaL+NmBOi5eP+eLb1hJ9bc3Nzs0TTN60TuxTklSTI6Ojpii//9ql0160v80hO5JED9r+gbn9wdup+Xi53fpnjnmB8XiUTKMhk3N+bcfxj5bf2JntOLVYB6DyT/8Mi3QhdHo1GzH10RoKamJq8kScf9AmCnjkuNPeu6sY9XrhF2FaIA9R9MPnT7pT1uvfaLkUik1IkapcoZjUbN92tXBMjOMUGAUtCDANlpqdRjIUD0TNNlNHeAIEDpKOXvz2dOgUGA8raAEKDslw4CBAFypQshQK5gXjAJBMh95m7OCAFykzb9XBAgeqZWM0KAIEBWeyajeAhQRthsDYIA2cKX84MhQDlfomUXCAHKfv0gQBAgV7oQAuQKZuwAuY85azNCgLKGnmRiCBAJRltJIEAQIFsNxDsYAsRLii4OO0B0LHMxEwQoF6vCvyYIED8rpyIhQBAgp3prQV4IkCuYsQPkPuaszQgByhp6kokhQCQYbSWBAEGAbDUQ72AIEC8pujjsANGxzMVMEKBcrAr/miBA/KycioQAQYCc6i3sALlCdulJIEBZLoDD00OAHAbscHoIkMOAOdJDgCBAHG1iPwQ7QPYZWs0AAbJKLL/iIUD5Va/Fq4UAZb9+ECAIkCtdCAFyBfOCSSBA7jN3c0YIkJu06eeCANEztZoRAgQBstozGcVDgDLCZmsQBMgWvpwfDAHK+RItu0AIUPbrBwGCALnShRAgVzBjB8h9zFmbEQKUNfQkE0OASDDaSgIBggDZaiDewRAgXlJ0cdgBomOZi5kgQLlYFf41QYD4WTkVCQGCADnVWwvyQoBcwYwdIPcxZ21GCFDW0JNMDAEiwWgrCQQIAmSrgXgHQ4B4SdHFYQeIjmUuZoIA5WJV+NcEAeJn5VQkBAgC5FRvYQfIFbJLTwIBynIBHJ4eAuQwYIfTQ4AcBsyRHgIEAeJoE/sh2AGyz9BqBgiQVWL5FQ8Byq96LV4tBCj79YMAQYBc6UIIkCuYF0wCAXKfuZszQoDcpE0/FwSInqnVjBAgCJDVnskoHgKUETZbgyBAtvDl/GAIUM6XaNkFQoCyXz8IEATIlS6EALmCGTtA7mPO2owQoKyhJ5kYAkSC0VYSCBAEyFYD8Q6GAPGSoovDDhAdy1zMBAHKxarwrwkCxM/KqUgIEATIqd5akBcC5Apm7AC5jzlrM0KAsoaeZGIIEAlGW0kgQBAgWw3EOxgCxEuKLg47QHQsczETBCgXq8K/JggQPyunIiFAECCnemsmr6YabHJYZ6YAjRxJxjTd+IL574qo7N+99cgk1eTNzc0eTdO8VPmWyyNJktHR0RGbi9m0o/b/GIJ+qsCEgCgL7y4pEz3mz2pOUNxYznFzjPdrM/82OaqxySH9HlVjT5t/f3Jnxe50C4rH48murq7pdHFUP49EImWZ5Dpj+/A15jhPiXBDqFZaI8kCU0oE5guImaTLqzFTYzpT4wZTkwYb79Nejk8ZO2WvEb9re//33DiQpqYmryRJMz3u1GOuvopHeKu/XPi7kqA0M1VZzez/C+EBAcp+FSFAKWrQ0tJSGo/HXXklvfCrY/fVrFEuyn4rOLMCU4AOtcePSy6LcmkhCRATjH+Zf5CCwNiat/icgZoma/+rSTYxPCtBcw89wf7p8R0Vt6VbUL4I0FmfHH5RENiK+cdTt8FTNALU25lYXMro/u19J6arL8XP3RCgM68b+UdRMT43f72BKolVr8nOLxUU3BbngAA5QdVaTggQBMhax1iMXkqABEO81GDG8WZkMf+xN3jVkJNJwbVXR28Jm5qbWxCMvzEYuyKnBUgT/i0ZZ79Mh1cSdU32ise9u6Ybl+nP41OsJJOxXr+xgzFWCQE6RuAwM4RrM2FpdYyWMBRVE2Sr46zEK17jElFiH4UAWaG2bKwYiURKybKlSRSNRs3d/YW/hbk1uYV5MhYgxpgrOySvH4vU0tLi6JbrfGbt7TNbFroFjhmHXv+T+v8KNyoXZJwgxwcuJUCBSukwE5iR48vnWl5iUi9LTBmhXBYgT4kw6vGL41wHlAdBE8NavaGzBedDinkHSBSZ6q+QjuZB6biWmJjUg4kpI1joAvT7r9V8hAuIzSDzjEY0Gp2wmYZ7eHNzs1+WZVde38fGxrRMT9vbESBuGASBUiQS8RPk4UrxeqO4IkA33Fv/YM0a5UKuheVh0FICtOZUHxPcVGgH2Y0eVdnwEXXBDLl2CqxipcxCtY7+0u4g4eNTH3o2zrTkwtfXYhYgxSewlc2uXALnSp1HelRm/lfgAvTgQzcHL3EDqNfr1dvb210ToNbWVn8sFnPlgi07p+0hQCm6DwJE95Q0BWjgYPK4hOETPAUlQGN9x+/2rmrJzhuSeQ2Qri+UA/Pi4EISoN6Xjz9LZx5fsVwEPda/UA7MJ1jtOtc2yeleIJbIZMpPfHLh76Dmhe4Fdg0QBIigkyBABBDnp4AAEQNFOhAAARAAgQUE+g8mIUAEPQEBIoAIASKGiHQgAAIgAAJLEoAA0TQHBIiG47Es2AEiBop0IAACIAAC2AFyoAcgQMRQIUDEQJEOBEAABEAAAuRAD0CAiKFCgIiBIh0IgAAIgAAEyIEegAARQ4UAEQNFOhAAARAAAQiQAz0AASKGCgEiBop0IAACIAACECAHegACRAwVAkQMFOlAAARAAAQgQA70AASIGCoEiBgo0oEACIAACECAHOgBCBAxVAgQMVCkAwEQAAEQgAA50AMQIGKoECBioEgHAiAAAiAAAXKgByBAxFAhQMRAkQ4EQAAEQAAC5EAPQICIoUKAiIEiHQiAAAiAAATIgR6AABFDhQARA0U6EAABEAABCJADPQABIoYKASIGinQgAAIgAAIQIAd6AAJEDBUCRAwU6UAABEAABCBADvQABIgYKgSIGCjSgQAIgAAIQIAc6AEIEDFUCBAxUKQDARAAARCAADnQAxAgYqgQIGKgSAcCIAACIAABcqAHIEDEUCFAxECRDgRAAARAAALkQA9AgIihQoCIgSIdCIAACIAABMiBHoAAEUN1WoCu2FkblnTjHHPZJUHh5lBYPtX8sy8oMVH8/9s7t9g4qjOOf2dm9uL1xnHwJY4dkpCEmC5gSq0CISlPlQr0pVJFQU2hIa5o7ESB9AG1PEBbCQQSVVEviQPECbdKQEtUVe1D2wcqAjSQQGqoi1MnMWA7Wdux1/auvbeZU41TI9vZ2LPjb8768t8nRM755ju/7+zub7+5mHkxCAcCIAACIDAvCFgWUXLYHM9lqDd7ciQqn7b/e7A7+G7HX4r6vEoyEAhYra2tCa/iT49bX18fisfjuorjQYCYKasQIB/J6PS013w5CAFiriXCgQAIgMB8IWAL0Gcnk5ekEz0V3AABclclCJA7bpedBQFiBopwIAACIAACBAHi3wQFEaBIJOLnX0ruiMPDw3owGLRUHS+bzYpQKOTZ8a797nDFsrJ0FzpAqiqK44AACIDeu+g9AAANwUlEQVRA4QlcToBiUd+VrS97dwosmUxqJSUlF8+9KXjFYjEjFAopO15HR0fKzbKEm0n2nHXr1gUDgYDP7fx85oXDYfPEiROj+cyZy9i6urriVCrl2dU4G+8cq1i5KXkaAjSXKmEuCIAACCwsApcToAyJlS81Rns9XI1WW1tb7GH8KaHb29vt72tlAuR2XRCgHOSUCNDG5JHxQ2t0rb9I00kQVW3y4xogtzsZ80AABEBgnhOwBej8qTSRJEqPWbYgtNopZ0jcDgFSXzwIUAEEaPIht+6NnamJ+MuNgOtSqN81OCIIgAAIgIBrAtmUpO5/p/sONkYrXQfJbyI6QDl4uf7WxSmw/Hbf5UZveWjwVNUmf1Uw7NkZN55EEQUEQAAEQICFQDJuUfRUuudgY28NS8DZg0CAIECz7xJ7hNenwKZ0gB6KfVy21lgTLlPyyARnADAKBEAABEDAMwLxCyb1f5rtbGmMXuXZQaYGhgBBgJxtNZUCtOWhwZPhMt0oX+tb4yw7jAIBEAABEFjIBPo60z2JC9ZoS1Pv1YrWAQGCADnbaioFaOuDg8f1AMnV1wVrnWWHUSAAAiAAAguZwOcfpc5mU5Q6tCv6JUXrgABBgJxtNZUCtOXB2DGhy77qawK3+YKuL8lytjCMAgEQAAEQKCiBTFJSd1vqHWmJ5Yd2Ra9TlAwECALkbKupFiAS1oslVca2K6p9qt4MzkBgFAiAAAiAACuBwS6z40JX5kXdEHdDgFjR5h3MdcsBd4HlzTrnBLsDpJG8Rwtqr66+1n8NT1REAQEQAAEQmI8Euj5KnR7uoW1FZXQQAlTYCkGAcvBX3QFqaYpGfvBs5Rvla/1bQ6VaRWG3BI4OAiAAAiDgBYHEoNXffzbz9tFnSu+9dU/sXQiQF5Sdx4QAzRcBaq640yjSnqi+JnCD8/JhJAiAAAiAwEIh0POf9McjfeLR48+X/B0CVPiqQYAKL0AftTRF19lpNDRX/qF8ne+m4hX66sJvDWQAAiAAAiDARSA+YPX0n0m/9/avVtxnx9z6YOxfB5ui67nizxIHF0HnAAQBKqAAbd4z+KKm0beEoJcP7uy9t6G54jbDrz9bE/HX2n8bDC8QAAEQAIGFT0BKou6PU6fjffrOE4eXHdu8O/acZsi7JdHrhxp7v6NghRAgCJCzbabiGqD67SM3B0uzf5vISNfljc890Hdyx/6Kx0tW+rZfUWNUO8sWo0AABEAABOYzgQufZ84PdluHj+0rfeKGbSN14Yrs0Yl8pUVbDu3qfcfj/CFAECBnW0yFANmZ3LJ7cJ9u0PdIUnNLU2+j/f/2vra6KD6UPlq+1v+VouX4+2DOKoZRIAACIDA/CYzGTOo7m32v7YjvjoHO4oyd5ebdsV9qhmwgKQ61NEV3KMgcAgQBcrbNVAmQnc1XG0aufvnhng8mZ3b/gZU3GxodqdrkX4WHIzqrGUaBAAiAwHwjkB6TdK491ZOI6vd8+ErJycn51W8f3vS7n5w7oShnCBAEyNlWUylAuq6n2tra0tMzu7955d3+IvF01Qbfat2HC4KcVQ6jQAAEQGB+EMimJZ1vT59ODtKjx54v/dP0rEzTTHd0dKQUZQsBggA522rzQYDsTHc0V+4MhrWfVV7lq9QMSJCz6mEUCIAACBSWgJmR1Hsm05/op8eOHVj+Uq5sIECFrZF9dNffqngSNE/xLtcBmojesL9it79Y21txlX+94XddLp5kEQUEQAAEQGBGApmUpL6zmf7RAfnzY82lhy83GAJU+I3k+hsVAsRTvNkEyD5Kw/6KHbpPe6RivW9DoBgXRvOQRxQQAAEQ4CWQjFvUfzbTPzZMP37vQOlrM0WHAPGydxMNApSD2nw5BTY5te32k6J1rfmKGuPKcJnuptaYAwIgAAIg4BGBkX6TYufMrtEB2Xj8YOk/ZjsMBGg2Qt7/OwRogQiQneb3D1RuCPrFs76gdvWKauNK3CHm/RsERwABEACBmQjYd3rFujPn0knZdr5d39X+x2U9TohBgJxQ8nYMBGgBCdBEqvYpMU3XHguX61ZJpb4Od4l5+yZBdBAAARCYTsC+y2somv08MWBlU3F6fLZTXtPnQ4AKv6cgQAtQgOyU7/tNTZlupB/QdbGnuNSwwuVadSCU+/qg3tOX3GVP9mm0UClOpRX+LYgMQAAECknAPnU1NmRekkLlBn/OtFIJi0b6zfNjMdNMj4nfnn8/eLjz/WA83zVAgPIlxj8eArSABGhHc+VmkvQLSeLPhxqjj9upN+5bviJJgbt0H23TdFEdKtG0ouX6en+RoInOUM8naUqPWlNWWrneBwHifz8hIgiAwAIjYAvQhc/GH9D8xauoRKOVGy8KkN3psU9zjcWsjtEhU0iTPk2Nytd73i8+0vWBf9Qes3nX0E+Fbt00ekH70clXln/iBAEEyAklb8fMSYBKSkqUtBCy2axoa2sb32gqXpFIJGQYhlRxrOHhYbOzs/PSFk2Ogzfsrzwridb8/59+L6X479RhsoyEWC1I1ghNVBNJvxAiI01ZKomMyWODYe2CERBjXq9RECnhKOfwSAc3DFSty84Na3NTodxzVNUNNVs4NUsnZTiVsFZMzlgIyghNjEhLGiQoJS3qIYvOWZboFiQG7Z+TQpAki0jTrOtJp9vH50v68Hhz1decrH5gYMDq6upS9iDEurq6gJO8OMa0trba32mXttU4gueOMfUXvsPjuBYgh/G5hum1tbUhrmCzxWlvb08Q2Vvb+9fGjRsDuq7n7rVOO/ytewZfFRrdYf9vKyn2ZtN0ZqYMhUYhMkSZL2A9QoKm/XFV8aQU9E8vV2iNioBlSiX37YuAyOp+OfVnnEeLk5YUZkIEPQp/SVg9pKWFbin5MLEymmElLZ+qtRnLyHMJn1hLNin8lJFKfrSRT5hGUDr6YcPB2kxQUFrun+uWTw5aUMtoPiubzxy3Y82s1OSY8PSLWw/S18f/LtfUV7sU8ilDan2WmHmPWlLWC6KnLvoPvXCosXe7k/VGIhG/aZqerm0ij0AgYLW2ttrfa0pe9fX1oXg8ruS9lkqlMp2dnUk3C4MA5aA2XwXIXzFm3HhX6uFsQrx14oXlbzkt+JY9g0dJo7rJ4y2Lvn14V+8bTmO4GafyTaC4nSxqa2vDbpi4mbNq1aqxN998U8kXTn19vS8ejyuTu/b29hE3TNzMUfnsskQike3q6lImd5FIJGyappLPcyfPLnNTn8vM8fzH781NsR2GXz4z5fiC/tqys/cbTtfRsK/8m1KI61sa+550OgcC5JTUzOMgQDwcv4gyXwXI7TJv2Tn0w/G5gqTuN8d/lVpSdEOA3BIlCJBrdFMnQoB4QEKA3HO0BUhYYrzrqfnMtNAunrZvaer7tfuos8+EAM3OyMkICJATSnmMWWwCNLH0xdwGRQcojw0+w1B0gHg4ogPEw5GIPO8ATc5U5Wc/BIhnj0CAeDgu2g4QBIh5gxA6QFxE0QHiIYkOEA9HCBAPR5WXP0CAeGoGAWLmqPJNgA4QT/HQAeLhiA4QD0d0gHg4LubuPwSIZ49AgJg5QoB4gOIiaB6OuAiah+Niuwgap8B49sXkKCo/+yFAzPVT2QbN5zb4uS5zMf8KQAdorrvj4nx0gHg4ogPEwxEdIB6Oi/mzHwLEs0fQAWLmqPJXAASIp3gQIB6OECAejhAgHo4QoNwclTw3gqGEi/ZOAHSAGHaH/chR00x3dHSoeqoqboPnKRvhImgekLgImoejyu4/7gLjqRk6QDwc0QFi5ogOEA9QXAPEwxHXAPFwxDVAPBwhQDwcIUA8HCFAzBwhQDxAIUA8HCFAPBwhQDwcIUA8HCFAPBwhQMwcIUA8QCFAPBwhQDwcIUA8HCFAPBwhQDwcIUDMHCFAPEAhQDwcIUA8HCFAPBwhQDwcIUA8HCFAzBwhQDxAIUA8HCFAPBwhQDwcIUA8HCFAPBwhQMwcIUA8QCFAPBwhQDwcIUA8HCFAPBwhQDwcIUDMHCFAPEAhQDwcIUA8HCFAPBwhQDwcIUA8HCFAzBwhQDxAIUA8HCFAPBwhQDwcIUA8HCFAPBwhQMwcIUA8QCFAPBwhQDwcIUA8HCFAPBwhQDwcIUDMHCFAPEAhQDwcIUA8HCFAPBwhQDwcIUA8HCFAzBwhQDxAIUA8HCFAPBwhQDwcIUA8HCFAPBwhQMwcIUA8QCFAPBwhQDwcIUA8HCFAPBwhQDwcIUDMHCFAPEAhQDwcIUA8HCFAPBwhQDwcIUA8HCFAzBwhQDxAIUA8HCFAPBwhQDwcIUA8HCFAPBwhQMwcIUA8QCFAPBwhQDwcIUA8HCFAPBwhQDwcIUDMHCFAPEAhQDwcIUA8HCFAPBwhQDwcIUA8HCFAzBwhQDxAIUA8HCFAPBwhQDwcIUA8HJeEAPGgchxFEpHlePTcBupzm573bDPvGe4nLNa1CSLS3GNxNVNV3RZrzWzoWJurrZdz0mLdj/js59kjC+K9Zn+Q4wUCIAACIAACIAACS4oABGhJlRuLBQEQAAEQAAEQsAlAgLAPQAAEQAAEQAAElhwBCNCSKzkWDAIgAAIgAAIgAAHCHgABEAABEAABEFhyBCBAS67kWDAIgAAIgAAIgAAECHsABEAABEAABEBgyRGAAC25kmPBIAACIAACIAACECDsARAAARAAARAAgSVHAAK05EqOBYMACIAACIAACPwPwlmPA6usj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Image result for mail linkedin twitt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DF7"/>
              </a:clrFrom>
              <a:clrTo>
                <a:srgbClr val="FFFDF7">
                  <a:alpha val="0"/>
                </a:srgbClr>
              </a:clrTo>
            </a:clrChange>
            <a:lum bright="-10000"/>
          </a:blip>
          <a:srcRect l="28633" t="6425" r="51341" b="55026"/>
          <a:stretch>
            <a:fillRect/>
          </a:stretch>
        </p:blipFill>
        <p:spPr bwMode="auto">
          <a:xfrm>
            <a:off x="1250623" y="3212976"/>
            <a:ext cx="540028" cy="576064"/>
          </a:xfrm>
          <a:prstGeom prst="rect">
            <a:avLst/>
          </a:prstGeom>
          <a:noFill/>
        </p:spPr>
      </p:pic>
      <p:pic>
        <p:nvPicPr>
          <p:cNvPr id="10" name="Picture 11" descr="Image result for mail linkedin twitt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DF7"/>
              </a:clrFrom>
              <a:clrTo>
                <a:srgbClr val="FFFDF7">
                  <a:alpha val="0"/>
                </a:srgbClr>
              </a:clrTo>
            </a:clrChange>
            <a:lum bright="-10000"/>
          </a:blip>
          <a:srcRect l="73766" t="49416" r="3869" b="12035"/>
          <a:stretch>
            <a:fillRect/>
          </a:stretch>
        </p:blipFill>
        <p:spPr bwMode="auto">
          <a:xfrm>
            <a:off x="1187624" y="4113108"/>
            <a:ext cx="603019" cy="576000"/>
          </a:xfrm>
          <a:prstGeom prst="rect">
            <a:avLst/>
          </a:prstGeom>
          <a:noFill/>
        </p:spPr>
      </p:pic>
      <p:pic>
        <p:nvPicPr>
          <p:cNvPr id="11" name="Picture 11" descr="Image result for mail linkedin twitt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DF7"/>
              </a:clrFrom>
              <a:clrTo>
                <a:srgbClr val="FFFDF7">
                  <a:alpha val="0"/>
                </a:srgbClr>
              </a:clrTo>
            </a:clrChange>
            <a:lum bright="-10000"/>
          </a:blip>
          <a:srcRect l="50030" t="6421" r="27606" b="55026"/>
          <a:stretch>
            <a:fillRect/>
          </a:stretch>
        </p:blipFill>
        <p:spPr bwMode="auto">
          <a:xfrm>
            <a:off x="1187624" y="5013176"/>
            <a:ext cx="603011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icon person"/>
          <p:cNvPicPr>
            <a:picLocks noChangeAspect="1" noChangeArrowheads="1"/>
          </p:cNvPicPr>
          <p:nvPr/>
        </p:nvPicPr>
        <p:blipFill>
          <a:blip r:embed="rId2" cstate="print"/>
          <a:srcRect l="29167"/>
          <a:stretch>
            <a:fillRect/>
          </a:stretch>
        </p:blipFill>
        <p:spPr bwMode="auto">
          <a:xfrm>
            <a:off x="1547664" y="2852937"/>
            <a:ext cx="2376264" cy="1761231"/>
          </a:xfrm>
          <a:prstGeom prst="rect">
            <a:avLst/>
          </a:prstGeom>
          <a:noFill/>
        </p:spPr>
      </p:pic>
      <p:pic>
        <p:nvPicPr>
          <p:cNvPr id="8" name="Picture 8" descr="Image result for business pers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996952"/>
            <a:ext cx="1584176" cy="1584176"/>
          </a:xfrm>
          <a:prstGeom prst="rect">
            <a:avLst/>
          </a:prstGeom>
          <a:noFill/>
        </p:spPr>
      </p:pic>
      <p:sp>
        <p:nvSpPr>
          <p:cNvPr id="4098" name="AutoShape 2" descr="Databas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icon person"/>
          <p:cNvPicPr>
            <a:picLocks noChangeAspect="1" noChangeArrowheads="1"/>
          </p:cNvPicPr>
          <p:nvPr/>
        </p:nvPicPr>
        <p:blipFill>
          <a:blip r:embed="rId2" cstate="print"/>
          <a:srcRect l="29167"/>
          <a:stretch>
            <a:fillRect/>
          </a:stretch>
        </p:blipFill>
        <p:spPr bwMode="auto">
          <a:xfrm>
            <a:off x="1547664" y="2852937"/>
            <a:ext cx="2376264" cy="1761231"/>
          </a:xfrm>
          <a:prstGeom prst="rect">
            <a:avLst/>
          </a:prstGeom>
          <a:noFill/>
        </p:spPr>
      </p:pic>
      <p:sp>
        <p:nvSpPr>
          <p:cNvPr id="5" name="Ovale Legende 4"/>
          <p:cNvSpPr/>
          <p:nvPr/>
        </p:nvSpPr>
        <p:spPr>
          <a:xfrm>
            <a:off x="2627784" y="2060848"/>
            <a:ext cx="2448272" cy="792088"/>
          </a:xfrm>
          <a:prstGeom prst="wedgeEllipseCallout">
            <a:avLst>
              <a:gd name="adj1" fmla="val -37932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</a:rPr>
              <a:t>Evalueserve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8" descr="Image result for business pers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996952"/>
            <a:ext cx="1584176" cy="1584176"/>
          </a:xfrm>
          <a:prstGeom prst="rect">
            <a:avLst/>
          </a:prstGeom>
          <a:noFill/>
        </p:spPr>
      </p:pic>
      <p:sp>
        <p:nvSpPr>
          <p:cNvPr id="4098" name="AutoShape 2" descr="Databas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icon person"/>
          <p:cNvPicPr>
            <a:picLocks noChangeAspect="1" noChangeArrowheads="1"/>
          </p:cNvPicPr>
          <p:nvPr/>
        </p:nvPicPr>
        <p:blipFill>
          <a:blip r:embed="rId2" cstate="print"/>
          <a:srcRect l="29167"/>
          <a:stretch>
            <a:fillRect/>
          </a:stretch>
        </p:blipFill>
        <p:spPr bwMode="auto">
          <a:xfrm>
            <a:off x="1547664" y="2852937"/>
            <a:ext cx="2376264" cy="1761231"/>
          </a:xfrm>
          <a:prstGeom prst="rect">
            <a:avLst/>
          </a:prstGeom>
          <a:noFill/>
        </p:spPr>
      </p:pic>
      <p:sp>
        <p:nvSpPr>
          <p:cNvPr id="5" name="Ovale Legende 4"/>
          <p:cNvSpPr/>
          <p:nvPr/>
        </p:nvSpPr>
        <p:spPr>
          <a:xfrm>
            <a:off x="2627784" y="2060848"/>
            <a:ext cx="2448272" cy="792088"/>
          </a:xfrm>
          <a:prstGeom prst="wedgeEllipseCallout">
            <a:avLst>
              <a:gd name="adj1" fmla="val -37932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</a:rPr>
              <a:t>Evalueserve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6" descr="Image result for icon pc"/>
          <p:cNvPicPr>
            <a:picLocks noChangeAspect="1" noChangeArrowheads="1"/>
          </p:cNvPicPr>
          <p:nvPr/>
        </p:nvPicPr>
        <p:blipFill>
          <a:blip r:embed="rId3" cstate="print"/>
          <a:srcRect b="20000"/>
          <a:stretch>
            <a:fillRect/>
          </a:stretch>
        </p:blipFill>
        <p:spPr bwMode="auto">
          <a:xfrm>
            <a:off x="5796136" y="2636912"/>
            <a:ext cx="2448272" cy="1958618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6372200" y="34290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Evaluserv</a:t>
            </a:r>
            <a:endParaRPr lang="en-US" sz="2000" dirty="0"/>
          </a:p>
        </p:txBody>
      </p:sp>
      <p:pic>
        <p:nvPicPr>
          <p:cNvPr id="8" name="Picture 8" descr="Image result for business person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996952"/>
            <a:ext cx="1584176" cy="1584176"/>
          </a:xfrm>
          <a:prstGeom prst="rect">
            <a:avLst/>
          </a:prstGeom>
          <a:noFill/>
        </p:spPr>
      </p:pic>
      <p:sp>
        <p:nvSpPr>
          <p:cNvPr id="4098" name="AutoShape 2" descr="Databas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7584" y="1988840"/>
            <a:ext cx="3816424" cy="1368152"/>
            <a:chOff x="899592" y="1059582"/>
            <a:chExt cx="3816424" cy="1368152"/>
          </a:xfrm>
        </p:grpSpPr>
        <p:pic>
          <p:nvPicPr>
            <p:cNvPr id="6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7" name="Ovale Legende 6"/>
            <p:cNvSpPr/>
            <p:nvPr/>
          </p:nvSpPr>
          <p:spPr>
            <a:xfrm>
              <a:off x="1259632" y="1059582"/>
              <a:ext cx="1224136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Evalueserve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9" name="Textfeld 8"/>
            <p:cNvSpPr txBox="1"/>
            <p:nvPr/>
          </p:nvSpPr>
          <p:spPr>
            <a:xfrm>
              <a:off x="3635896" y="1707654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 smtClean="0"/>
                <a:t>Evaluserv</a:t>
              </a:r>
              <a:endParaRPr lang="en-US" sz="1000" dirty="0"/>
            </a:p>
          </p:txBody>
        </p:sp>
        <p:pic>
          <p:nvPicPr>
            <p:cNvPr id="1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1" name="Gruppieren 10"/>
          <p:cNvGrpSpPr/>
          <p:nvPr/>
        </p:nvGrpSpPr>
        <p:grpSpPr>
          <a:xfrm>
            <a:off x="827584" y="3717032"/>
            <a:ext cx="3816424" cy="1368152"/>
            <a:chOff x="899592" y="1059582"/>
            <a:chExt cx="3816424" cy="1368152"/>
          </a:xfrm>
        </p:grpSpPr>
        <p:pic>
          <p:nvPicPr>
            <p:cNvPr id="1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3" name="Ovale Legende 12"/>
            <p:cNvSpPr/>
            <p:nvPr/>
          </p:nvSpPr>
          <p:spPr>
            <a:xfrm>
              <a:off x="1259632" y="1059582"/>
              <a:ext cx="1152128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Evalueserve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15" name="Textfeld 14"/>
            <p:cNvSpPr txBox="1"/>
            <p:nvPr/>
          </p:nvSpPr>
          <p:spPr>
            <a:xfrm>
              <a:off x="3563888" y="1707654"/>
              <a:ext cx="936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 smtClean="0"/>
                <a:t>Evalueserve</a:t>
              </a:r>
              <a:endParaRPr lang="en-US" sz="1000" dirty="0"/>
            </a:p>
          </p:txBody>
        </p:sp>
        <p:pic>
          <p:nvPicPr>
            <p:cNvPr id="16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7" name="Gruppieren 16"/>
          <p:cNvGrpSpPr/>
          <p:nvPr/>
        </p:nvGrpSpPr>
        <p:grpSpPr>
          <a:xfrm>
            <a:off x="4788024" y="1988840"/>
            <a:ext cx="3816424" cy="1368152"/>
            <a:chOff x="899592" y="1059582"/>
            <a:chExt cx="3816424" cy="1368152"/>
          </a:xfrm>
        </p:grpSpPr>
        <p:pic>
          <p:nvPicPr>
            <p:cNvPr id="18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9" name="Ovale Legende 18"/>
            <p:cNvSpPr/>
            <p:nvPr/>
          </p:nvSpPr>
          <p:spPr>
            <a:xfrm>
              <a:off x="1259632" y="1059582"/>
              <a:ext cx="1224136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Evalueserve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21" name="Textfeld 20"/>
            <p:cNvSpPr txBox="1"/>
            <p:nvPr/>
          </p:nvSpPr>
          <p:spPr>
            <a:xfrm>
              <a:off x="3491880" y="1707654"/>
              <a:ext cx="10801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 smtClean="0"/>
                <a:t>EVALUESERVE</a:t>
              </a:r>
              <a:endParaRPr lang="en-US" sz="900" dirty="0"/>
            </a:p>
          </p:txBody>
        </p:sp>
        <p:pic>
          <p:nvPicPr>
            <p:cNvPr id="22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3" name="Gruppieren 22"/>
          <p:cNvGrpSpPr/>
          <p:nvPr/>
        </p:nvGrpSpPr>
        <p:grpSpPr>
          <a:xfrm>
            <a:off x="4788024" y="3717032"/>
            <a:ext cx="3888432" cy="1368152"/>
            <a:chOff x="899592" y="1059582"/>
            <a:chExt cx="3888432" cy="1368152"/>
          </a:xfrm>
        </p:grpSpPr>
        <p:pic>
          <p:nvPicPr>
            <p:cNvPr id="24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5" name="Ovale Legende 24"/>
            <p:cNvSpPr/>
            <p:nvPr/>
          </p:nvSpPr>
          <p:spPr>
            <a:xfrm>
              <a:off x="1259632" y="1059582"/>
              <a:ext cx="1224136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 err="1" smtClean="0">
                  <a:solidFill>
                    <a:schemeClr val="tx1"/>
                  </a:solidFill>
                </a:rPr>
                <a:t>Evalueserve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27" name="Textfeld 26"/>
            <p:cNvSpPr txBox="1"/>
            <p:nvPr/>
          </p:nvSpPr>
          <p:spPr>
            <a:xfrm>
              <a:off x="3419872" y="1707654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 smtClean="0"/>
                <a:t>Evalueserve</a:t>
              </a:r>
              <a:r>
                <a:rPr lang="de-DE" sz="1000" dirty="0" smtClean="0"/>
                <a:t> S.A.</a:t>
              </a:r>
              <a:endParaRPr lang="en-US" sz="1000" dirty="0"/>
            </a:p>
          </p:txBody>
        </p:sp>
        <p:pic>
          <p:nvPicPr>
            <p:cNvPr id="28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26"/>
          <p:cNvGrpSpPr/>
          <p:nvPr/>
        </p:nvGrpSpPr>
        <p:grpSpPr>
          <a:xfrm>
            <a:off x="899592" y="2420888"/>
            <a:ext cx="2232248" cy="792088"/>
            <a:chOff x="899592" y="1059582"/>
            <a:chExt cx="3816424" cy="1368152"/>
          </a:xfrm>
        </p:grpSpPr>
        <p:pic>
          <p:nvPicPr>
            <p:cNvPr id="6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7" name="Ovale Legende 6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9" name="Textfeld 8"/>
            <p:cNvSpPr txBox="1"/>
            <p:nvPr/>
          </p:nvSpPr>
          <p:spPr>
            <a:xfrm>
              <a:off x="3410580" y="1681469"/>
              <a:ext cx="1059215" cy="31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 smtClean="0"/>
                <a:t>evalueserve</a:t>
              </a:r>
              <a:endParaRPr lang="en-US" sz="700" dirty="0"/>
            </a:p>
          </p:txBody>
        </p:sp>
        <p:pic>
          <p:nvPicPr>
            <p:cNvPr id="1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1" name="Gruppieren 26"/>
          <p:cNvGrpSpPr/>
          <p:nvPr/>
        </p:nvGrpSpPr>
        <p:grpSpPr>
          <a:xfrm>
            <a:off x="899592" y="1412776"/>
            <a:ext cx="2232248" cy="792088"/>
            <a:chOff x="899592" y="1059582"/>
            <a:chExt cx="3816424" cy="1368152"/>
          </a:xfrm>
        </p:grpSpPr>
        <p:pic>
          <p:nvPicPr>
            <p:cNvPr id="1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3" name="Ovale Legende 1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15" name="Textfeld 14"/>
            <p:cNvSpPr txBox="1"/>
            <p:nvPr/>
          </p:nvSpPr>
          <p:spPr>
            <a:xfrm>
              <a:off x="3484911" y="1681469"/>
              <a:ext cx="936105" cy="31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 smtClean="0"/>
                <a:t>Evaluserv</a:t>
              </a:r>
              <a:endParaRPr lang="en-US" sz="700" dirty="0"/>
            </a:p>
          </p:txBody>
        </p:sp>
        <p:pic>
          <p:nvPicPr>
            <p:cNvPr id="16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7" name="Gruppieren 26"/>
          <p:cNvGrpSpPr/>
          <p:nvPr/>
        </p:nvGrpSpPr>
        <p:grpSpPr>
          <a:xfrm>
            <a:off x="899592" y="3428999"/>
            <a:ext cx="2232248" cy="792088"/>
            <a:chOff x="899592" y="1059582"/>
            <a:chExt cx="3816424" cy="1368152"/>
          </a:xfrm>
        </p:grpSpPr>
        <p:pic>
          <p:nvPicPr>
            <p:cNvPr id="18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9" name="Ovale Legende 18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21" name="Textfeld 20"/>
            <p:cNvSpPr txBox="1"/>
            <p:nvPr/>
          </p:nvSpPr>
          <p:spPr>
            <a:xfrm>
              <a:off x="3361801" y="1681469"/>
              <a:ext cx="1354215" cy="34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EVALUSERVE</a:t>
              </a:r>
              <a:endParaRPr lang="en-US" sz="700" dirty="0"/>
            </a:p>
          </p:txBody>
        </p:sp>
        <p:pic>
          <p:nvPicPr>
            <p:cNvPr id="22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3" name="Gruppieren 26"/>
          <p:cNvGrpSpPr/>
          <p:nvPr/>
        </p:nvGrpSpPr>
        <p:grpSpPr>
          <a:xfrm>
            <a:off x="899592" y="4437112"/>
            <a:ext cx="2232248" cy="792088"/>
            <a:chOff x="899592" y="1059582"/>
            <a:chExt cx="3816424" cy="1368152"/>
          </a:xfrm>
        </p:grpSpPr>
        <p:pic>
          <p:nvPicPr>
            <p:cNvPr id="24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5" name="Ovale Legende 24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27" name="Textfeld 26"/>
            <p:cNvSpPr txBox="1"/>
            <p:nvPr/>
          </p:nvSpPr>
          <p:spPr>
            <a:xfrm>
              <a:off x="3533690" y="1681469"/>
              <a:ext cx="1059215" cy="31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 smtClean="0"/>
                <a:t>Evalueserve</a:t>
              </a:r>
              <a:endParaRPr lang="en-US" sz="700" dirty="0"/>
            </a:p>
          </p:txBody>
        </p:sp>
        <p:pic>
          <p:nvPicPr>
            <p:cNvPr id="28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9" name="Gruppieren 26"/>
          <p:cNvGrpSpPr/>
          <p:nvPr/>
        </p:nvGrpSpPr>
        <p:grpSpPr>
          <a:xfrm>
            <a:off x="3419872" y="2420888"/>
            <a:ext cx="2232248" cy="792088"/>
            <a:chOff x="899592" y="1059582"/>
            <a:chExt cx="3816424" cy="1368152"/>
          </a:xfrm>
        </p:grpSpPr>
        <p:pic>
          <p:nvPicPr>
            <p:cNvPr id="30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1" name="Ovale Legende 30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33" name="Textfeld 32"/>
            <p:cNvSpPr txBox="1"/>
            <p:nvPr/>
          </p:nvSpPr>
          <p:spPr>
            <a:xfrm>
              <a:off x="3533690" y="1681469"/>
              <a:ext cx="936105" cy="31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 smtClean="0"/>
                <a:t>Evaluserv</a:t>
              </a:r>
              <a:endParaRPr lang="en-US" sz="700" dirty="0"/>
            </a:p>
          </p:txBody>
        </p:sp>
        <p:pic>
          <p:nvPicPr>
            <p:cNvPr id="34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5" name="Gruppieren 26"/>
          <p:cNvGrpSpPr/>
          <p:nvPr/>
        </p:nvGrpSpPr>
        <p:grpSpPr>
          <a:xfrm>
            <a:off x="3419872" y="1412776"/>
            <a:ext cx="2232248" cy="792088"/>
            <a:chOff x="899592" y="1059582"/>
            <a:chExt cx="3816424" cy="1368152"/>
          </a:xfrm>
        </p:grpSpPr>
        <p:pic>
          <p:nvPicPr>
            <p:cNvPr id="36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7" name="Ovale Legende 36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38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39" name="Textfeld 38"/>
            <p:cNvSpPr txBox="1"/>
            <p:nvPr/>
          </p:nvSpPr>
          <p:spPr>
            <a:xfrm>
              <a:off x="3484911" y="1681469"/>
              <a:ext cx="11939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00" dirty="0" smtClean="0"/>
                <a:t>EVALUESERVE</a:t>
              </a:r>
              <a:endParaRPr lang="en-US" sz="500" dirty="0"/>
            </a:p>
          </p:txBody>
        </p:sp>
        <p:pic>
          <p:nvPicPr>
            <p:cNvPr id="4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1" name="Gruppieren 26"/>
          <p:cNvGrpSpPr/>
          <p:nvPr/>
        </p:nvGrpSpPr>
        <p:grpSpPr>
          <a:xfrm>
            <a:off x="3419872" y="3428999"/>
            <a:ext cx="2232248" cy="792088"/>
            <a:chOff x="899592" y="1059582"/>
            <a:chExt cx="3816424" cy="1368152"/>
          </a:xfrm>
        </p:grpSpPr>
        <p:pic>
          <p:nvPicPr>
            <p:cNvPr id="4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3" name="Ovale Legende 4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4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45" name="Textfeld 44"/>
            <p:cNvSpPr txBox="1"/>
            <p:nvPr/>
          </p:nvSpPr>
          <p:spPr>
            <a:xfrm>
              <a:off x="3533690" y="1681469"/>
              <a:ext cx="1059215" cy="31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 smtClean="0"/>
                <a:t>Evelueserv</a:t>
              </a:r>
              <a:endParaRPr lang="en-US" sz="600" dirty="0"/>
            </a:p>
          </p:txBody>
        </p:sp>
        <p:pic>
          <p:nvPicPr>
            <p:cNvPr id="46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7" name="Gruppieren 26"/>
          <p:cNvGrpSpPr/>
          <p:nvPr/>
        </p:nvGrpSpPr>
        <p:grpSpPr>
          <a:xfrm>
            <a:off x="3419872" y="4437112"/>
            <a:ext cx="2232248" cy="792088"/>
            <a:chOff x="899592" y="1059582"/>
            <a:chExt cx="3816424" cy="1368152"/>
          </a:xfrm>
        </p:grpSpPr>
        <p:pic>
          <p:nvPicPr>
            <p:cNvPr id="48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9" name="Ovale Legende 48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51" name="Textfeld 50"/>
            <p:cNvSpPr txBox="1"/>
            <p:nvPr/>
          </p:nvSpPr>
          <p:spPr>
            <a:xfrm>
              <a:off x="3361801" y="1681469"/>
              <a:ext cx="1354215" cy="31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/>
                <a:t>E-Value </a:t>
              </a:r>
              <a:r>
                <a:rPr lang="de-DE" sz="600" dirty="0" err="1" smtClean="0"/>
                <a:t>Serve</a:t>
              </a:r>
              <a:endParaRPr lang="en-US" sz="600" dirty="0"/>
            </a:p>
          </p:txBody>
        </p:sp>
        <p:pic>
          <p:nvPicPr>
            <p:cNvPr id="52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3" name="Gruppieren 26"/>
          <p:cNvGrpSpPr/>
          <p:nvPr/>
        </p:nvGrpSpPr>
        <p:grpSpPr>
          <a:xfrm>
            <a:off x="5940152" y="2420888"/>
            <a:ext cx="2232248" cy="792088"/>
            <a:chOff x="899592" y="1059582"/>
            <a:chExt cx="3816424" cy="1368152"/>
          </a:xfrm>
        </p:grpSpPr>
        <p:pic>
          <p:nvPicPr>
            <p:cNvPr id="54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5" name="Ovale Legende 54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57" name="Textfeld 56"/>
            <p:cNvSpPr txBox="1"/>
            <p:nvPr/>
          </p:nvSpPr>
          <p:spPr>
            <a:xfrm>
              <a:off x="3361801" y="1681469"/>
              <a:ext cx="1231105" cy="31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smtClean="0"/>
                <a:t>EVLAUESERV</a:t>
              </a:r>
              <a:endParaRPr lang="en-US" sz="700" dirty="0"/>
            </a:p>
          </p:txBody>
        </p:sp>
        <p:pic>
          <p:nvPicPr>
            <p:cNvPr id="58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9" name="Gruppieren 26"/>
          <p:cNvGrpSpPr/>
          <p:nvPr/>
        </p:nvGrpSpPr>
        <p:grpSpPr>
          <a:xfrm>
            <a:off x="5940152" y="1412776"/>
            <a:ext cx="2232248" cy="792088"/>
            <a:chOff x="899592" y="1059582"/>
            <a:chExt cx="3816424" cy="1368152"/>
          </a:xfrm>
        </p:grpSpPr>
        <p:pic>
          <p:nvPicPr>
            <p:cNvPr id="60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1" name="Ovale Legende 60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62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63" name="Textfeld 62"/>
            <p:cNvSpPr txBox="1"/>
            <p:nvPr/>
          </p:nvSpPr>
          <p:spPr>
            <a:xfrm>
              <a:off x="3484913" y="1681469"/>
              <a:ext cx="1107994" cy="34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err="1" smtClean="0"/>
                <a:t>Evaluesurf</a:t>
              </a:r>
              <a:endParaRPr lang="en-US" sz="700" dirty="0"/>
            </a:p>
          </p:txBody>
        </p:sp>
        <p:pic>
          <p:nvPicPr>
            <p:cNvPr id="64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5" name="Gruppieren 26"/>
          <p:cNvGrpSpPr/>
          <p:nvPr/>
        </p:nvGrpSpPr>
        <p:grpSpPr>
          <a:xfrm>
            <a:off x="5940152" y="3428999"/>
            <a:ext cx="2232248" cy="792088"/>
            <a:chOff x="899592" y="1059582"/>
            <a:chExt cx="3816424" cy="1368152"/>
          </a:xfrm>
        </p:grpSpPr>
        <p:pic>
          <p:nvPicPr>
            <p:cNvPr id="66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7" name="Ovale Legende 66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68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69" name="Textfeld 68"/>
            <p:cNvSpPr txBox="1"/>
            <p:nvPr/>
          </p:nvSpPr>
          <p:spPr>
            <a:xfrm>
              <a:off x="3361801" y="1681469"/>
              <a:ext cx="1354215" cy="34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 smtClean="0"/>
                <a:t>Evalueserve</a:t>
              </a:r>
              <a:r>
                <a:rPr lang="de-DE" sz="600" dirty="0" smtClean="0"/>
                <a:t> </a:t>
              </a:r>
              <a:r>
                <a:rPr lang="de-DE" sz="700" dirty="0" smtClean="0"/>
                <a:t>SA</a:t>
              </a:r>
              <a:endParaRPr lang="en-US" sz="700" dirty="0"/>
            </a:p>
          </p:txBody>
        </p:sp>
        <p:pic>
          <p:nvPicPr>
            <p:cNvPr id="7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1" name="Gruppieren 26"/>
          <p:cNvGrpSpPr/>
          <p:nvPr/>
        </p:nvGrpSpPr>
        <p:grpSpPr>
          <a:xfrm>
            <a:off x="5940152" y="4437112"/>
            <a:ext cx="2232248" cy="792088"/>
            <a:chOff x="899592" y="1059582"/>
            <a:chExt cx="3816424" cy="1368152"/>
          </a:xfrm>
        </p:grpSpPr>
        <p:pic>
          <p:nvPicPr>
            <p:cNvPr id="7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73" name="Ovale Legende 7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400" dirty="0" err="1" smtClean="0">
                  <a:solidFill>
                    <a:schemeClr val="tx1"/>
                  </a:solidFill>
                </a:rPr>
                <a:t>Evalueserve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pic>
          <p:nvPicPr>
            <p:cNvPr id="7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sp>
          <p:nvSpPr>
            <p:cNvPr id="75" name="Textfeld 74"/>
            <p:cNvSpPr txBox="1"/>
            <p:nvPr/>
          </p:nvSpPr>
          <p:spPr>
            <a:xfrm>
              <a:off x="3410580" y="1681469"/>
              <a:ext cx="1059215" cy="318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 smtClean="0"/>
                <a:t>Evalueserve</a:t>
              </a:r>
              <a:endParaRPr lang="en-US" sz="700" dirty="0"/>
            </a:p>
          </p:txBody>
        </p:sp>
        <p:pic>
          <p:nvPicPr>
            <p:cNvPr id="76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26"/>
          <p:cNvGrpSpPr/>
          <p:nvPr/>
        </p:nvGrpSpPr>
        <p:grpSpPr>
          <a:xfrm>
            <a:off x="1007664" y="692720"/>
            <a:ext cx="540000" cy="216000"/>
            <a:chOff x="899592" y="1059582"/>
            <a:chExt cx="3816424" cy="1368152"/>
          </a:xfrm>
        </p:grpSpPr>
        <p:pic>
          <p:nvPicPr>
            <p:cNvPr id="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8" name="Ovale Legende 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1" name="Gruppieren 26"/>
          <p:cNvGrpSpPr/>
          <p:nvPr/>
        </p:nvGrpSpPr>
        <p:grpSpPr>
          <a:xfrm>
            <a:off x="1007664" y="1008447"/>
            <a:ext cx="540000" cy="216000"/>
            <a:chOff x="899592" y="1059582"/>
            <a:chExt cx="3816424" cy="1368152"/>
          </a:xfrm>
        </p:grpSpPr>
        <p:pic>
          <p:nvPicPr>
            <p:cNvPr id="1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3" name="Ovale Legende 1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6" name="Gruppieren 26"/>
          <p:cNvGrpSpPr/>
          <p:nvPr/>
        </p:nvGrpSpPr>
        <p:grpSpPr>
          <a:xfrm>
            <a:off x="1007664" y="1324174"/>
            <a:ext cx="540000" cy="216000"/>
            <a:chOff x="899592" y="1059582"/>
            <a:chExt cx="3816424" cy="1368152"/>
          </a:xfrm>
        </p:grpSpPr>
        <p:pic>
          <p:nvPicPr>
            <p:cNvPr id="1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8" name="Ovale Legende 1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1" name="Gruppieren 26"/>
          <p:cNvGrpSpPr/>
          <p:nvPr/>
        </p:nvGrpSpPr>
        <p:grpSpPr>
          <a:xfrm>
            <a:off x="1007664" y="1639901"/>
            <a:ext cx="540000" cy="216000"/>
            <a:chOff x="899592" y="1059582"/>
            <a:chExt cx="3816424" cy="1368152"/>
          </a:xfrm>
        </p:grpSpPr>
        <p:pic>
          <p:nvPicPr>
            <p:cNvPr id="2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3" name="Ovale Legende 2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6" name="Gruppieren 26"/>
          <p:cNvGrpSpPr/>
          <p:nvPr/>
        </p:nvGrpSpPr>
        <p:grpSpPr>
          <a:xfrm>
            <a:off x="1007664" y="1955628"/>
            <a:ext cx="540000" cy="216000"/>
            <a:chOff x="899592" y="1059582"/>
            <a:chExt cx="3816424" cy="1368152"/>
          </a:xfrm>
        </p:grpSpPr>
        <p:pic>
          <p:nvPicPr>
            <p:cNvPr id="2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8" name="Ovale Legende 2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1" name="Gruppieren 26"/>
          <p:cNvGrpSpPr/>
          <p:nvPr/>
        </p:nvGrpSpPr>
        <p:grpSpPr>
          <a:xfrm>
            <a:off x="1007664" y="2271355"/>
            <a:ext cx="540000" cy="216000"/>
            <a:chOff x="899592" y="1059582"/>
            <a:chExt cx="3816424" cy="1368152"/>
          </a:xfrm>
        </p:grpSpPr>
        <p:pic>
          <p:nvPicPr>
            <p:cNvPr id="3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3" name="Ovale Legende 3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6" name="Gruppieren 26"/>
          <p:cNvGrpSpPr/>
          <p:nvPr/>
        </p:nvGrpSpPr>
        <p:grpSpPr>
          <a:xfrm>
            <a:off x="1007664" y="2587082"/>
            <a:ext cx="540000" cy="216000"/>
            <a:chOff x="899592" y="1059582"/>
            <a:chExt cx="3816424" cy="1368152"/>
          </a:xfrm>
        </p:grpSpPr>
        <p:pic>
          <p:nvPicPr>
            <p:cNvPr id="3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8" name="Ovale Legende 3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1" name="Gruppieren 26"/>
          <p:cNvGrpSpPr/>
          <p:nvPr/>
        </p:nvGrpSpPr>
        <p:grpSpPr>
          <a:xfrm>
            <a:off x="1007664" y="2902809"/>
            <a:ext cx="540000" cy="216000"/>
            <a:chOff x="899592" y="1059582"/>
            <a:chExt cx="3816424" cy="1368152"/>
          </a:xfrm>
        </p:grpSpPr>
        <p:pic>
          <p:nvPicPr>
            <p:cNvPr id="4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3" name="Ovale Legende 4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6" name="Gruppieren 26"/>
          <p:cNvGrpSpPr/>
          <p:nvPr/>
        </p:nvGrpSpPr>
        <p:grpSpPr>
          <a:xfrm>
            <a:off x="1007664" y="3218536"/>
            <a:ext cx="540000" cy="216000"/>
            <a:chOff x="899592" y="1059582"/>
            <a:chExt cx="3816424" cy="1368152"/>
          </a:xfrm>
        </p:grpSpPr>
        <p:pic>
          <p:nvPicPr>
            <p:cNvPr id="4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8" name="Ovale Legende 4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1" name="Gruppieren 26"/>
          <p:cNvGrpSpPr/>
          <p:nvPr/>
        </p:nvGrpSpPr>
        <p:grpSpPr>
          <a:xfrm>
            <a:off x="1007664" y="3534263"/>
            <a:ext cx="540000" cy="216000"/>
            <a:chOff x="899592" y="1059582"/>
            <a:chExt cx="3816424" cy="1368152"/>
          </a:xfrm>
        </p:grpSpPr>
        <p:pic>
          <p:nvPicPr>
            <p:cNvPr id="5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3" name="Ovale Legende 5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6" name="Gruppieren 26"/>
          <p:cNvGrpSpPr/>
          <p:nvPr/>
        </p:nvGrpSpPr>
        <p:grpSpPr>
          <a:xfrm>
            <a:off x="1007664" y="3849990"/>
            <a:ext cx="540000" cy="216000"/>
            <a:chOff x="899592" y="1059582"/>
            <a:chExt cx="3816424" cy="1368152"/>
          </a:xfrm>
        </p:grpSpPr>
        <p:pic>
          <p:nvPicPr>
            <p:cNvPr id="5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8" name="Ovale Legende 5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1" name="Gruppieren 26"/>
          <p:cNvGrpSpPr/>
          <p:nvPr/>
        </p:nvGrpSpPr>
        <p:grpSpPr>
          <a:xfrm>
            <a:off x="1007664" y="4165717"/>
            <a:ext cx="540000" cy="216000"/>
            <a:chOff x="899592" y="1059582"/>
            <a:chExt cx="3816424" cy="1368152"/>
          </a:xfrm>
        </p:grpSpPr>
        <p:pic>
          <p:nvPicPr>
            <p:cNvPr id="6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3" name="Ovale Legende 6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6" name="Gruppieren 26"/>
          <p:cNvGrpSpPr/>
          <p:nvPr/>
        </p:nvGrpSpPr>
        <p:grpSpPr>
          <a:xfrm>
            <a:off x="1007664" y="4481444"/>
            <a:ext cx="540000" cy="216000"/>
            <a:chOff x="899592" y="1059582"/>
            <a:chExt cx="3816424" cy="1368152"/>
          </a:xfrm>
        </p:grpSpPr>
        <p:pic>
          <p:nvPicPr>
            <p:cNvPr id="6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8" name="Ovale Legende 6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7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1" name="Gruppieren 26"/>
          <p:cNvGrpSpPr/>
          <p:nvPr/>
        </p:nvGrpSpPr>
        <p:grpSpPr>
          <a:xfrm>
            <a:off x="1007664" y="4797176"/>
            <a:ext cx="540000" cy="216000"/>
            <a:chOff x="899592" y="1059582"/>
            <a:chExt cx="3816424" cy="1368152"/>
          </a:xfrm>
        </p:grpSpPr>
        <p:pic>
          <p:nvPicPr>
            <p:cNvPr id="7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73" name="Ovale Legende 7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7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7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6" name="Gruppieren 26"/>
          <p:cNvGrpSpPr/>
          <p:nvPr/>
        </p:nvGrpSpPr>
        <p:grpSpPr>
          <a:xfrm>
            <a:off x="1727744" y="692720"/>
            <a:ext cx="540000" cy="216000"/>
            <a:chOff x="899592" y="1059582"/>
            <a:chExt cx="3816424" cy="1368152"/>
          </a:xfrm>
        </p:grpSpPr>
        <p:pic>
          <p:nvPicPr>
            <p:cNvPr id="7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78" name="Ovale Legende 7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8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81" name="Gruppieren 26"/>
          <p:cNvGrpSpPr/>
          <p:nvPr/>
        </p:nvGrpSpPr>
        <p:grpSpPr>
          <a:xfrm>
            <a:off x="1727744" y="1008447"/>
            <a:ext cx="540000" cy="216000"/>
            <a:chOff x="899592" y="1059582"/>
            <a:chExt cx="3816424" cy="1368152"/>
          </a:xfrm>
        </p:grpSpPr>
        <p:pic>
          <p:nvPicPr>
            <p:cNvPr id="8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83" name="Ovale Legende 8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8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86" name="Gruppieren 26"/>
          <p:cNvGrpSpPr/>
          <p:nvPr/>
        </p:nvGrpSpPr>
        <p:grpSpPr>
          <a:xfrm>
            <a:off x="1727744" y="1324174"/>
            <a:ext cx="540000" cy="216000"/>
            <a:chOff x="899592" y="1059582"/>
            <a:chExt cx="3816424" cy="1368152"/>
          </a:xfrm>
        </p:grpSpPr>
        <p:pic>
          <p:nvPicPr>
            <p:cNvPr id="8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88" name="Ovale Legende 8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8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9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91" name="Gruppieren 26"/>
          <p:cNvGrpSpPr/>
          <p:nvPr/>
        </p:nvGrpSpPr>
        <p:grpSpPr>
          <a:xfrm>
            <a:off x="1727744" y="1639901"/>
            <a:ext cx="540000" cy="216000"/>
            <a:chOff x="899592" y="1059582"/>
            <a:chExt cx="3816424" cy="1368152"/>
          </a:xfrm>
        </p:grpSpPr>
        <p:pic>
          <p:nvPicPr>
            <p:cNvPr id="9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93" name="Ovale Legende 9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9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9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96" name="Gruppieren 26"/>
          <p:cNvGrpSpPr/>
          <p:nvPr/>
        </p:nvGrpSpPr>
        <p:grpSpPr>
          <a:xfrm>
            <a:off x="1727744" y="1955628"/>
            <a:ext cx="540000" cy="216000"/>
            <a:chOff x="899592" y="1059582"/>
            <a:chExt cx="3816424" cy="1368152"/>
          </a:xfrm>
        </p:grpSpPr>
        <p:pic>
          <p:nvPicPr>
            <p:cNvPr id="9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98" name="Ovale Legende 9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0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01" name="Gruppieren 26"/>
          <p:cNvGrpSpPr/>
          <p:nvPr/>
        </p:nvGrpSpPr>
        <p:grpSpPr>
          <a:xfrm>
            <a:off x="1727744" y="2271355"/>
            <a:ext cx="540000" cy="216000"/>
            <a:chOff x="899592" y="1059582"/>
            <a:chExt cx="3816424" cy="1368152"/>
          </a:xfrm>
        </p:grpSpPr>
        <p:pic>
          <p:nvPicPr>
            <p:cNvPr id="10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03" name="Ovale Legende 10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0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06" name="Gruppieren 26"/>
          <p:cNvGrpSpPr/>
          <p:nvPr/>
        </p:nvGrpSpPr>
        <p:grpSpPr>
          <a:xfrm>
            <a:off x="1727744" y="2587082"/>
            <a:ext cx="540000" cy="216000"/>
            <a:chOff x="899592" y="1059582"/>
            <a:chExt cx="3816424" cy="1368152"/>
          </a:xfrm>
        </p:grpSpPr>
        <p:pic>
          <p:nvPicPr>
            <p:cNvPr id="10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08" name="Ovale Legende 10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0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1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11" name="Gruppieren 26"/>
          <p:cNvGrpSpPr/>
          <p:nvPr/>
        </p:nvGrpSpPr>
        <p:grpSpPr>
          <a:xfrm>
            <a:off x="1727744" y="2902809"/>
            <a:ext cx="540000" cy="216000"/>
            <a:chOff x="899592" y="1059582"/>
            <a:chExt cx="3816424" cy="1368152"/>
          </a:xfrm>
        </p:grpSpPr>
        <p:pic>
          <p:nvPicPr>
            <p:cNvPr id="11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13" name="Ovale Legende 11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1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1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16" name="Gruppieren 26"/>
          <p:cNvGrpSpPr/>
          <p:nvPr/>
        </p:nvGrpSpPr>
        <p:grpSpPr>
          <a:xfrm>
            <a:off x="1727744" y="3218536"/>
            <a:ext cx="540000" cy="216000"/>
            <a:chOff x="899592" y="1059582"/>
            <a:chExt cx="3816424" cy="1368152"/>
          </a:xfrm>
        </p:grpSpPr>
        <p:pic>
          <p:nvPicPr>
            <p:cNvPr id="11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18" name="Ovale Legende 11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1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2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21" name="Gruppieren 26"/>
          <p:cNvGrpSpPr/>
          <p:nvPr/>
        </p:nvGrpSpPr>
        <p:grpSpPr>
          <a:xfrm>
            <a:off x="1727744" y="3534263"/>
            <a:ext cx="540000" cy="216000"/>
            <a:chOff x="899592" y="1059582"/>
            <a:chExt cx="3816424" cy="1368152"/>
          </a:xfrm>
        </p:grpSpPr>
        <p:pic>
          <p:nvPicPr>
            <p:cNvPr id="12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23" name="Ovale Legende 12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2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26" name="Gruppieren 26"/>
          <p:cNvGrpSpPr/>
          <p:nvPr/>
        </p:nvGrpSpPr>
        <p:grpSpPr>
          <a:xfrm>
            <a:off x="1727744" y="3849990"/>
            <a:ext cx="540000" cy="216000"/>
            <a:chOff x="899592" y="1059582"/>
            <a:chExt cx="3816424" cy="1368152"/>
          </a:xfrm>
        </p:grpSpPr>
        <p:pic>
          <p:nvPicPr>
            <p:cNvPr id="12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28" name="Ovale Legende 12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2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3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31" name="Gruppieren 26"/>
          <p:cNvGrpSpPr/>
          <p:nvPr/>
        </p:nvGrpSpPr>
        <p:grpSpPr>
          <a:xfrm>
            <a:off x="1727744" y="4165717"/>
            <a:ext cx="540000" cy="216000"/>
            <a:chOff x="899592" y="1059582"/>
            <a:chExt cx="3816424" cy="1368152"/>
          </a:xfrm>
        </p:grpSpPr>
        <p:pic>
          <p:nvPicPr>
            <p:cNvPr id="13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33" name="Ovale Legende 13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3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3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36" name="Gruppieren 26"/>
          <p:cNvGrpSpPr/>
          <p:nvPr/>
        </p:nvGrpSpPr>
        <p:grpSpPr>
          <a:xfrm>
            <a:off x="1727744" y="4481444"/>
            <a:ext cx="540000" cy="216000"/>
            <a:chOff x="899592" y="1059582"/>
            <a:chExt cx="3816424" cy="1368152"/>
          </a:xfrm>
        </p:grpSpPr>
        <p:pic>
          <p:nvPicPr>
            <p:cNvPr id="13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38" name="Ovale Legende 13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3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4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41" name="Gruppieren 26"/>
          <p:cNvGrpSpPr/>
          <p:nvPr/>
        </p:nvGrpSpPr>
        <p:grpSpPr>
          <a:xfrm>
            <a:off x="1727744" y="4797176"/>
            <a:ext cx="540000" cy="216000"/>
            <a:chOff x="899592" y="1059582"/>
            <a:chExt cx="3816424" cy="1368152"/>
          </a:xfrm>
        </p:grpSpPr>
        <p:pic>
          <p:nvPicPr>
            <p:cNvPr id="14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43" name="Ovale Legende 14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4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4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46" name="Gruppieren 26"/>
          <p:cNvGrpSpPr/>
          <p:nvPr/>
        </p:nvGrpSpPr>
        <p:grpSpPr>
          <a:xfrm>
            <a:off x="2447824" y="692720"/>
            <a:ext cx="540000" cy="216000"/>
            <a:chOff x="899592" y="1059582"/>
            <a:chExt cx="3816424" cy="1368152"/>
          </a:xfrm>
        </p:grpSpPr>
        <p:pic>
          <p:nvPicPr>
            <p:cNvPr id="14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48" name="Ovale Legende 14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4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5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51" name="Gruppieren 26"/>
          <p:cNvGrpSpPr/>
          <p:nvPr/>
        </p:nvGrpSpPr>
        <p:grpSpPr>
          <a:xfrm>
            <a:off x="2447824" y="1008447"/>
            <a:ext cx="540000" cy="216000"/>
            <a:chOff x="899592" y="1059582"/>
            <a:chExt cx="3816424" cy="1368152"/>
          </a:xfrm>
        </p:grpSpPr>
        <p:pic>
          <p:nvPicPr>
            <p:cNvPr id="15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53" name="Ovale Legende 15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5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5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56" name="Gruppieren 26"/>
          <p:cNvGrpSpPr/>
          <p:nvPr/>
        </p:nvGrpSpPr>
        <p:grpSpPr>
          <a:xfrm>
            <a:off x="2447824" y="1324174"/>
            <a:ext cx="540000" cy="216000"/>
            <a:chOff x="899592" y="1059582"/>
            <a:chExt cx="3816424" cy="1368152"/>
          </a:xfrm>
        </p:grpSpPr>
        <p:pic>
          <p:nvPicPr>
            <p:cNvPr id="15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58" name="Ovale Legende 15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5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6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61" name="Gruppieren 26"/>
          <p:cNvGrpSpPr/>
          <p:nvPr/>
        </p:nvGrpSpPr>
        <p:grpSpPr>
          <a:xfrm>
            <a:off x="2447824" y="1639901"/>
            <a:ext cx="540000" cy="216000"/>
            <a:chOff x="899592" y="1059582"/>
            <a:chExt cx="3816424" cy="1368152"/>
          </a:xfrm>
        </p:grpSpPr>
        <p:pic>
          <p:nvPicPr>
            <p:cNvPr id="16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63" name="Ovale Legende 16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6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6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66" name="Gruppieren 26"/>
          <p:cNvGrpSpPr/>
          <p:nvPr/>
        </p:nvGrpSpPr>
        <p:grpSpPr>
          <a:xfrm>
            <a:off x="2447824" y="1955628"/>
            <a:ext cx="540000" cy="216000"/>
            <a:chOff x="899592" y="1059582"/>
            <a:chExt cx="3816424" cy="1368152"/>
          </a:xfrm>
        </p:grpSpPr>
        <p:pic>
          <p:nvPicPr>
            <p:cNvPr id="16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68" name="Ovale Legende 16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6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7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71" name="Gruppieren 26"/>
          <p:cNvGrpSpPr/>
          <p:nvPr/>
        </p:nvGrpSpPr>
        <p:grpSpPr>
          <a:xfrm>
            <a:off x="2447824" y="2271355"/>
            <a:ext cx="540000" cy="216000"/>
            <a:chOff x="899592" y="1059582"/>
            <a:chExt cx="3816424" cy="1368152"/>
          </a:xfrm>
        </p:grpSpPr>
        <p:pic>
          <p:nvPicPr>
            <p:cNvPr id="17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73" name="Ovale Legende 17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7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7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76" name="Gruppieren 26"/>
          <p:cNvGrpSpPr/>
          <p:nvPr/>
        </p:nvGrpSpPr>
        <p:grpSpPr>
          <a:xfrm>
            <a:off x="2447824" y="2587082"/>
            <a:ext cx="540000" cy="216000"/>
            <a:chOff x="899592" y="1059582"/>
            <a:chExt cx="3816424" cy="1368152"/>
          </a:xfrm>
        </p:grpSpPr>
        <p:pic>
          <p:nvPicPr>
            <p:cNvPr id="17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78" name="Ovale Legende 17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7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8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81" name="Gruppieren 26"/>
          <p:cNvGrpSpPr/>
          <p:nvPr/>
        </p:nvGrpSpPr>
        <p:grpSpPr>
          <a:xfrm>
            <a:off x="2447824" y="2902809"/>
            <a:ext cx="540000" cy="216000"/>
            <a:chOff x="899592" y="1059582"/>
            <a:chExt cx="3816424" cy="1368152"/>
          </a:xfrm>
        </p:grpSpPr>
        <p:pic>
          <p:nvPicPr>
            <p:cNvPr id="18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83" name="Ovale Legende 18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8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8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86" name="Gruppieren 26"/>
          <p:cNvGrpSpPr/>
          <p:nvPr/>
        </p:nvGrpSpPr>
        <p:grpSpPr>
          <a:xfrm>
            <a:off x="2447824" y="3218536"/>
            <a:ext cx="540000" cy="216000"/>
            <a:chOff x="899592" y="1059582"/>
            <a:chExt cx="3816424" cy="1368152"/>
          </a:xfrm>
        </p:grpSpPr>
        <p:pic>
          <p:nvPicPr>
            <p:cNvPr id="18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88" name="Ovale Legende 18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8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9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91" name="Gruppieren 26"/>
          <p:cNvGrpSpPr/>
          <p:nvPr/>
        </p:nvGrpSpPr>
        <p:grpSpPr>
          <a:xfrm>
            <a:off x="2447824" y="3534263"/>
            <a:ext cx="540000" cy="216000"/>
            <a:chOff x="899592" y="1059582"/>
            <a:chExt cx="3816424" cy="1368152"/>
          </a:xfrm>
        </p:grpSpPr>
        <p:pic>
          <p:nvPicPr>
            <p:cNvPr id="19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93" name="Ovale Legende 19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9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19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196" name="Gruppieren 26"/>
          <p:cNvGrpSpPr/>
          <p:nvPr/>
        </p:nvGrpSpPr>
        <p:grpSpPr>
          <a:xfrm>
            <a:off x="2447824" y="3849990"/>
            <a:ext cx="540000" cy="216000"/>
            <a:chOff x="899592" y="1059582"/>
            <a:chExt cx="3816424" cy="1368152"/>
          </a:xfrm>
        </p:grpSpPr>
        <p:pic>
          <p:nvPicPr>
            <p:cNvPr id="19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198" name="Ovale Legende 19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19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0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01" name="Gruppieren 26"/>
          <p:cNvGrpSpPr/>
          <p:nvPr/>
        </p:nvGrpSpPr>
        <p:grpSpPr>
          <a:xfrm>
            <a:off x="2447824" y="4165717"/>
            <a:ext cx="540000" cy="216000"/>
            <a:chOff x="899592" y="1059582"/>
            <a:chExt cx="3816424" cy="1368152"/>
          </a:xfrm>
        </p:grpSpPr>
        <p:pic>
          <p:nvPicPr>
            <p:cNvPr id="20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03" name="Ovale Legende 20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0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0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06" name="Gruppieren 26"/>
          <p:cNvGrpSpPr/>
          <p:nvPr/>
        </p:nvGrpSpPr>
        <p:grpSpPr>
          <a:xfrm>
            <a:off x="2447824" y="4481444"/>
            <a:ext cx="540000" cy="216000"/>
            <a:chOff x="899592" y="1059582"/>
            <a:chExt cx="3816424" cy="1368152"/>
          </a:xfrm>
        </p:grpSpPr>
        <p:pic>
          <p:nvPicPr>
            <p:cNvPr id="20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08" name="Ovale Legende 20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0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1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11" name="Gruppieren 26"/>
          <p:cNvGrpSpPr/>
          <p:nvPr/>
        </p:nvGrpSpPr>
        <p:grpSpPr>
          <a:xfrm>
            <a:off x="2447824" y="4797176"/>
            <a:ext cx="540000" cy="216000"/>
            <a:chOff x="899592" y="1059582"/>
            <a:chExt cx="3816424" cy="1368152"/>
          </a:xfrm>
        </p:grpSpPr>
        <p:pic>
          <p:nvPicPr>
            <p:cNvPr id="21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13" name="Ovale Legende 21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1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1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16" name="Gruppieren 26"/>
          <p:cNvGrpSpPr/>
          <p:nvPr/>
        </p:nvGrpSpPr>
        <p:grpSpPr>
          <a:xfrm>
            <a:off x="3167904" y="692720"/>
            <a:ext cx="540000" cy="216000"/>
            <a:chOff x="899592" y="1059582"/>
            <a:chExt cx="3816424" cy="1368152"/>
          </a:xfrm>
        </p:grpSpPr>
        <p:pic>
          <p:nvPicPr>
            <p:cNvPr id="21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18" name="Ovale Legende 21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1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2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21" name="Gruppieren 26"/>
          <p:cNvGrpSpPr/>
          <p:nvPr/>
        </p:nvGrpSpPr>
        <p:grpSpPr>
          <a:xfrm>
            <a:off x="3167904" y="1008447"/>
            <a:ext cx="540000" cy="216000"/>
            <a:chOff x="899592" y="1059582"/>
            <a:chExt cx="3816424" cy="1368152"/>
          </a:xfrm>
        </p:grpSpPr>
        <p:pic>
          <p:nvPicPr>
            <p:cNvPr id="22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23" name="Ovale Legende 22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2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2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26" name="Gruppieren 26"/>
          <p:cNvGrpSpPr/>
          <p:nvPr/>
        </p:nvGrpSpPr>
        <p:grpSpPr>
          <a:xfrm>
            <a:off x="3167904" y="1324174"/>
            <a:ext cx="540000" cy="216000"/>
            <a:chOff x="899592" y="1059582"/>
            <a:chExt cx="3816424" cy="1368152"/>
          </a:xfrm>
        </p:grpSpPr>
        <p:pic>
          <p:nvPicPr>
            <p:cNvPr id="22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28" name="Ovale Legende 22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2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3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31" name="Gruppieren 26"/>
          <p:cNvGrpSpPr/>
          <p:nvPr/>
        </p:nvGrpSpPr>
        <p:grpSpPr>
          <a:xfrm>
            <a:off x="3167904" y="1639901"/>
            <a:ext cx="540000" cy="216000"/>
            <a:chOff x="899592" y="1059582"/>
            <a:chExt cx="3816424" cy="1368152"/>
          </a:xfrm>
        </p:grpSpPr>
        <p:pic>
          <p:nvPicPr>
            <p:cNvPr id="23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33" name="Ovale Legende 23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3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3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36" name="Gruppieren 26"/>
          <p:cNvGrpSpPr/>
          <p:nvPr/>
        </p:nvGrpSpPr>
        <p:grpSpPr>
          <a:xfrm>
            <a:off x="3167904" y="1955628"/>
            <a:ext cx="540000" cy="216000"/>
            <a:chOff x="899592" y="1059582"/>
            <a:chExt cx="3816424" cy="1368152"/>
          </a:xfrm>
        </p:grpSpPr>
        <p:pic>
          <p:nvPicPr>
            <p:cNvPr id="23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38" name="Ovale Legende 23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3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4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41" name="Gruppieren 26"/>
          <p:cNvGrpSpPr/>
          <p:nvPr/>
        </p:nvGrpSpPr>
        <p:grpSpPr>
          <a:xfrm>
            <a:off x="3167904" y="2271355"/>
            <a:ext cx="540000" cy="216000"/>
            <a:chOff x="899592" y="1059582"/>
            <a:chExt cx="3816424" cy="1368152"/>
          </a:xfrm>
        </p:grpSpPr>
        <p:pic>
          <p:nvPicPr>
            <p:cNvPr id="24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43" name="Ovale Legende 24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4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4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46" name="Gruppieren 26"/>
          <p:cNvGrpSpPr/>
          <p:nvPr/>
        </p:nvGrpSpPr>
        <p:grpSpPr>
          <a:xfrm>
            <a:off x="3167904" y="2587082"/>
            <a:ext cx="540000" cy="216000"/>
            <a:chOff x="899592" y="1059582"/>
            <a:chExt cx="3816424" cy="1368152"/>
          </a:xfrm>
        </p:grpSpPr>
        <p:pic>
          <p:nvPicPr>
            <p:cNvPr id="24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48" name="Ovale Legende 24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4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5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51" name="Gruppieren 26"/>
          <p:cNvGrpSpPr/>
          <p:nvPr/>
        </p:nvGrpSpPr>
        <p:grpSpPr>
          <a:xfrm>
            <a:off x="3167904" y="2902809"/>
            <a:ext cx="540000" cy="216000"/>
            <a:chOff x="899592" y="1059582"/>
            <a:chExt cx="3816424" cy="1368152"/>
          </a:xfrm>
        </p:grpSpPr>
        <p:pic>
          <p:nvPicPr>
            <p:cNvPr id="25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53" name="Ovale Legende 25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5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5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56" name="Gruppieren 26"/>
          <p:cNvGrpSpPr/>
          <p:nvPr/>
        </p:nvGrpSpPr>
        <p:grpSpPr>
          <a:xfrm>
            <a:off x="3167904" y="3218536"/>
            <a:ext cx="540000" cy="216000"/>
            <a:chOff x="899592" y="1059582"/>
            <a:chExt cx="3816424" cy="1368152"/>
          </a:xfrm>
        </p:grpSpPr>
        <p:pic>
          <p:nvPicPr>
            <p:cNvPr id="25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58" name="Ovale Legende 25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5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6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61" name="Gruppieren 26"/>
          <p:cNvGrpSpPr/>
          <p:nvPr/>
        </p:nvGrpSpPr>
        <p:grpSpPr>
          <a:xfrm>
            <a:off x="3167904" y="3534263"/>
            <a:ext cx="540000" cy="216000"/>
            <a:chOff x="899592" y="1059582"/>
            <a:chExt cx="3816424" cy="1368152"/>
          </a:xfrm>
        </p:grpSpPr>
        <p:pic>
          <p:nvPicPr>
            <p:cNvPr id="26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63" name="Ovale Legende 26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6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6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66" name="Gruppieren 26"/>
          <p:cNvGrpSpPr/>
          <p:nvPr/>
        </p:nvGrpSpPr>
        <p:grpSpPr>
          <a:xfrm>
            <a:off x="3167904" y="3849990"/>
            <a:ext cx="540000" cy="216000"/>
            <a:chOff x="899592" y="1059582"/>
            <a:chExt cx="3816424" cy="1368152"/>
          </a:xfrm>
        </p:grpSpPr>
        <p:pic>
          <p:nvPicPr>
            <p:cNvPr id="26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68" name="Ovale Legende 26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6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7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71" name="Gruppieren 26"/>
          <p:cNvGrpSpPr/>
          <p:nvPr/>
        </p:nvGrpSpPr>
        <p:grpSpPr>
          <a:xfrm>
            <a:off x="3167904" y="4165717"/>
            <a:ext cx="540000" cy="216000"/>
            <a:chOff x="899592" y="1059582"/>
            <a:chExt cx="3816424" cy="1368152"/>
          </a:xfrm>
        </p:grpSpPr>
        <p:pic>
          <p:nvPicPr>
            <p:cNvPr id="27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73" name="Ovale Legende 27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7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7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76" name="Gruppieren 26"/>
          <p:cNvGrpSpPr/>
          <p:nvPr/>
        </p:nvGrpSpPr>
        <p:grpSpPr>
          <a:xfrm>
            <a:off x="3167904" y="4481444"/>
            <a:ext cx="540000" cy="216000"/>
            <a:chOff x="899592" y="1059582"/>
            <a:chExt cx="3816424" cy="1368152"/>
          </a:xfrm>
        </p:grpSpPr>
        <p:pic>
          <p:nvPicPr>
            <p:cNvPr id="27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78" name="Ovale Legende 27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7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8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81" name="Gruppieren 26"/>
          <p:cNvGrpSpPr/>
          <p:nvPr/>
        </p:nvGrpSpPr>
        <p:grpSpPr>
          <a:xfrm>
            <a:off x="3167904" y="4797176"/>
            <a:ext cx="540000" cy="216000"/>
            <a:chOff x="899592" y="1059582"/>
            <a:chExt cx="3816424" cy="1368152"/>
          </a:xfrm>
        </p:grpSpPr>
        <p:pic>
          <p:nvPicPr>
            <p:cNvPr id="28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83" name="Ovale Legende 28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8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8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86" name="Gruppieren 26"/>
          <p:cNvGrpSpPr/>
          <p:nvPr/>
        </p:nvGrpSpPr>
        <p:grpSpPr>
          <a:xfrm>
            <a:off x="3887984" y="692720"/>
            <a:ext cx="540000" cy="216000"/>
            <a:chOff x="899592" y="1059582"/>
            <a:chExt cx="3816424" cy="1368152"/>
          </a:xfrm>
        </p:grpSpPr>
        <p:pic>
          <p:nvPicPr>
            <p:cNvPr id="28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88" name="Ovale Legende 28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8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9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91" name="Gruppieren 26"/>
          <p:cNvGrpSpPr/>
          <p:nvPr/>
        </p:nvGrpSpPr>
        <p:grpSpPr>
          <a:xfrm>
            <a:off x="3887984" y="1008447"/>
            <a:ext cx="540000" cy="216000"/>
            <a:chOff x="899592" y="1059582"/>
            <a:chExt cx="3816424" cy="1368152"/>
          </a:xfrm>
        </p:grpSpPr>
        <p:pic>
          <p:nvPicPr>
            <p:cNvPr id="29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93" name="Ovale Legende 29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9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29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296" name="Gruppieren 26"/>
          <p:cNvGrpSpPr/>
          <p:nvPr/>
        </p:nvGrpSpPr>
        <p:grpSpPr>
          <a:xfrm>
            <a:off x="3887984" y="1324174"/>
            <a:ext cx="540000" cy="216000"/>
            <a:chOff x="899592" y="1059582"/>
            <a:chExt cx="3816424" cy="1368152"/>
          </a:xfrm>
        </p:grpSpPr>
        <p:pic>
          <p:nvPicPr>
            <p:cNvPr id="29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298" name="Ovale Legende 29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29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0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01" name="Gruppieren 26"/>
          <p:cNvGrpSpPr/>
          <p:nvPr/>
        </p:nvGrpSpPr>
        <p:grpSpPr>
          <a:xfrm>
            <a:off x="3887984" y="1639901"/>
            <a:ext cx="540000" cy="216000"/>
            <a:chOff x="899592" y="1059582"/>
            <a:chExt cx="3816424" cy="1368152"/>
          </a:xfrm>
        </p:grpSpPr>
        <p:pic>
          <p:nvPicPr>
            <p:cNvPr id="30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03" name="Ovale Legende 30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0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0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06" name="Gruppieren 26"/>
          <p:cNvGrpSpPr/>
          <p:nvPr/>
        </p:nvGrpSpPr>
        <p:grpSpPr>
          <a:xfrm>
            <a:off x="3887984" y="1955628"/>
            <a:ext cx="540000" cy="216000"/>
            <a:chOff x="899592" y="1059582"/>
            <a:chExt cx="3816424" cy="1368152"/>
          </a:xfrm>
        </p:grpSpPr>
        <p:pic>
          <p:nvPicPr>
            <p:cNvPr id="30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08" name="Ovale Legende 30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0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1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11" name="Gruppieren 26"/>
          <p:cNvGrpSpPr/>
          <p:nvPr/>
        </p:nvGrpSpPr>
        <p:grpSpPr>
          <a:xfrm>
            <a:off x="3887984" y="2271355"/>
            <a:ext cx="540000" cy="216000"/>
            <a:chOff x="899592" y="1059582"/>
            <a:chExt cx="3816424" cy="1368152"/>
          </a:xfrm>
        </p:grpSpPr>
        <p:pic>
          <p:nvPicPr>
            <p:cNvPr id="31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13" name="Ovale Legende 31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1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1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16" name="Gruppieren 26"/>
          <p:cNvGrpSpPr/>
          <p:nvPr/>
        </p:nvGrpSpPr>
        <p:grpSpPr>
          <a:xfrm>
            <a:off x="3887984" y="2587082"/>
            <a:ext cx="540000" cy="216000"/>
            <a:chOff x="899592" y="1059582"/>
            <a:chExt cx="3816424" cy="1368152"/>
          </a:xfrm>
        </p:grpSpPr>
        <p:pic>
          <p:nvPicPr>
            <p:cNvPr id="31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18" name="Ovale Legende 31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1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2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21" name="Gruppieren 26"/>
          <p:cNvGrpSpPr/>
          <p:nvPr/>
        </p:nvGrpSpPr>
        <p:grpSpPr>
          <a:xfrm>
            <a:off x="3887984" y="2902809"/>
            <a:ext cx="540000" cy="216000"/>
            <a:chOff x="899592" y="1059582"/>
            <a:chExt cx="3816424" cy="1368152"/>
          </a:xfrm>
        </p:grpSpPr>
        <p:pic>
          <p:nvPicPr>
            <p:cNvPr id="32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23" name="Ovale Legende 32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2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2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26" name="Gruppieren 26"/>
          <p:cNvGrpSpPr/>
          <p:nvPr/>
        </p:nvGrpSpPr>
        <p:grpSpPr>
          <a:xfrm>
            <a:off x="3887984" y="3218536"/>
            <a:ext cx="540000" cy="216000"/>
            <a:chOff x="899592" y="1059582"/>
            <a:chExt cx="3816424" cy="1368152"/>
          </a:xfrm>
        </p:grpSpPr>
        <p:pic>
          <p:nvPicPr>
            <p:cNvPr id="32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28" name="Ovale Legende 32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2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3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31" name="Gruppieren 26"/>
          <p:cNvGrpSpPr/>
          <p:nvPr/>
        </p:nvGrpSpPr>
        <p:grpSpPr>
          <a:xfrm>
            <a:off x="3887984" y="3534263"/>
            <a:ext cx="540000" cy="216000"/>
            <a:chOff x="899592" y="1059582"/>
            <a:chExt cx="3816424" cy="1368152"/>
          </a:xfrm>
        </p:grpSpPr>
        <p:pic>
          <p:nvPicPr>
            <p:cNvPr id="33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33" name="Ovale Legende 33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3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3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36" name="Gruppieren 26"/>
          <p:cNvGrpSpPr/>
          <p:nvPr/>
        </p:nvGrpSpPr>
        <p:grpSpPr>
          <a:xfrm>
            <a:off x="3887984" y="3849990"/>
            <a:ext cx="540000" cy="216000"/>
            <a:chOff x="899592" y="1059582"/>
            <a:chExt cx="3816424" cy="1368152"/>
          </a:xfrm>
        </p:grpSpPr>
        <p:pic>
          <p:nvPicPr>
            <p:cNvPr id="33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38" name="Ovale Legende 33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3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4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41" name="Gruppieren 26"/>
          <p:cNvGrpSpPr/>
          <p:nvPr/>
        </p:nvGrpSpPr>
        <p:grpSpPr>
          <a:xfrm>
            <a:off x="3887984" y="4165717"/>
            <a:ext cx="540000" cy="216000"/>
            <a:chOff x="899592" y="1059582"/>
            <a:chExt cx="3816424" cy="1368152"/>
          </a:xfrm>
        </p:grpSpPr>
        <p:pic>
          <p:nvPicPr>
            <p:cNvPr id="34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43" name="Ovale Legende 34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4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4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46" name="Gruppieren 26"/>
          <p:cNvGrpSpPr/>
          <p:nvPr/>
        </p:nvGrpSpPr>
        <p:grpSpPr>
          <a:xfrm>
            <a:off x="3887984" y="4481444"/>
            <a:ext cx="540000" cy="216000"/>
            <a:chOff x="899592" y="1059582"/>
            <a:chExt cx="3816424" cy="1368152"/>
          </a:xfrm>
        </p:grpSpPr>
        <p:pic>
          <p:nvPicPr>
            <p:cNvPr id="34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48" name="Ovale Legende 34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4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5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51" name="Gruppieren 26"/>
          <p:cNvGrpSpPr/>
          <p:nvPr/>
        </p:nvGrpSpPr>
        <p:grpSpPr>
          <a:xfrm>
            <a:off x="3887984" y="4797176"/>
            <a:ext cx="540000" cy="216000"/>
            <a:chOff x="899592" y="1059582"/>
            <a:chExt cx="3816424" cy="1368152"/>
          </a:xfrm>
        </p:grpSpPr>
        <p:pic>
          <p:nvPicPr>
            <p:cNvPr id="35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53" name="Ovale Legende 35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5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5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56" name="Gruppieren 26"/>
          <p:cNvGrpSpPr/>
          <p:nvPr/>
        </p:nvGrpSpPr>
        <p:grpSpPr>
          <a:xfrm>
            <a:off x="4608064" y="692720"/>
            <a:ext cx="540000" cy="216000"/>
            <a:chOff x="899592" y="1059582"/>
            <a:chExt cx="3816424" cy="1368152"/>
          </a:xfrm>
        </p:grpSpPr>
        <p:pic>
          <p:nvPicPr>
            <p:cNvPr id="35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58" name="Ovale Legende 35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5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6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61" name="Gruppieren 26"/>
          <p:cNvGrpSpPr/>
          <p:nvPr/>
        </p:nvGrpSpPr>
        <p:grpSpPr>
          <a:xfrm>
            <a:off x="4608064" y="1008447"/>
            <a:ext cx="540000" cy="216000"/>
            <a:chOff x="899592" y="1059582"/>
            <a:chExt cx="3816424" cy="1368152"/>
          </a:xfrm>
        </p:grpSpPr>
        <p:pic>
          <p:nvPicPr>
            <p:cNvPr id="36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63" name="Ovale Legende 36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6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6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66" name="Gruppieren 26"/>
          <p:cNvGrpSpPr/>
          <p:nvPr/>
        </p:nvGrpSpPr>
        <p:grpSpPr>
          <a:xfrm>
            <a:off x="4608064" y="1324174"/>
            <a:ext cx="540000" cy="216000"/>
            <a:chOff x="899592" y="1059582"/>
            <a:chExt cx="3816424" cy="1368152"/>
          </a:xfrm>
        </p:grpSpPr>
        <p:pic>
          <p:nvPicPr>
            <p:cNvPr id="36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68" name="Ovale Legende 36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6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7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71" name="Gruppieren 26"/>
          <p:cNvGrpSpPr/>
          <p:nvPr/>
        </p:nvGrpSpPr>
        <p:grpSpPr>
          <a:xfrm>
            <a:off x="4608064" y="1639901"/>
            <a:ext cx="540000" cy="216000"/>
            <a:chOff x="899592" y="1059582"/>
            <a:chExt cx="3816424" cy="1368152"/>
          </a:xfrm>
        </p:grpSpPr>
        <p:pic>
          <p:nvPicPr>
            <p:cNvPr id="37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73" name="Ovale Legende 37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7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7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76" name="Gruppieren 26"/>
          <p:cNvGrpSpPr/>
          <p:nvPr/>
        </p:nvGrpSpPr>
        <p:grpSpPr>
          <a:xfrm>
            <a:off x="4608064" y="1955628"/>
            <a:ext cx="540000" cy="216000"/>
            <a:chOff x="899592" y="1059582"/>
            <a:chExt cx="3816424" cy="1368152"/>
          </a:xfrm>
        </p:grpSpPr>
        <p:pic>
          <p:nvPicPr>
            <p:cNvPr id="37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78" name="Ovale Legende 37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7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8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81" name="Gruppieren 26"/>
          <p:cNvGrpSpPr/>
          <p:nvPr/>
        </p:nvGrpSpPr>
        <p:grpSpPr>
          <a:xfrm>
            <a:off x="4608064" y="2271355"/>
            <a:ext cx="540000" cy="216000"/>
            <a:chOff x="899592" y="1059582"/>
            <a:chExt cx="3816424" cy="1368152"/>
          </a:xfrm>
        </p:grpSpPr>
        <p:pic>
          <p:nvPicPr>
            <p:cNvPr id="38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83" name="Ovale Legende 38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8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8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86" name="Gruppieren 26"/>
          <p:cNvGrpSpPr/>
          <p:nvPr/>
        </p:nvGrpSpPr>
        <p:grpSpPr>
          <a:xfrm>
            <a:off x="4608064" y="2587082"/>
            <a:ext cx="540000" cy="216000"/>
            <a:chOff x="899592" y="1059582"/>
            <a:chExt cx="3816424" cy="1368152"/>
          </a:xfrm>
        </p:grpSpPr>
        <p:pic>
          <p:nvPicPr>
            <p:cNvPr id="38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88" name="Ovale Legende 38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8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9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91" name="Gruppieren 26"/>
          <p:cNvGrpSpPr/>
          <p:nvPr/>
        </p:nvGrpSpPr>
        <p:grpSpPr>
          <a:xfrm>
            <a:off x="4608064" y="2902809"/>
            <a:ext cx="540000" cy="216000"/>
            <a:chOff x="899592" y="1059582"/>
            <a:chExt cx="3816424" cy="1368152"/>
          </a:xfrm>
        </p:grpSpPr>
        <p:pic>
          <p:nvPicPr>
            <p:cNvPr id="39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93" name="Ovale Legende 39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9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39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396" name="Gruppieren 26"/>
          <p:cNvGrpSpPr/>
          <p:nvPr/>
        </p:nvGrpSpPr>
        <p:grpSpPr>
          <a:xfrm>
            <a:off x="4608064" y="3218536"/>
            <a:ext cx="540000" cy="216000"/>
            <a:chOff x="899592" y="1059582"/>
            <a:chExt cx="3816424" cy="1368152"/>
          </a:xfrm>
        </p:grpSpPr>
        <p:pic>
          <p:nvPicPr>
            <p:cNvPr id="39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398" name="Ovale Legende 39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39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0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01" name="Gruppieren 26"/>
          <p:cNvGrpSpPr/>
          <p:nvPr/>
        </p:nvGrpSpPr>
        <p:grpSpPr>
          <a:xfrm>
            <a:off x="4608064" y="3534263"/>
            <a:ext cx="540000" cy="216000"/>
            <a:chOff x="899592" y="1059582"/>
            <a:chExt cx="3816424" cy="1368152"/>
          </a:xfrm>
        </p:grpSpPr>
        <p:pic>
          <p:nvPicPr>
            <p:cNvPr id="40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03" name="Ovale Legende 40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0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0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06" name="Gruppieren 26"/>
          <p:cNvGrpSpPr/>
          <p:nvPr/>
        </p:nvGrpSpPr>
        <p:grpSpPr>
          <a:xfrm>
            <a:off x="4608064" y="3849990"/>
            <a:ext cx="540000" cy="216000"/>
            <a:chOff x="899592" y="1059582"/>
            <a:chExt cx="3816424" cy="1368152"/>
          </a:xfrm>
        </p:grpSpPr>
        <p:pic>
          <p:nvPicPr>
            <p:cNvPr id="40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08" name="Ovale Legende 40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0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1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11" name="Gruppieren 26"/>
          <p:cNvGrpSpPr/>
          <p:nvPr/>
        </p:nvGrpSpPr>
        <p:grpSpPr>
          <a:xfrm>
            <a:off x="4608064" y="4165717"/>
            <a:ext cx="540000" cy="216000"/>
            <a:chOff x="899592" y="1059582"/>
            <a:chExt cx="3816424" cy="1368152"/>
          </a:xfrm>
        </p:grpSpPr>
        <p:pic>
          <p:nvPicPr>
            <p:cNvPr id="41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13" name="Ovale Legende 41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1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1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16" name="Gruppieren 26"/>
          <p:cNvGrpSpPr/>
          <p:nvPr/>
        </p:nvGrpSpPr>
        <p:grpSpPr>
          <a:xfrm>
            <a:off x="4608064" y="4481444"/>
            <a:ext cx="540000" cy="216000"/>
            <a:chOff x="899592" y="1059582"/>
            <a:chExt cx="3816424" cy="1368152"/>
          </a:xfrm>
        </p:grpSpPr>
        <p:pic>
          <p:nvPicPr>
            <p:cNvPr id="41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18" name="Ovale Legende 41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1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2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21" name="Gruppieren 26"/>
          <p:cNvGrpSpPr/>
          <p:nvPr/>
        </p:nvGrpSpPr>
        <p:grpSpPr>
          <a:xfrm>
            <a:off x="4608064" y="4797176"/>
            <a:ext cx="540000" cy="216000"/>
            <a:chOff x="899592" y="1059582"/>
            <a:chExt cx="3816424" cy="1368152"/>
          </a:xfrm>
        </p:grpSpPr>
        <p:pic>
          <p:nvPicPr>
            <p:cNvPr id="42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23" name="Ovale Legende 42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2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2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26" name="Gruppieren 26"/>
          <p:cNvGrpSpPr/>
          <p:nvPr/>
        </p:nvGrpSpPr>
        <p:grpSpPr>
          <a:xfrm>
            <a:off x="5256136" y="692720"/>
            <a:ext cx="540000" cy="216000"/>
            <a:chOff x="899592" y="1059582"/>
            <a:chExt cx="3816424" cy="1368152"/>
          </a:xfrm>
        </p:grpSpPr>
        <p:pic>
          <p:nvPicPr>
            <p:cNvPr id="42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28" name="Ovale Legende 42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2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3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31" name="Gruppieren 26"/>
          <p:cNvGrpSpPr/>
          <p:nvPr/>
        </p:nvGrpSpPr>
        <p:grpSpPr>
          <a:xfrm>
            <a:off x="5256136" y="1008447"/>
            <a:ext cx="540000" cy="216000"/>
            <a:chOff x="899592" y="1059582"/>
            <a:chExt cx="3816424" cy="1368152"/>
          </a:xfrm>
        </p:grpSpPr>
        <p:pic>
          <p:nvPicPr>
            <p:cNvPr id="43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33" name="Ovale Legende 43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3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3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36" name="Gruppieren 26"/>
          <p:cNvGrpSpPr/>
          <p:nvPr/>
        </p:nvGrpSpPr>
        <p:grpSpPr>
          <a:xfrm>
            <a:off x="5256136" y="1324174"/>
            <a:ext cx="540000" cy="216000"/>
            <a:chOff x="899592" y="1059582"/>
            <a:chExt cx="3816424" cy="1368152"/>
          </a:xfrm>
        </p:grpSpPr>
        <p:pic>
          <p:nvPicPr>
            <p:cNvPr id="43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38" name="Ovale Legende 43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3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4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41" name="Gruppieren 26"/>
          <p:cNvGrpSpPr/>
          <p:nvPr/>
        </p:nvGrpSpPr>
        <p:grpSpPr>
          <a:xfrm>
            <a:off x="5256136" y="1639901"/>
            <a:ext cx="540000" cy="216000"/>
            <a:chOff x="899592" y="1059582"/>
            <a:chExt cx="3816424" cy="1368152"/>
          </a:xfrm>
        </p:grpSpPr>
        <p:pic>
          <p:nvPicPr>
            <p:cNvPr id="44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43" name="Ovale Legende 44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4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4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46" name="Gruppieren 26"/>
          <p:cNvGrpSpPr/>
          <p:nvPr/>
        </p:nvGrpSpPr>
        <p:grpSpPr>
          <a:xfrm>
            <a:off x="5256136" y="1955628"/>
            <a:ext cx="540000" cy="216000"/>
            <a:chOff x="899592" y="1059582"/>
            <a:chExt cx="3816424" cy="1368152"/>
          </a:xfrm>
        </p:grpSpPr>
        <p:pic>
          <p:nvPicPr>
            <p:cNvPr id="44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48" name="Ovale Legende 44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4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5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51" name="Gruppieren 26"/>
          <p:cNvGrpSpPr/>
          <p:nvPr/>
        </p:nvGrpSpPr>
        <p:grpSpPr>
          <a:xfrm>
            <a:off x="5256136" y="2271355"/>
            <a:ext cx="540000" cy="216000"/>
            <a:chOff x="899592" y="1059582"/>
            <a:chExt cx="3816424" cy="1368152"/>
          </a:xfrm>
        </p:grpSpPr>
        <p:pic>
          <p:nvPicPr>
            <p:cNvPr id="45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53" name="Ovale Legende 45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5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5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56" name="Gruppieren 26"/>
          <p:cNvGrpSpPr/>
          <p:nvPr/>
        </p:nvGrpSpPr>
        <p:grpSpPr>
          <a:xfrm>
            <a:off x="5256136" y="2587082"/>
            <a:ext cx="540000" cy="216000"/>
            <a:chOff x="899592" y="1059582"/>
            <a:chExt cx="3816424" cy="1368152"/>
          </a:xfrm>
        </p:grpSpPr>
        <p:pic>
          <p:nvPicPr>
            <p:cNvPr id="45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58" name="Ovale Legende 45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5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6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61" name="Gruppieren 26"/>
          <p:cNvGrpSpPr/>
          <p:nvPr/>
        </p:nvGrpSpPr>
        <p:grpSpPr>
          <a:xfrm>
            <a:off x="5256136" y="2902809"/>
            <a:ext cx="540000" cy="216000"/>
            <a:chOff x="899592" y="1059582"/>
            <a:chExt cx="3816424" cy="1368152"/>
          </a:xfrm>
        </p:grpSpPr>
        <p:pic>
          <p:nvPicPr>
            <p:cNvPr id="46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63" name="Ovale Legende 46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6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6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66" name="Gruppieren 26"/>
          <p:cNvGrpSpPr/>
          <p:nvPr/>
        </p:nvGrpSpPr>
        <p:grpSpPr>
          <a:xfrm>
            <a:off x="5256136" y="3218536"/>
            <a:ext cx="540000" cy="216000"/>
            <a:chOff x="899592" y="1059582"/>
            <a:chExt cx="3816424" cy="1368152"/>
          </a:xfrm>
        </p:grpSpPr>
        <p:pic>
          <p:nvPicPr>
            <p:cNvPr id="46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68" name="Ovale Legende 46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6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7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71" name="Gruppieren 26"/>
          <p:cNvGrpSpPr/>
          <p:nvPr/>
        </p:nvGrpSpPr>
        <p:grpSpPr>
          <a:xfrm>
            <a:off x="5256136" y="3534263"/>
            <a:ext cx="540000" cy="216000"/>
            <a:chOff x="899592" y="1059582"/>
            <a:chExt cx="3816424" cy="1368152"/>
          </a:xfrm>
        </p:grpSpPr>
        <p:pic>
          <p:nvPicPr>
            <p:cNvPr id="47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73" name="Ovale Legende 47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7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7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76" name="Gruppieren 26"/>
          <p:cNvGrpSpPr/>
          <p:nvPr/>
        </p:nvGrpSpPr>
        <p:grpSpPr>
          <a:xfrm>
            <a:off x="5256136" y="3849990"/>
            <a:ext cx="540000" cy="216000"/>
            <a:chOff x="899592" y="1059582"/>
            <a:chExt cx="3816424" cy="1368152"/>
          </a:xfrm>
        </p:grpSpPr>
        <p:pic>
          <p:nvPicPr>
            <p:cNvPr id="47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78" name="Ovale Legende 47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7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8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81" name="Gruppieren 26"/>
          <p:cNvGrpSpPr/>
          <p:nvPr/>
        </p:nvGrpSpPr>
        <p:grpSpPr>
          <a:xfrm>
            <a:off x="5256136" y="4165717"/>
            <a:ext cx="540000" cy="216000"/>
            <a:chOff x="899592" y="1059582"/>
            <a:chExt cx="3816424" cy="1368152"/>
          </a:xfrm>
        </p:grpSpPr>
        <p:pic>
          <p:nvPicPr>
            <p:cNvPr id="48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83" name="Ovale Legende 48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8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8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86" name="Gruppieren 26"/>
          <p:cNvGrpSpPr/>
          <p:nvPr/>
        </p:nvGrpSpPr>
        <p:grpSpPr>
          <a:xfrm>
            <a:off x="5256136" y="4481444"/>
            <a:ext cx="540000" cy="216000"/>
            <a:chOff x="899592" y="1059582"/>
            <a:chExt cx="3816424" cy="1368152"/>
          </a:xfrm>
        </p:grpSpPr>
        <p:pic>
          <p:nvPicPr>
            <p:cNvPr id="48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88" name="Ovale Legende 48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8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9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91" name="Gruppieren 26"/>
          <p:cNvGrpSpPr/>
          <p:nvPr/>
        </p:nvGrpSpPr>
        <p:grpSpPr>
          <a:xfrm>
            <a:off x="5256136" y="4797176"/>
            <a:ext cx="540000" cy="216000"/>
            <a:chOff x="899592" y="1059582"/>
            <a:chExt cx="3816424" cy="1368152"/>
          </a:xfrm>
        </p:grpSpPr>
        <p:pic>
          <p:nvPicPr>
            <p:cNvPr id="49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93" name="Ovale Legende 49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9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49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496" name="Gruppieren 26"/>
          <p:cNvGrpSpPr/>
          <p:nvPr/>
        </p:nvGrpSpPr>
        <p:grpSpPr>
          <a:xfrm>
            <a:off x="5904208" y="692720"/>
            <a:ext cx="540000" cy="216000"/>
            <a:chOff x="899592" y="1059582"/>
            <a:chExt cx="3816424" cy="1368152"/>
          </a:xfrm>
        </p:grpSpPr>
        <p:pic>
          <p:nvPicPr>
            <p:cNvPr id="49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498" name="Ovale Legende 49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49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0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01" name="Gruppieren 26"/>
          <p:cNvGrpSpPr/>
          <p:nvPr/>
        </p:nvGrpSpPr>
        <p:grpSpPr>
          <a:xfrm>
            <a:off x="5904208" y="1008447"/>
            <a:ext cx="540000" cy="216000"/>
            <a:chOff x="899592" y="1059582"/>
            <a:chExt cx="3816424" cy="1368152"/>
          </a:xfrm>
        </p:grpSpPr>
        <p:pic>
          <p:nvPicPr>
            <p:cNvPr id="50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03" name="Ovale Legende 50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0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0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06" name="Gruppieren 26"/>
          <p:cNvGrpSpPr/>
          <p:nvPr/>
        </p:nvGrpSpPr>
        <p:grpSpPr>
          <a:xfrm>
            <a:off x="5904208" y="1324174"/>
            <a:ext cx="540000" cy="216000"/>
            <a:chOff x="899592" y="1059582"/>
            <a:chExt cx="3816424" cy="1368152"/>
          </a:xfrm>
        </p:grpSpPr>
        <p:pic>
          <p:nvPicPr>
            <p:cNvPr id="50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08" name="Ovale Legende 50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0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1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11" name="Gruppieren 26"/>
          <p:cNvGrpSpPr/>
          <p:nvPr/>
        </p:nvGrpSpPr>
        <p:grpSpPr>
          <a:xfrm>
            <a:off x="5904208" y="1639901"/>
            <a:ext cx="540000" cy="216000"/>
            <a:chOff x="899592" y="1059582"/>
            <a:chExt cx="3816424" cy="1368152"/>
          </a:xfrm>
        </p:grpSpPr>
        <p:pic>
          <p:nvPicPr>
            <p:cNvPr id="51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13" name="Ovale Legende 51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1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1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16" name="Gruppieren 26"/>
          <p:cNvGrpSpPr/>
          <p:nvPr/>
        </p:nvGrpSpPr>
        <p:grpSpPr>
          <a:xfrm>
            <a:off x="5904208" y="1955628"/>
            <a:ext cx="540000" cy="216000"/>
            <a:chOff x="899592" y="1059582"/>
            <a:chExt cx="3816424" cy="1368152"/>
          </a:xfrm>
        </p:grpSpPr>
        <p:pic>
          <p:nvPicPr>
            <p:cNvPr id="51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18" name="Ovale Legende 51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1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2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21" name="Gruppieren 26"/>
          <p:cNvGrpSpPr/>
          <p:nvPr/>
        </p:nvGrpSpPr>
        <p:grpSpPr>
          <a:xfrm>
            <a:off x="5904208" y="2271355"/>
            <a:ext cx="540000" cy="216000"/>
            <a:chOff x="899592" y="1059582"/>
            <a:chExt cx="3816424" cy="1368152"/>
          </a:xfrm>
        </p:grpSpPr>
        <p:pic>
          <p:nvPicPr>
            <p:cNvPr id="52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23" name="Ovale Legende 52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2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2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26" name="Gruppieren 26"/>
          <p:cNvGrpSpPr/>
          <p:nvPr/>
        </p:nvGrpSpPr>
        <p:grpSpPr>
          <a:xfrm>
            <a:off x="5904208" y="2587082"/>
            <a:ext cx="540000" cy="216000"/>
            <a:chOff x="899592" y="1059582"/>
            <a:chExt cx="3816424" cy="1368152"/>
          </a:xfrm>
        </p:grpSpPr>
        <p:pic>
          <p:nvPicPr>
            <p:cNvPr id="52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28" name="Ovale Legende 52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2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3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31" name="Gruppieren 26"/>
          <p:cNvGrpSpPr/>
          <p:nvPr/>
        </p:nvGrpSpPr>
        <p:grpSpPr>
          <a:xfrm>
            <a:off x="5904208" y="2902809"/>
            <a:ext cx="540000" cy="216000"/>
            <a:chOff x="899592" y="1059582"/>
            <a:chExt cx="3816424" cy="1368152"/>
          </a:xfrm>
        </p:grpSpPr>
        <p:pic>
          <p:nvPicPr>
            <p:cNvPr id="53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33" name="Ovale Legende 53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3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3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36" name="Gruppieren 26"/>
          <p:cNvGrpSpPr/>
          <p:nvPr/>
        </p:nvGrpSpPr>
        <p:grpSpPr>
          <a:xfrm>
            <a:off x="5904208" y="3218536"/>
            <a:ext cx="540000" cy="216000"/>
            <a:chOff x="899592" y="1059582"/>
            <a:chExt cx="3816424" cy="1368152"/>
          </a:xfrm>
        </p:grpSpPr>
        <p:pic>
          <p:nvPicPr>
            <p:cNvPr id="53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38" name="Ovale Legende 53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3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4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41" name="Gruppieren 26"/>
          <p:cNvGrpSpPr/>
          <p:nvPr/>
        </p:nvGrpSpPr>
        <p:grpSpPr>
          <a:xfrm>
            <a:off x="5904208" y="3534263"/>
            <a:ext cx="540000" cy="216000"/>
            <a:chOff x="899592" y="1059582"/>
            <a:chExt cx="3816424" cy="1368152"/>
          </a:xfrm>
        </p:grpSpPr>
        <p:pic>
          <p:nvPicPr>
            <p:cNvPr id="54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43" name="Ovale Legende 54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4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4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46" name="Gruppieren 26"/>
          <p:cNvGrpSpPr/>
          <p:nvPr/>
        </p:nvGrpSpPr>
        <p:grpSpPr>
          <a:xfrm>
            <a:off x="5904208" y="3849990"/>
            <a:ext cx="540000" cy="216000"/>
            <a:chOff x="899592" y="1059582"/>
            <a:chExt cx="3816424" cy="1368152"/>
          </a:xfrm>
        </p:grpSpPr>
        <p:pic>
          <p:nvPicPr>
            <p:cNvPr id="54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48" name="Ovale Legende 54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4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5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51" name="Gruppieren 26"/>
          <p:cNvGrpSpPr/>
          <p:nvPr/>
        </p:nvGrpSpPr>
        <p:grpSpPr>
          <a:xfrm>
            <a:off x="5904208" y="4165717"/>
            <a:ext cx="540000" cy="216000"/>
            <a:chOff x="899592" y="1059582"/>
            <a:chExt cx="3816424" cy="1368152"/>
          </a:xfrm>
        </p:grpSpPr>
        <p:pic>
          <p:nvPicPr>
            <p:cNvPr id="55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53" name="Ovale Legende 55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5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5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56" name="Gruppieren 26"/>
          <p:cNvGrpSpPr/>
          <p:nvPr/>
        </p:nvGrpSpPr>
        <p:grpSpPr>
          <a:xfrm>
            <a:off x="5904208" y="4481444"/>
            <a:ext cx="540000" cy="216000"/>
            <a:chOff x="899592" y="1059582"/>
            <a:chExt cx="3816424" cy="1368152"/>
          </a:xfrm>
        </p:grpSpPr>
        <p:pic>
          <p:nvPicPr>
            <p:cNvPr id="55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58" name="Ovale Legende 55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5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6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61" name="Gruppieren 26"/>
          <p:cNvGrpSpPr/>
          <p:nvPr/>
        </p:nvGrpSpPr>
        <p:grpSpPr>
          <a:xfrm>
            <a:off x="5904208" y="4797176"/>
            <a:ext cx="540000" cy="216000"/>
            <a:chOff x="899592" y="1059582"/>
            <a:chExt cx="3816424" cy="1368152"/>
          </a:xfrm>
        </p:grpSpPr>
        <p:pic>
          <p:nvPicPr>
            <p:cNvPr id="56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63" name="Ovale Legende 56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6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6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66" name="Gruppieren 26"/>
          <p:cNvGrpSpPr/>
          <p:nvPr/>
        </p:nvGrpSpPr>
        <p:grpSpPr>
          <a:xfrm>
            <a:off x="6624288" y="692720"/>
            <a:ext cx="540000" cy="216000"/>
            <a:chOff x="899592" y="1059582"/>
            <a:chExt cx="3816424" cy="1368152"/>
          </a:xfrm>
        </p:grpSpPr>
        <p:pic>
          <p:nvPicPr>
            <p:cNvPr id="56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68" name="Ovale Legende 56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6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7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71" name="Gruppieren 26"/>
          <p:cNvGrpSpPr/>
          <p:nvPr/>
        </p:nvGrpSpPr>
        <p:grpSpPr>
          <a:xfrm>
            <a:off x="6624288" y="1008447"/>
            <a:ext cx="540000" cy="216000"/>
            <a:chOff x="899592" y="1059582"/>
            <a:chExt cx="3816424" cy="1368152"/>
          </a:xfrm>
        </p:grpSpPr>
        <p:pic>
          <p:nvPicPr>
            <p:cNvPr id="57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73" name="Ovale Legende 57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7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7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76" name="Gruppieren 26"/>
          <p:cNvGrpSpPr/>
          <p:nvPr/>
        </p:nvGrpSpPr>
        <p:grpSpPr>
          <a:xfrm>
            <a:off x="6624288" y="1324174"/>
            <a:ext cx="540000" cy="216000"/>
            <a:chOff x="899592" y="1059582"/>
            <a:chExt cx="3816424" cy="1368152"/>
          </a:xfrm>
        </p:grpSpPr>
        <p:pic>
          <p:nvPicPr>
            <p:cNvPr id="57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78" name="Ovale Legende 57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7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8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81" name="Gruppieren 26"/>
          <p:cNvGrpSpPr/>
          <p:nvPr/>
        </p:nvGrpSpPr>
        <p:grpSpPr>
          <a:xfrm>
            <a:off x="6624288" y="1639901"/>
            <a:ext cx="540000" cy="216000"/>
            <a:chOff x="899592" y="1059582"/>
            <a:chExt cx="3816424" cy="1368152"/>
          </a:xfrm>
        </p:grpSpPr>
        <p:pic>
          <p:nvPicPr>
            <p:cNvPr id="58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83" name="Ovale Legende 58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8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8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86" name="Gruppieren 26"/>
          <p:cNvGrpSpPr/>
          <p:nvPr/>
        </p:nvGrpSpPr>
        <p:grpSpPr>
          <a:xfrm>
            <a:off x="6624288" y="1955628"/>
            <a:ext cx="540000" cy="216000"/>
            <a:chOff x="899592" y="1059582"/>
            <a:chExt cx="3816424" cy="1368152"/>
          </a:xfrm>
        </p:grpSpPr>
        <p:pic>
          <p:nvPicPr>
            <p:cNvPr id="58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88" name="Ovale Legende 58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8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9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91" name="Gruppieren 26"/>
          <p:cNvGrpSpPr/>
          <p:nvPr/>
        </p:nvGrpSpPr>
        <p:grpSpPr>
          <a:xfrm>
            <a:off x="6624288" y="2271355"/>
            <a:ext cx="540000" cy="216000"/>
            <a:chOff x="899592" y="1059582"/>
            <a:chExt cx="3816424" cy="1368152"/>
          </a:xfrm>
        </p:grpSpPr>
        <p:pic>
          <p:nvPicPr>
            <p:cNvPr id="59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93" name="Ovale Legende 59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9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59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596" name="Gruppieren 26"/>
          <p:cNvGrpSpPr/>
          <p:nvPr/>
        </p:nvGrpSpPr>
        <p:grpSpPr>
          <a:xfrm>
            <a:off x="6624288" y="2587082"/>
            <a:ext cx="540000" cy="216000"/>
            <a:chOff x="899592" y="1059582"/>
            <a:chExt cx="3816424" cy="1368152"/>
          </a:xfrm>
        </p:grpSpPr>
        <p:pic>
          <p:nvPicPr>
            <p:cNvPr id="59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598" name="Ovale Legende 59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59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0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01" name="Gruppieren 26"/>
          <p:cNvGrpSpPr/>
          <p:nvPr/>
        </p:nvGrpSpPr>
        <p:grpSpPr>
          <a:xfrm>
            <a:off x="6624288" y="2902809"/>
            <a:ext cx="540000" cy="216000"/>
            <a:chOff x="899592" y="1059582"/>
            <a:chExt cx="3816424" cy="1368152"/>
          </a:xfrm>
        </p:grpSpPr>
        <p:pic>
          <p:nvPicPr>
            <p:cNvPr id="60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03" name="Ovale Legende 60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0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0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06" name="Gruppieren 26"/>
          <p:cNvGrpSpPr/>
          <p:nvPr/>
        </p:nvGrpSpPr>
        <p:grpSpPr>
          <a:xfrm>
            <a:off x="6624288" y="3218536"/>
            <a:ext cx="540000" cy="216000"/>
            <a:chOff x="899592" y="1059582"/>
            <a:chExt cx="3816424" cy="1368152"/>
          </a:xfrm>
        </p:grpSpPr>
        <p:pic>
          <p:nvPicPr>
            <p:cNvPr id="60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08" name="Ovale Legende 60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0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1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11" name="Gruppieren 26"/>
          <p:cNvGrpSpPr/>
          <p:nvPr/>
        </p:nvGrpSpPr>
        <p:grpSpPr>
          <a:xfrm>
            <a:off x="6624288" y="3534263"/>
            <a:ext cx="540000" cy="216000"/>
            <a:chOff x="899592" y="1059582"/>
            <a:chExt cx="3816424" cy="1368152"/>
          </a:xfrm>
        </p:grpSpPr>
        <p:pic>
          <p:nvPicPr>
            <p:cNvPr id="61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13" name="Ovale Legende 61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1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1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16" name="Gruppieren 26"/>
          <p:cNvGrpSpPr/>
          <p:nvPr/>
        </p:nvGrpSpPr>
        <p:grpSpPr>
          <a:xfrm>
            <a:off x="6624288" y="3849990"/>
            <a:ext cx="540000" cy="216000"/>
            <a:chOff x="899592" y="1059582"/>
            <a:chExt cx="3816424" cy="1368152"/>
          </a:xfrm>
        </p:grpSpPr>
        <p:pic>
          <p:nvPicPr>
            <p:cNvPr id="61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18" name="Ovale Legende 61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1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2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21" name="Gruppieren 26"/>
          <p:cNvGrpSpPr/>
          <p:nvPr/>
        </p:nvGrpSpPr>
        <p:grpSpPr>
          <a:xfrm>
            <a:off x="6624288" y="4165717"/>
            <a:ext cx="540000" cy="216000"/>
            <a:chOff x="899592" y="1059582"/>
            <a:chExt cx="3816424" cy="1368152"/>
          </a:xfrm>
        </p:grpSpPr>
        <p:pic>
          <p:nvPicPr>
            <p:cNvPr id="62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23" name="Ovale Legende 62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2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2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26" name="Gruppieren 26"/>
          <p:cNvGrpSpPr/>
          <p:nvPr/>
        </p:nvGrpSpPr>
        <p:grpSpPr>
          <a:xfrm>
            <a:off x="6624288" y="4481444"/>
            <a:ext cx="540000" cy="216000"/>
            <a:chOff x="899592" y="1059582"/>
            <a:chExt cx="3816424" cy="1368152"/>
          </a:xfrm>
        </p:grpSpPr>
        <p:pic>
          <p:nvPicPr>
            <p:cNvPr id="62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28" name="Ovale Legende 62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2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3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31" name="Gruppieren 26"/>
          <p:cNvGrpSpPr/>
          <p:nvPr/>
        </p:nvGrpSpPr>
        <p:grpSpPr>
          <a:xfrm>
            <a:off x="6624288" y="4797176"/>
            <a:ext cx="540000" cy="216000"/>
            <a:chOff x="899592" y="1059582"/>
            <a:chExt cx="3816424" cy="1368152"/>
          </a:xfrm>
        </p:grpSpPr>
        <p:pic>
          <p:nvPicPr>
            <p:cNvPr id="63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33" name="Ovale Legende 63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3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3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36" name="Gruppieren 26"/>
          <p:cNvGrpSpPr/>
          <p:nvPr/>
        </p:nvGrpSpPr>
        <p:grpSpPr>
          <a:xfrm>
            <a:off x="7344368" y="692720"/>
            <a:ext cx="540000" cy="216000"/>
            <a:chOff x="899592" y="1059582"/>
            <a:chExt cx="3816424" cy="1368152"/>
          </a:xfrm>
        </p:grpSpPr>
        <p:pic>
          <p:nvPicPr>
            <p:cNvPr id="63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38" name="Ovale Legende 63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3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4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41" name="Gruppieren 26"/>
          <p:cNvGrpSpPr/>
          <p:nvPr/>
        </p:nvGrpSpPr>
        <p:grpSpPr>
          <a:xfrm>
            <a:off x="7344368" y="1008447"/>
            <a:ext cx="540000" cy="216000"/>
            <a:chOff x="899592" y="1059582"/>
            <a:chExt cx="3816424" cy="1368152"/>
          </a:xfrm>
        </p:grpSpPr>
        <p:pic>
          <p:nvPicPr>
            <p:cNvPr id="64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43" name="Ovale Legende 64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4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4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46" name="Gruppieren 26"/>
          <p:cNvGrpSpPr/>
          <p:nvPr/>
        </p:nvGrpSpPr>
        <p:grpSpPr>
          <a:xfrm>
            <a:off x="7344368" y="1324174"/>
            <a:ext cx="540000" cy="216000"/>
            <a:chOff x="899592" y="1059582"/>
            <a:chExt cx="3816424" cy="1368152"/>
          </a:xfrm>
        </p:grpSpPr>
        <p:pic>
          <p:nvPicPr>
            <p:cNvPr id="64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48" name="Ovale Legende 64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4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5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51" name="Gruppieren 26"/>
          <p:cNvGrpSpPr/>
          <p:nvPr/>
        </p:nvGrpSpPr>
        <p:grpSpPr>
          <a:xfrm>
            <a:off x="7344368" y="1639901"/>
            <a:ext cx="540000" cy="216000"/>
            <a:chOff x="899592" y="1059582"/>
            <a:chExt cx="3816424" cy="1368152"/>
          </a:xfrm>
        </p:grpSpPr>
        <p:pic>
          <p:nvPicPr>
            <p:cNvPr id="65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53" name="Ovale Legende 65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5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5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56" name="Gruppieren 26"/>
          <p:cNvGrpSpPr/>
          <p:nvPr/>
        </p:nvGrpSpPr>
        <p:grpSpPr>
          <a:xfrm>
            <a:off x="7344368" y="1955628"/>
            <a:ext cx="540000" cy="216000"/>
            <a:chOff x="899592" y="1059582"/>
            <a:chExt cx="3816424" cy="1368152"/>
          </a:xfrm>
        </p:grpSpPr>
        <p:pic>
          <p:nvPicPr>
            <p:cNvPr id="65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58" name="Ovale Legende 65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5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6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61" name="Gruppieren 26"/>
          <p:cNvGrpSpPr/>
          <p:nvPr/>
        </p:nvGrpSpPr>
        <p:grpSpPr>
          <a:xfrm>
            <a:off x="7344368" y="2271355"/>
            <a:ext cx="540000" cy="216000"/>
            <a:chOff x="899592" y="1059582"/>
            <a:chExt cx="3816424" cy="1368152"/>
          </a:xfrm>
        </p:grpSpPr>
        <p:pic>
          <p:nvPicPr>
            <p:cNvPr id="66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63" name="Ovale Legende 66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6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6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66" name="Gruppieren 26"/>
          <p:cNvGrpSpPr/>
          <p:nvPr/>
        </p:nvGrpSpPr>
        <p:grpSpPr>
          <a:xfrm>
            <a:off x="7344368" y="2587082"/>
            <a:ext cx="540000" cy="216000"/>
            <a:chOff x="899592" y="1059582"/>
            <a:chExt cx="3816424" cy="1368152"/>
          </a:xfrm>
        </p:grpSpPr>
        <p:pic>
          <p:nvPicPr>
            <p:cNvPr id="66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68" name="Ovale Legende 66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6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7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71" name="Gruppieren 26"/>
          <p:cNvGrpSpPr/>
          <p:nvPr/>
        </p:nvGrpSpPr>
        <p:grpSpPr>
          <a:xfrm>
            <a:off x="7344368" y="2902809"/>
            <a:ext cx="540000" cy="216000"/>
            <a:chOff x="899592" y="1059582"/>
            <a:chExt cx="3816424" cy="1368152"/>
          </a:xfrm>
        </p:grpSpPr>
        <p:pic>
          <p:nvPicPr>
            <p:cNvPr id="67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73" name="Ovale Legende 67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7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7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76" name="Gruppieren 26"/>
          <p:cNvGrpSpPr/>
          <p:nvPr/>
        </p:nvGrpSpPr>
        <p:grpSpPr>
          <a:xfrm>
            <a:off x="7344368" y="3218536"/>
            <a:ext cx="540000" cy="216000"/>
            <a:chOff x="899592" y="1059582"/>
            <a:chExt cx="3816424" cy="1368152"/>
          </a:xfrm>
        </p:grpSpPr>
        <p:pic>
          <p:nvPicPr>
            <p:cNvPr id="67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78" name="Ovale Legende 67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7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8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81" name="Gruppieren 26"/>
          <p:cNvGrpSpPr/>
          <p:nvPr/>
        </p:nvGrpSpPr>
        <p:grpSpPr>
          <a:xfrm>
            <a:off x="7344368" y="3534263"/>
            <a:ext cx="540000" cy="216000"/>
            <a:chOff x="899592" y="1059582"/>
            <a:chExt cx="3816424" cy="1368152"/>
          </a:xfrm>
        </p:grpSpPr>
        <p:pic>
          <p:nvPicPr>
            <p:cNvPr id="68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83" name="Ovale Legende 68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8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8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86" name="Gruppieren 26"/>
          <p:cNvGrpSpPr/>
          <p:nvPr/>
        </p:nvGrpSpPr>
        <p:grpSpPr>
          <a:xfrm>
            <a:off x="7344368" y="3849990"/>
            <a:ext cx="540000" cy="216000"/>
            <a:chOff x="899592" y="1059582"/>
            <a:chExt cx="3816424" cy="1368152"/>
          </a:xfrm>
        </p:grpSpPr>
        <p:pic>
          <p:nvPicPr>
            <p:cNvPr id="68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88" name="Ovale Legende 68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8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9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91" name="Gruppieren 26"/>
          <p:cNvGrpSpPr/>
          <p:nvPr/>
        </p:nvGrpSpPr>
        <p:grpSpPr>
          <a:xfrm>
            <a:off x="7344368" y="4165717"/>
            <a:ext cx="540000" cy="216000"/>
            <a:chOff x="899592" y="1059582"/>
            <a:chExt cx="3816424" cy="1368152"/>
          </a:xfrm>
        </p:grpSpPr>
        <p:pic>
          <p:nvPicPr>
            <p:cNvPr id="69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93" name="Ovale Legende 69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9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69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696" name="Gruppieren 26"/>
          <p:cNvGrpSpPr/>
          <p:nvPr/>
        </p:nvGrpSpPr>
        <p:grpSpPr>
          <a:xfrm>
            <a:off x="7344368" y="4481444"/>
            <a:ext cx="540000" cy="216000"/>
            <a:chOff x="899592" y="1059582"/>
            <a:chExt cx="3816424" cy="1368152"/>
          </a:xfrm>
        </p:grpSpPr>
        <p:pic>
          <p:nvPicPr>
            <p:cNvPr id="697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698" name="Ovale Legende 697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699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700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01" name="Gruppieren 26"/>
          <p:cNvGrpSpPr/>
          <p:nvPr/>
        </p:nvGrpSpPr>
        <p:grpSpPr>
          <a:xfrm>
            <a:off x="7344368" y="4797176"/>
            <a:ext cx="540000" cy="216000"/>
            <a:chOff x="899592" y="1059582"/>
            <a:chExt cx="3816424" cy="1368152"/>
          </a:xfrm>
        </p:grpSpPr>
        <p:pic>
          <p:nvPicPr>
            <p:cNvPr id="702" name="Picture 2" descr="Image result for icon person"/>
            <p:cNvPicPr>
              <a:picLocks noChangeAspect="1" noChangeArrowheads="1"/>
            </p:cNvPicPr>
            <p:nvPr/>
          </p:nvPicPr>
          <p:blipFill>
            <a:blip r:embed="rId2" cstate="print"/>
            <a:srcRect l="29167"/>
            <a:stretch>
              <a:fillRect/>
            </a:stretch>
          </p:blipFill>
          <p:spPr bwMode="auto">
            <a:xfrm>
              <a:off x="899592" y="1491630"/>
              <a:ext cx="1224136" cy="907301"/>
            </a:xfrm>
            <a:prstGeom prst="rect">
              <a:avLst/>
            </a:prstGeom>
            <a:noFill/>
          </p:spPr>
        </p:pic>
        <p:sp>
          <p:nvSpPr>
            <p:cNvPr id="703" name="Ovale Legende 702"/>
            <p:cNvSpPr/>
            <p:nvPr/>
          </p:nvSpPr>
          <p:spPr>
            <a:xfrm>
              <a:off x="1259632" y="1059582"/>
              <a:ext cx="1008112" cy="43204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" dirty="0" err="1" smtClean="0">
                  <a:solidFill>
                    <a:schemeClr val="tx1"/>
                  </a:solidFill>
                </a:rPr>
                <a:t>Evalueserv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pic>
          <p:nvPicPr>
            <p:cNvPr id="704" name="Picture 6" descr="Image result for icon pc"/>
            <p:cNvPicPr>
              <a:picLocks noChangeAspect="1" noChangeArrowheads="1"/>
            </p:cNvPicPr>
            <p:nvPr/>
          </p:nvPicPr>
          <p:blipFill>
            <a:blip r:embed="rId3" cstate="print"/>
            <a:srcRect b="20000"/>
            <a:stretch>
              <a:fillRect/>
            </a:stretch>
          </p:blipFill>
          <p:spPr bwMode="auto">
            <a:xfrm>
              <a:off x="3275856" y="1275606"/>
              <a:ext cx="1440160" cy="1152128"/>
            </a:xfrm>
            <a:prstGeom prst="rect">
              <a:avLst/>
            </a:prstGeom>
            <a:noFill/>
          </p:spPr>
        </p:pic>
        <p:pic>
          <p:nvPicPr>
            <p:cNvPr id="705" name="Picture 8" descr="Image result for business person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1491630"/>
              <a:ext cx="936104" cy="936104"/>
            </a:xfrm>
            <a:prstGeom prst="rect">
              <a:avLst/>
            </a:prstGeom>
            <a:noFill/>
          </p:spPr>
        </p:pic>
      </p:grpSp>
      <p:sp>
        <p:nvSpPr>
          <p:cNvPr id="1026" name="AutoShape 2" descr="Databas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bas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bas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 l="30472" t="24880" r="53463" b="44880"/>
          <a:stretch>
            <a:fillRect/>
          </a:stretch>
        </p:blipFill>
        <p:spPr bwMode="auto">
          <a:xfrm>
            <a:off x="4067944" y="5589240"/>
            <a:ext cx="720080" cy="7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2" name="Gerade Verbindung mit Pfeil 711"/>
          <p:cNvCxnSpPr/>
          <p:nvPr/>
        </p:nvCxnSpPr>
        <p:spPr>
          <a:xfrm>
            <a:off x="1763688" y="5229200"/>
            <a:ext cx="22322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Gerade Verbindung mit Pfeil 712"/>
          <p:cNvCxnSpPr/>
          <p:nvPr/>
        </p:nvCxnSpPr>
        <p:spPr>
          <a:xfrm>
            <a:off x="2699792" y="5157192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Gerade Verbindung mit Pfeil 716"/>
          <p:cNvCxnSpPr/>
          <p:nvPr/>
        </p:nvCxnSpPr>
        <p:spPr>
          <a:xfrm>
            <a:off x="3851920" y="5157192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Gerade Verbindung mit Pfeil 720"/>
          <p:cNvCxnSpPr>
            <a:endCxn id="1031" idx="0"/>
          </p:cNvCxnSpPr>
          <p:nvPr/>
        </p:nvCxnSpPr>
        <p:spPr>
          <a:xfrm>
            <a:off x="4427984" y="51571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Gerade Verbindung mit Pfeil 723"/>
          <p:cNvCxnSpPr/>
          <p:nvPr/>
        </p:nvCxnSpPr>
        <p:spPr>
          <a:xfrm flipH="1">
            <a:off x="4499992" y="5229200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Gerade Verbindung mit Pfeil 725"/>
          <p:cNvCxnSpPr/>
          <p:nvPr/>
        </p:nvCxnSpPr>
        <p:spPr>
          <a:xfrm flipH="1">
            <a:off x="4716016" y="5229200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Gerade Verbindung mit Pfeil 729"/>
          <p:cNvCxnSpPr/>
          <p:nvPr/>
        </p:nvCxnSpPr>
        <p:spPr>
          <a:xfrm flipH="1">
            <a:off x="4860032" y="5229200"/>
            <a:ext cx="19442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input</a:t>
            </a:r>
            <a:endParaRPr lang="en-US" dirty="0"/>
          </a:p>
        </p:txBody>
      </p:sp>
      <p:pic>
        <p:nvPicPr>
          <p:cNvPr id="8" name="Picture 2" descr="Image result for icon person"/>
          <p:cNvPicPr>
            <a:picLocks noChangeAspect="1" noChangeArrowheads="1"/>
          </p:cNvPicPr>
          <p:nvPr/>
        </p:nvPicPr>
        <p:blipFill>
          <a:blip r:embed="rId2" cstate="print"/>
          <a:srcRect l="29167"/>
          <a:stretch>
            <a:fillRect/>
          </a:stretch>
        </p:blipFill>
        <p:spPr bwMode="auto">
          <a:xfrm>
            <a:off x="5508104" y="3121887"/>
            <a:ext cx="1224136" cy="907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enutzerdefiniert 1">
      <a:majorFont>
        <a:latin typeface="Leelawadee UI"/>
        <a:ea typeface=""/>
        <a:cs typeface=""/>
      </a:majorFont>
      <a:minorFont>
        <a:latin typeface="Malgun Gothic"/>
        <a:ea typeface=""/>
        <a:cs typeface="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781</Words>
  <Application>Microsoft Office PowerPoint</Application>
  <PresentationFormat>Bildschirmpräsentation (4:3)</PresentationFormat>
  <Paragraphs>584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Deimos</vt:lpstr>
      <vt:lpstr>Fuzzy Merging  with Company Names</vt:lpstr>
      <vt:lpstr>Folie 2</vt:lpstr>
      <vt:lpstr>Folie 3</vt:lpstr>
      <vt:lpstr>Folie 4</vt:lpstr>
      <vt:lpstr>Folie 5</vt:lpstr>
      <vt:lpstr>Folie 6</vt:lpstr>
      <vt:lpstr>Folie 7</vt:lpstr>
      <vt:lpstr>Folie 8</vt:lpstr>
      <vt:lpstr>The input</vt:lpstr>
      <vt:lpstr>The input</vt:lpstr>
      <vt:lpstr>The input</vt:lpstr>
      <vt:lpstr>The stringdist package</vt:lpstr>
      <vt:lpstr>Jaro similarity</vt:lpstr>
      <vt:lpstr>Jaro similarity</vt:lpstr>
      <vt:lpstr>Jaro similarity</vt:lpstr>
      <vt:lpstr>Jaro similarity</vt:lpstr>
      <vt:lpstr>Jaro similarity</vt:lpstr>
      <vt:lpstr>Jaro similarity</vt:lpstr>
      <vt:lpstr>Jaro similarity</vt:lpstr>
      <vt:lpstr>Jaro-Winkler similarity</vt:lpstr>
      <vt:lpstr>The process: cleaning</vt:lpstr>
      <vt:lpstr>The process: cleaning</vt:lpstr>
      <vt:lpstr>The process: distance matrix</vt:lpstr>
      <vt:lpstr>The process: minima detection</vt:lpstr>
      <vt:lpstr>The process: thresholding</vt:lpstr>
      <vt:lpstr>The output</vt:lpstr>
      <vt:lpstr>The value of Fuzzy merging</vt:lpstr>
      <vt:lpstr>Other pplications</vt:lpstr>
      <vt:lpstr>Thank you!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Merging  with Company Names</dc:title>
  <dc:creator>Richard Vogg</dc:creator>
  <cp:lastModifiedBy>Richard Vogg</cp:lastModifiedBy>
  <cp:revision>33</cp:revision>
  <dcterms:created xsi:type="dcterms:W3CDTF">2019-09-14T14:12:09Z</dcterms:created>
  <dcterms:modified xsi:type="dcterms:W3CDTF">2019-09-25T23:06:38Z</dcterms:modified>
</cp:coreProperties>
</file>