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68" r:id="rId3"/>
    <p:sldId id="283" r:id="rId4"/>
    <p:sldId id="281" r:id="rId5"/>
    <p:sldId id="284" r:id="rId6"/>
    <p:sldId id="276" r:id="rId7"/>
    <p:sldId id="277" r:id="rId8"/>
    <p:sldId id="278" r:id="rId9"/>
    <p:sldId id="279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FFFF"/>
    <a:srgbClr val="FFFFE0"/>
    <a:srgbClr val="B2DF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2" autoAdjust="0"/>
    <p:restoredTop sz="93011" autoAdjust="0"/>
  </p:normalViewPr>
  <p:slideViewPr>
    <p:cSldViewPr snapToGrid="0" snapToObjects="1">
      <p:cViewPr>
        <p:scale>
          <a:sx n="95" d="100"/>
          <a:sy n="95" d="100"/>
        </p:scale>
        <p:origin x="-132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F773-DC7A-6340-A585-6EAC14315FEB}" type="datetimeFigureOut">
              <a:rPr lang="en-US" smtClean="0"/>
              <a:t>1/4/12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C3C8D-830C-0D44-A9FF-E2856101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Good morning,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</a:t>
            </a:r>
            <a:r>
              <a:rPr lang="en-US" sz="1200" baseline="0" dirty="0" smtClean="0"/>
              <a:t> am </a:t>
            </a:r>
            <a:r>
              <a:rPr lang="en-US" sz="1200" baseline="0" dirty="0" err="1" smtClean="0"/>
              <a:t>tayfun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elmas</a:t>
            </a:r>
            <a:endParaRPr lang="en-US" sz="1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I am a postdoc at the </a:t>
            </a:r>
            <a:r>
              <a:rPr lang="en-US" sz="1200" baseline="0" dirty="0" err="1" smtClean="0"/>
              <a:t>parlab</a:t>
            </a:r>
            <a:r>
              <a:rPr lang="en-US" sz="1200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this is joint work with </a:t>
            </a:r>
            <a:r>
              <a:rPr lang="en-US" sz="1200" baseline="0" dirty="0" err="1" smtClean="0"/>
              <a:t>jacob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burnim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george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necula</a:t>
            </a:r>
            <a:r>
              <a:rPr lang="en-US" sz="1200" baseline="0" dirty="0" smtClean="0"/>
              <a:t> and </a:t>
            </a:r>
            <a:r>
              <a:rPr lang="en-US" sz="1200" baseline="0" dirty="0" err="1" smtClean="0"/>
              <a:t>koushik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sen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7B78-5767-E74C-B887-7978112FB31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1" dirty="0">
                <a:solidFill>
                  <a:srgbClr val="FF8000">
                    <a:alpha val="67000"/>
                  </a:srgbClr>
                </a:solidFill>
                <a:latin typeface="Arial" pitchFamily="18" charset="0"/>
                <a:cs typeface="Arial" charset="0"/>
              </a:rPr>
              <a:t>P    A    R    A    L    L    E    L        C    O    M    P    U    T    I    N    G        L    A    B   O    R    A    T    O    R    Y</a:t>
            </a:r>
          </a:p>
        </p:txBody>
      </p:sp>
      <p:sp>
        <p:nvSpPr>
          <p:cNvPr id="27" name="Text Box 7"/>
          <p:cNvSpPr txBox="1">
            <a:spLocks noChangeArrowheads="1"/>
          </p:cNvSpPr>
          <p:nvPr userDrawn="1"/>
        </p:nvSpPr>
        <p:spPr bwMode="auto">
          <a:xfrm>
            <a:off x="135469" y="177804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 dirty="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 dirty="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 dirty="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 userDrawn="1"/>
        </p:nvSpPr>
        <p:spPr bwMode="auto">
          <a:xfrm>
            <a:off x="135469" y="635004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 dirty="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 dirty="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425265" y="1413"/>
            <a:ext cx="1887769" cy="1066800"/>
            <a:chOff x="7696200" y="0"/>
            <a:chExt cx="1582969" cy="914400"/>
          </a:xfrm>
        </p:grpSpPr>
        <p:sp>
          <p:nvSpPr>
            <p:cNvPr id="29" name="Rectangle 10"/>
            <p:cNvSpPr>
              <a:spLocks noChangeArrowheads="1"/>
            </p:cNvSpPr>
            <p:nvPr userDrawn="1"/>
          </p:nvSpPr>
          <p:spPr bwMode="auto">
            <a:xfrm>
              <a:off x="7848600" y="0"/>
              <a:ext cx="1295400" cy="914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  <a:ea typeface="Arial" charset="0"/>
                <a:cs typeface="Arial" charset="0"/>
              </a:endParaRPr>
            </a:p>
          </p:txBody>
        </p:sp>
        <p:pic>
          <p:nvPicPr>
            <p:cNvPr id="22" name="Picture 21" descr="parlab_logo_bridge_only_master_small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95033" y="33868"/>
              <a:ext cx="1232034" cy="685800"/>
            </a:xfrm>
            <a:prstGeom prst="rect">
              <a:avLst/>
            </a:prstGeom>
          </p:spPr>
        </p:pic>
        <p:sp>
          <p:nvSpPr>
            <p:cNvPr id="23" name="Text Box 1342"/>
            <p:cNvSpPr txBox="1">
              <a:spLocks noChangeArrowheads="1"/>
            </p:cNvSpPr>
            <p:nvPr userDrawn="1"/>
          </p:nvSpPr>
          <p:spPr bwMode="auto">
            <a:xfrm>
              <a:off x="7696200" y="647971"/>
              <a:ext cx="1582969" cy="23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967" tIns="45069" rIns="89967" bIns="45069">
              <a:prstTxWarp prst="textNoShape">
                <a:avLst/>
              </a:prstTxWarp>
              <a:spAutoFit/>
            </a:bodyPr>
            <a:lstStyle/>
            <a:p>
              <a:pPr algn="ctr" defTabSz="915947"/>
              <a:r>
                <a:rPr lang="en-US" sz="1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pperplate Gothic Light" charset="0"/>
                  <a:ea typeface="Copperplate Gothic Light" charset="0"/>
                  <a:cs typeface="Copperplate Gothic Light" charset="0"/>
                </a:rPr>
                <a:t>Berkeley Parlab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1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5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7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5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9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6D39-C237-3A44-AAF3-DF838A837FFE}" type="datetimeFigureOut">
              <a:rPr lang="en-US" smtClean="0"/>
              <a:pPr/>
              <a:t>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4788-DBB8-9448-98AC-2F9E12ADE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5316" y="6277965"/>
            <a:ext cx="914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000000"/>
                </a:solidFill>
              </a:defRPr>
            </a:lvl1pPr>
          </a:lstStyle>
          <a:p>
            <a:fld id="{9EF97E75-97A0-C64F-9576-F2FFE5D0CD7C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5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lang="en-US" sz="4000" b="1" kern="1200" dirty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>
                <a:solidFill>
                  <a:prstClr val="black"/>
                </a:solidFill>
                <a:ea typeface="+mj-ea"/>
                <a:cs typeface="+mj-cs"/>
              </a:rPr>
              <a:t>SEJITS Testing and </a:t>
            </a:r>
            <a:r>
              <a:rPr lang="en-US" sz="4400" b="0" dirty="0" smtClean="0">
                <a:solidFill>
                  <a:prstClr val="black"/>
                </a:solidFill>
                <a:ea typeface="+mj-ea"/>
                <a:cs typeface="+mj-cs"/>
              </a:rPr>
              <a:t>Debugging</a:t>
            </a:r>
            <a:r>
              <a:rPr lang="en-US" sz="4400" b="0" dirty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4400" b="0" dirty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4400" b="0" dirty="0" smtClean="0">
                <a:solidFill>
                  <a:prstClr val="black"/>
                </a:solidFill>
                <a:ea typeface="+mj-ea"/>
                <a:cs typeface="+mj-cs"/>
              </a:rPr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772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Tayfun</a:t>
            </a:r>
            <a:r>
              <a:rPr lang="en-US" sz="2800" dirty="0"/>
              <a:t> </a:t>
            </a:r>
            <a:r>
              <a:rPr lang="en-US" sz="2800" dirty="0" err="1" smtClean="0"/>
              <a:t>Elmas</a:t>
            </a:r>
            <a:r>
              <a:rPr lang="en-US" sz="2800" dirty="0" smtClean="0"/>
              <a:t>, Richard Xia,</a:t>
            </a:r>
          </a:p>
          <a:p>
            <a:r>
              <a:rPr lang="en-US" sz="2800" dirty="0" smtClean="0"/>
              <a:t>Derrick </a:t>
            </a:r>
            <a:r>
              <a:rPr lang="en-US" sz="2800" dirty="0"/>
              <a:t>Coetzee, </a:t>
            </a:r>
            <a:r>
              <a:rPr lang="en-US" sz="2800" dirty="0" err="1"/>
              <a:t>Shoaib</a:t>
            </a:r>
            <a:r>
              <a:rPr lang="en-US" sz="2800" dirty="0"/>
              <a:t> </a:t>
            </a:r>
            <a:r>
              <a:rPr lang="en-US" sz="2800" dirty="0" err="1" smtClean="0"/>
              <a:t>Kamil</a:t>
            </a:r>
            <a:r>
              <a:rPr lang="en-US" sz="2800" dirty="0" smtClean="0"/>
              <a:t>, Chang</a:t>
            </a:r>
            <a:r>
              <a:rPr lang="en-US" sz="2800" dirty="0"/>
              <a:t>-</a:t>
            </a:r>
            <a:r>
              <a:rPr lang="en-US" sz="2800" dirty="0" err="1"/>
              <a:t>Seo</a:t>
            </a:r>
            <a:r>
              <a:rPr lang="en-US" sz="2800"/>
              <a:t> </a:t>
            </a:r>
            <a:r>
              <a:rPr lang="en-US" sz="2800" smtClean="0"/>
              <a:t>Park,</a:t>
            </a:r>
            <a:endParaRPr lang="en-US" sz="2800" dirty="0" smtClean="0"/>
          </a:p>
          <a:p>
            <a:r>
              <a:rPr lang="en-US" sz="2800" dirty="0" smtClean="0"/>
              <a:t>Armando Fox, </a:t>
            </a:r>
            <a:r>
              <a:rPr lang="en-US" sz="2800" dirty="0" err="1" smtClean="0"/>
              <a:t>Koushik</a:t>
            </a:r>
            <a:r>
              <a:rPr lang="en-US" sz="2800" dirty="0" smtClean="0"/>
              <a:t> </a:t>
            </a:r>
            <a:r>
              <a:rPr lang="en-US" sz="2800" dirty="0" err="1" smtClean="0"/>
              <a:t>Sen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err="1" smtClean="0"/>
              <a:t>ParLab</a:t>
            </a:r>
            <a:r>
              <a:rPr lang="en-US" sz="2400" dirty="0" smtClean="0"/>
              <a:t> Winter Retreat 2012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0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8"/>
    </mc:Choice>
    <mc:Fallback xmlns="">
      <p:transition xmlns:p14="http://schemas.microsoft.com/office/powerpoint/2010/main" spd="slow" advTm="94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caused the bug</a:t>
            </a:r>
          </a:p>
          <a:p>
            <a:pPr lvl="1"/>
            <a:r>
              <a:rPr lang="en-US" dirty="0" smtClean="0"/>
              <a:t>Bug in application code</a:t>
            </a:r>
          </a:p>
          <a:p>
            <a:pPr lvl="1"/>
            <a:r>
              <a:rPr lang="en-US" dirty="0" smtClean="0"/>
              <a:t>Bug in specializer</a:t>
            </a:r>
          </a:p>
          <a:p>
            <a:pPr lvl="1"/>
            <a:r>
              <a:rPr lang="en-US" dirty="0" smtClean="0"/>
              <a:t>Bug in understanding the specializer</a:t>
            </a:r>
          </a:p>
          <a:p>
            <a:endParaRPr lang="en-US" dirty="0"/>
          </a:p>
          <a:p>
            <a:r>
              <a:rPr lang="en-US" dirty="0" smtClean="0"/>
              <a:t>We have a tool to help you</a:t>
            </a:r>
          </a:p>
          <a:p>
            <a:pPr lvl="1"/>
            <a:r>
              <a:rPr lang="en-US" dirty="0" smtClean="0"/>
              <a:t>Integrates Active Testing and </a:t>
            </a:r>
            <a:r>
              <a:rPr lang="en-US" dirty="0" err="1" smtClean="0"/>
              <a:t>NDSeq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a BUG in SEJITS!?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6488668"/>
            <a:ext cx="9160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SEJITS Testing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Debugging Demo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4320" y="53472"/>
            <a:ext cx="3288080" cy="540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Python programmer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502392" y="213208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02392" y="355000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78592" y="5041498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2392" y="708962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9080" y="2559106"/>
            <a:ext cx="3811337" cy="850736"/>
          </a:xfrm>
          <a:prstGeom prst="roundRect">
            <a:avLst/>
          </a:prstGeom>
          <a:solidFill>
            <a:srgbClr val="B2DF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NDSeq</a:t>
            </a:r>
            <a:r>
              <a:rPr lang="en-US" sz="2400" b="1" dirty="0" smtClean="0">
                <a:solidFill>
                  <a:srgbClr val="000000"/>
                </a:solidFill>
              </a:rPr>
              <a:t> Python Model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39080" y="4005121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Sequential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39080" y="5451136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Parallel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Multithreaded</a:t>
            </a:r>
            <a:r>
              <a:rPr lang="en-US" dirty="0" smtClean="0">
                <a:solidFill>
                  <a:srgbClr val="000000"/>
                </a:solidFill>
              </a:rPr>
              <a:t>. Nondeterministic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39080" y="1113090"/>
            <a:ext cx="3811337" cy="850736"/>
          </a:xfrm>
          <a:prstGeom prst="roundRect">
            <a:avLst/>
          </a:prstGeom>
          <a:solidFill>
            <a:srgbClr val="FFFFE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Standard </a:t>
            </a:r>
            <a:r>
              <a:rPr lang="en-US" sz="2400" b="1" dirty="0" smtClean="0">
                <a:solidFill>
                  <a:srgbClr val="000000"/>
                </a:solidFill>
              </a:rPr>
              <a:t>Python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Non-</a:t>
            </a:r>
            <a:r>
              <a:rPr lang="en-US" dirty="0" smtClean="0">
                <a:solidFill>
                  <a:srgbClr val="000000"/>
                </a:solidFill>
              </a:rPr>
              <a:t>specialized. 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" name="Round Single Corner Rectangle 35"/>
          <p:cNvSpPr/>
          <p:nvPr/>
        </p:nvSpPr>
        <p:spPr>
          <a:xfrm rot="10800000">
            <a:off x="152400" y="3381170"/>
            <a:ext cx="2494898" cy="2568881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 Single Corner Rectangle 36"/>
          <p:cNvSpPr/>
          <p:nvPr/>
        </p:nvSpPr>
        <p:spPr>
          <a:xfrm rot="10800000" flipV="1">
            <a:off x="152399" y="787735"/>
            <a:ext cx="2494898" cy="2581157"/>
          </a:xfrm>
          <a:prstGeom prst="round1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ound Single Corner Rectangle 37"/>
          <p:cNvSpPr/>
          <p:nvPr/>
        </p:nvSpPr>
        <p:spPr>
          <a:xfrm flipV="1">
            <a:off x="2647297" y="3368894"/>
            <a:ext cx="2494898" cy="2581157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Round Single Corner Rectangle 38"/>
          <p:cNvSpPr/>
          <p:nvPr/>
        </p:nvSpPr>
        <p:spPr>
          <a:xfrm>
            <a:off x="2647297" y="787735"/>
            <a:ext cx="2494898" cy="2581159"/>
          </a:xfrm>
          <a:prstGeom prst="round1Rect">
            <a:avLst/>
          </a:prstGeom>
          <a:solidFill>
            <a:srgbClr val="B2DFE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47298" y="981398"/>
            <a:ext cx="2591782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  <a:r>
              <a:rPr lang="en-US" sz="2000" b="1" dirty="0" smtClean="0"/>
              <a:t>. Wrong assumptions </a:t>
            </a:r>
          </a:p>
          <a:p>
            <a:r>
              <a:rPr lang="en-US" sz="2000" b="1" dirty="0" smtClean="0"/>
              <a:t>about</a:t>
            </a:r>
            <a:r>
              <a:rPr lang="en-US" sz="2000" b="1" dirty="0"/>
              <a:t> </a:t>
            </a:r>
            <a:r>
              <a:rPr lang="en-US" sz="2000" b="1" dirty="0" smtClean="0"/>
              <a:t>specialization</a:t>
            </a:r>
          </a:p>
          <a:p>
            <a:r>
              <a:rPr lang="en-US" sz="1600" b="1" dirty="0" smtClean="0"/>
              <a:t>Symptom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  <a:r>
              <a:rPr lang="en-US" sz="1600" dirty="0" smtClean="0"/>
              <a:t>Standard python </a:t>
            </a:r>
            <a:r>
              <a:rPr lang="en-US" sz="1600" dirty="0" smtClean="0"/>
              <a:t>passes;</a:t>
            </a:r>
            <a:br>
              <a:rPr lang="en-US" sz="1600" dirty="0" smtClean="0"/>
            </a:br>
            <a:r>
              <a:rPr lang="en-US" sz="1600" dirty="0" err="1" smtClean="0"/>
              <a:t>NDSeq</a:t>
            </a:r>
            <a:r>
              <a:rPr lang="en-US" sz="1600" dirty="0" smtClean="0"/>
              <a:t> Python model </a:t>
            </a:r>
            <a:r>
              <a:rPr lang="en-US" sz="1600" dirty="0" smtClean="0"/>
              <a:t>fails, but </a:t>
            </a:r>
            <a:r>
              <a:rPr lang="en-US" sz="1600" dirty="0" smtClean="0"/>
              <a:t>equivalent to </a:t>
            </a:r>
            <a:r>
              <a:rPr lang="en-US" sz="1600" dirty="0" smtClean="0"/>
              <a:t>C+</a:t>
            </a:r>
            <a:r>
              <a:rPr lang="en-US" sz="1600" dirty="0" smtClean="0"/>
              <a:t>+</a:t>
            </a:r>
          </a:p>
          <a:p>
            <a:endParaRPr lang="en-US" sz="1600" dirty="0" smtClean="0"/>
          </a:p>
          <a:p>
            <a:r>
              <a:rPr lang="en-US" sz="1600" b="1" dirty="0" smtClean="0"/>
              <a:t>Tool:</a:t>
            </a:r>
            <a:r>
              <a:rPr lang="en-US" sz="1600" dirty="0"/>
              <a:t> </a:t>
            </a:r>
            <a:r>
              <a:rPr lang="en-US" sz="1600" dirty="0" smtClean="0"/>
              <a:t>Equivalence Checker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628542" y="3604680"/>
            <a:ext cx="2812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C++ translation bug</a:t>
            </a:r>
          </a:p>
          <a:p>
            <a:r>
              <a:rPr lang="en-US" sz="1600" b="1" dirty="0" smtClean="0"/>
              <a:t>Symptom:</a:t>
            </a:r>
            <a:r>
              <a:rPr lang="en-US" sz="1600" dirty="0" smtClean="0"/>
              <a:t> </a:t>
            </a:r>
            <a:r>
              <a:rPr lang="en-US" sz="1600" dirty="0" smtClean="0"/>
              <a:t>Standard Python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passes; </a:t>
            </a:r>
            <a:br>
              <a:rPr lang="en-US" sz="1600" dirty="0" smtClean="0"/>
            </a:br>
            <a:r>
              <a:rPr lang="en-US" sz="1600" dirty="0" err="1" smtClean="0"/>
              <a:t>NDSeq</a:t>
            </a:r>
            <a:r>
              <a:rPr lang="en-US" sz="1600" dirty="0" smtClean="0"/>
              <a:t> Python model </a:t>
            </a:r>
          </a:p>
          <a:p>
            <a:r>
              <a:rPr lang="en-US" sz="1600" dirty="0"/>
              <a:t>n</a:t>
            </a:r>
            <a:r>
              <a:rPr lang="en-US" sz="1600" dirty="0" smtClean="0"/>
              <a:t>ot </a:t>
            </a:r>
            <a:r>
              <a:rPr lang="en-US" sz="1600" dirty="0" smtClean="0"/>
              <a:t>equivalent to </a:t>
            </a:r>
            <a:r>
              <a:rPr lang="en-US" sz="1600" dirty="0" smtClean="0"/>
              <a:t>C+</a:t>
            </a:r>
            <a:r>
              <a:rPr lang="en-US" sz="1600" dirty="0" smtClean="0"/>
              <a:t>+</a:t>
            </a:r>
          </a:p>
          <a:p>
            <a:endParaRPr lang="en-US" sz="1600" dirty="0" smtClean="0"/>
          </a:p>
          <a:p>
            <a:r>
              <a:rPr lang="en-US" sz="1600" b="1" dirty="0" smtClean="0"/>
              <a:t>Tool: </a:t>
            </a:r>
            <a:r>
              <a:rPr lang="en-US" sz="1600" dirty="0" smtClean="0"/>
              <a:t>Equivalence Checker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44803" y="981398"/>
            <a:ext cx="235629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1. Application bug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</a:rPr>
              <a:t>Symptom:</a:t>
            </a:r>
            <a:r>
              <a:rPr lang="en-US" sz="1600" dirty="0" smtClean="0">
                <a:solidFill>
                  <a:prstClr val="black"/>
                </a:solidFill>
              </a:rPr>
              <a:t> Standard python fails.</a:t>
            </a: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prstClr val="black"/>
                </a:solidFill>
              </a:rPr>
              <a:t>Tool</a:t>
            </a:r>
            <a:r>
              <a:rPr lang="en-US" sz="1600" b="1" dirty="0" smtClean="0">
                <a:solidFill>
                  <a:prstClr val="black"/>
                </a:solidFill>
              </a:rPr>
              <a:t>: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Standard Python </a:t>
            </a:r>
            <a:r>
              <a:rPr lang="en-US" sz="1600" dirty="0" smtClean="0">
                <a:solidFill>
                  <a:prstClr val="black"/>
                </a:solidFill>
              </a:rPr>
              <a:t>debugger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8001" y="3604680"/>
            <a:ext cx="249489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2. Parallelization bug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(Nondeterministic) </a:t>
            </a:r>
            <a:r>
              <a:rPr lang="en-US" sz="1600" b="1" dirty="0" smtClean="0">
                <a:solidFill>
                  <a:prstClr val="black"/>
                </a:solidFill>
              </a:rPr>
              <a:t>Symptom:</a:t>
            </a:r>
            <a:r>
              <a:rPr lang="en-US" sz="1600" dirty="0" smtClean="0">
                <a:solidFill>
                  <a:prstClr val="black"/>
                </a:solidFill>
              </a:rPr>
              <a:t> Data race, 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</a:t>
            </a:r>
            <a:r>
              <a:rPr lang="en-US" sz="1600" dirty="0" smtClean="0">
                <a:solidFill>
                  <a:prstClr val="black"/>
                </a:solidFill>
              </a:rPr>
              <a:t>tomicity violation</a:t>
            </a:r>
          </a:p>
          <a:p>
            <a:pPr lvl="0"/>
            <a:endParaRPr lang="en-US" sz="1600" b="1" dirty="0" smtClean="0">
              <a:solidFill>
                <a:prstClr val="black"/>
              </a:solidFill>
            </a:endParaRPr>
          </a:p>
          <a:p>
            <a:pPr lvl="0"/>
            <a:r>
              <a:rPr lang="en-US" sz="1600" b="1" dirty="0" smtClean="0">
                <a:solidFill>
                  <a:prstClr val="black"/>
                </a:solidFill>
              </a:rPr>
              <a:t>Tool</a:t>
            </a:r>
            <a:r>
              <a:rPr lang="en-US" sz="1600" b="1" dirty="0" smtClean="0">
                <a:solidFill>
                  <a:prstClr val="black"/>
                </a:solidFill>
              </a:rPr>
              <a:t>:</a:t>
            </a:r>
            <a:r>
              <a:rPr lang="en-US" sz="1600" dirty="0" smtClean="0">
                <a:solidFill>
                  <a:prstClr val="black"/>
                </a:solidFill>
              </a:rPr>
              <a:t> Active testing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4978392" y="2212686"/>
            <a:ext cx="1371600" cy="181978"/>
          </a:xfrm>
          <a:custGeom>
            <a:avLst/>
            <a:gdLst>
              <a:gd name="connsiteX0" fmla="*/ 0 w 1425223"/>
              <a:gd name="connsiteY0" fmla="*/ 28222 h 30937"/>
              <a:gd name="connsiteX1" fmla="*/ 663223 w 1425223"/>
              <a:gd name="connsiteY1" fmla="*/ 28222 h 30937"/>
              <a:gd name="connsiteX2" fmla="*/ 1425223 w 1425223"/>
              <a:gd name="connsiteY2" fmla="*/ 0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223" h="30937">
                <a:moveTo>
                  <a:pt x="0" y="28222"/>
                </a:moveTo>
                <a:cubicBezTo>
                  <a:pt x="212843" y="30574"/>
                  <a:pt x="425686" y="32926"/>
                  <a:pt x="663223" y="28222"/>
                </a:cubicBezTo>
                <a:cubicBezTo>
                  <a:pt x="900760" y="23518"/>
                  <a:pt x="1425223" y="0"/>
                  <a:pt x="1425223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157981" y="5120235"/>
            <a:ext cx="4868499" cy="989133"/>
          </a:xfrm>
          <a:custGeom>
            <a:avLst/>
            <a:gdLst>
              <a:gd name="connsiteX0" fmla="*/ 0 w 4868499"/>
              <a:gd name="connsiteY0" fmla="*/ 336207 h 1125735"/>
              <a:gd name="connsiteX1" fmla="*/ 1643585 w 4868499"/>
              <a:gd name="connsiteY1" fmla="*/ 1120690 h 1125735"/>
              <a:gd name="connsiteX2" fmla="*/ 4868499 w 4868499"/>
              <a:gd name="connsiteY2" fmla="*/ 0 h 1125735"/>
              <a:gd name="connsiteX3" fmla="*/ 4868499 w 4868499"/>
              <a:gd name="connsiteY3" fmla="*/ 0 h 112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499" h="1125735">
                <a:moveTo>
                  <a:pt x="0" y="336207"/>
                </a:moveTo>
                <a:cubicBezTo>
                  <a:pt x="416084" y="756465"/>
                  <a:pt x="832169" y="1176724"/>
                  <a:pt x="1643585" y="1120690"/>
                </a:cubicBezTo>
                <a:cubicBezTo>
                  <a:pt x="2455001" y="1064656"/>
                  <a:pt x="4868499" y="0"/>
                  <a:pt x="4868499" y="0"/>
                </a:cubicBezTo>
                <a:lnTo>
                  <a:pt x="4868499" y="0"/>
                </a:ln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07397" y="467895"/>
            <a:ext cx="4681728" cy="481607"/>
          </a:xfrm>
          <a:custGeom>
            <a:avLst/>
            <a:gdLst>
              <a:gd name="connsiteX0" fmla="*/ 0 w 4681728"/>
              <a:gd name="connsiteY0" fmla="*/ 475566 h 475566"/>
              <a:gd name="connsiteX1" fmla="*/ 2166545 w 4681728"/>
              <a:gd name="connsiteY1" fmla="*/ 2385 h 475566"/>
              <a:gd name="connsiteX2" fmla="*/ 4681728 w 4681728"/>
              <a:gd name="connsiteY2" fmla="*/ 326140 h 47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1728" h="475566">
                <a:moveTo>
                  <a:pt x="0" y="475566"/>
                </a:moveTo>
                <a:cubicBezTo>
                  <a:pt x="693128" y="251427"/>
                  <a:pt x="1386257" y="27289"/>
                  <a:pt x="2166545" y="2385"/>
                </a:cubicBezTo>
                <a:cubicBezTo>
                  <a:pt x="2946833" y="-22519"/>
                  <a:pt x="3814280" y="151810"/>
                  <a:pt x="4681728" y="32614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97678" y="3513343"/>
            <a:ext cx="2298322" cy="267781"/>
          </a:xfrm>
          <a:custGeom>
            <a:avLst/>
            <a:gdLst>
              <a:gd name="connsiteX0" fmla="*/ 0 w 2191447"/>
              <a:gd name="connsiteY0" fmla="*/ 88573 h 150833"/>
              <a:gd name="connsiteX1" fmla="*/ 946307 w 2191447"/>
              <a:gd name="connsiteY1" fmla="*/ 1408 h 150833"/>
              <a:gd name="connsiteX2" fmla="*/ 2191447 w 2191447"/>
              <a:gd name="connsiteY2" fmla="*/ 150833 h 1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47" h="150833">
                <a:moveTo>
                  <a:pt x="0" y="88573"/>
                </a:moveTo>
                <a:cubicBezTo>
                  <a:pt x="290533" y="39802"/>
                  <a:pt x="581066" y="-8969"/>
                  <a:pt x="946307" y="1408"/>
                </a:cubicBezTo>
                <a:cubicBezTo>
                  <a:pt x="1311548" y="11785"/>
                  <a:pt x="1751497" y="81309"/>
                  <a:pt x="2191447" y="1508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30" y="212905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bugs: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90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97E75-97A0-C64F-9576-F2FFE5D0CD7C}" type="slidenum">
              <a:rPr lang="en-US" smtClean="0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8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6488668"/>
            <a:ext cx="9160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SEJITS Testing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Debugging Demo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4320" y="53472"/>
            <a:ext cx="3288080" cy="540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Python programmer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502392" y="213208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02392" y="355000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78592" y="5041498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2392" y="708962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9080" y="2559106"/>
            <a:ext cx="3811337" cy="850736"/>
          </a:xfrm>
          <a:prstGeom prst="roundRect">
            <a:avLst/>
          </a:prstGeom>
          <a:solidFill>
            <a:srgbClr val="B2DF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Python Semantic Model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39080" y="4005121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Sequential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39080" y="5451136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Parallel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Multithreaded</a:t>
            </a:r>
            <a:r>
              <a:rPr lang="en-US" dirty="0" smtClean="0">
                <a:solidFill>
                  <a:srgbClr val="000000"/>
                </a:solidFill>
              </a:rPr>
              <a:t>. Nondeterministic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39080" y="1113090"/>
            <a:ext cx="3811337" cy="850736"/>
          </a:xfrm>
          <a:prstGeom prst="roundRect">
            <a:avLst/>
          </a:prstGeom>
          <a:solidFill>
            <a:srgbClr val="FFFFE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Pure Python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Non-</a:t>
            </a:r>
            <a:r>
              <a:rPr lang="en-US" dirty="0" smtClean="0">
                <a:solidFill>
                  <a:srgbClr val="000000"/>
                </a:solidFill>
              </a:rPr>
              <a:t>specialized. 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" name="Round Single Corner Rectangle 35"/>
          <p:cNvSpPr/>
          <p:nvPr/>
        </p:nvSpPr>
        <p:spPr>
          <a:xfrm rot="10800000">
            <a:off x="152400" y="3381170"/>
            <a:ext cx="2494898" cy="2568881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8" name="Round Single Corner Rectangle 37"/>
          <p:cNvSpPr/>
          <p:nvPr/>
        </p:nvSpPr>
        <p:spPr>
          <a:xfrm flipV="1">
            <a:off x="2647297" y="3368894"/>
            <a:ext cx="2494898" cy="2581157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Round Single Corner Rectangle 38"/>
          <p:cNvSpPr/>
          <p:nvPr/>
        </p:nvSpPr>
        <p:spPr>
          <a:xfrm>
            <a:off x="2647297" y="787735"/>
            <a:ext cx="2494898" cy="2581159"/>
          </a:xfrm>
          <a:prstGeom prst="round1Rect">
            <a:avLst/>
          </a:prstGeom>
          <a:solidFill>
            <a:srgbClr val="B2DFE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47298" y="981398"/>
            <a:ext cx="2591782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F7F7F"/>
                </a:solidFill>
              </a:rPr>
              <a:t>4. Wrong assumptions </a:t>
            </a:r>
          </a:p>
          <a:p>
            <a:r>
              <a:rPr lang="en-US" sz="2000" b="1" dirty="0" smtClean="0">
                <a:solidFill>
                  <a:srgbClr val="7F7F7F"/>
                </a:solidFill>
              </a:rPr>
              <a:t>about specialization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passes; </a:t>
            </a:r>
          </a:p>
          <a:p>
            <a:r>
              <a:rPr lang="en-US" sz="1600" dirty="0">
                <a:solidFill>
                  <a:srgbClr val="7F7F7F"/>
                </a:solidFill>
              </a:rPr>
              <a:t>Python semantic model fails, but matches C++ execution</a:t>
            </a:r>
            <a:r>
              <a:rPr lang="en-US" sz="1600" dirty="0" smtClean="0">
                <a:solidFill>
                  <a:srgbClr val="7F7F7F"/>
                </a:solidFill>
              </a:rPr>
              <a:t>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Python-level replay of specialized execution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8542" y="3604680"/>
            <a:ext cx="2812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3</a:t>
            </a:r>
            <a:r>
              <a:rPr lang="en-US" sz="2000" b="1" dirty="0" smtClean="0">
                <a:solidFill>
                  <a:srgbClr val="7F7F7F"/>
                </a:solidFill>
              </a:rPr>
              <a:t>. C++ translation bug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</a:t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dirty="0" smtClean="0">
                <a:solidFill>
                  <a:srgbClr val="7F7F7F"/>
                </a:solidFill>
              </a:rPr>
              <a:t>passes; </a:t>
            </a:r>
          </a:p>
          <a:p>
            <a:r>
              <a:rPr lang="en-US" sz="1600" dirty="0">
                <a:solidFill>
                  <a:srgbClr val="7F7F7F"/>
                </a:solidFill>
              </a:rPr>
              <a:t>Python semantic model does not match C++ execution.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 </a:t>
            </a:r>
            <a:r>
              <a:rPr lang="en-US" sz="1600" dirty="0">
                <a:solidFill>
                  <a:srgbClr val="7F7F7F"/>
                </a:solidFill>
              </a:rPr>
              <a:t>Python-level replay </a:t>
            </a:r>
            <a:r>
              <a:rPr lang="en-US" sz="1600" dirty="0" smtClean="0">
                <a:solidFill>
                  <a:srgbClr val="7F7F7F"/>
                </a:solidFill>
              </a:rPr>
              <a:t/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dirty="0" smtClean="0">
                <a:solidFill>
                  <a:srgbClr val="7F7F7F"/>
                </a:solidFill>
              </a:rPr>
              <a:t>of </a:t>
            </a:r>
            <a:r>
              <a:rPr lang="en-US" sz="1600" dirty="0">
                <a:solidFill>
                  <a:srgbClr val="7F7F7F"/>
                </a:solidFill>
              </a:rPr>
              <a:t>specialized </a:t>
            </a:r>
            <a:r>
              <a:rPr lang="en-US" sz="1600" dirty="0" smtClean="0">
                <a:solidFill>
                  <a:srgbClr val="7F7F7F"/>
                </a:solidFill>
              </a:rPr>
              <a:t>execution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001" y="3604680"/>
            <a:ext cx="2494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2. Parallelization bug</a:t>
            </a:r>
          </a:p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(Nondeterministic) </a:t>
            </a:r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Data race, </a:t>
            </a:r>
          </a:p>
          <a:p>
            <a:pPr lvl="0"/>
            <a:r>
              <a:rPr lang="en-US" sz="1600" dirty="0">
                <a:solidFill>
                  <a:srgbClr val="7F7F7F"/>
                </a:solidFill>
              </a:rPr>
              <a:t>a</a:t>
            </a:r>
            <a:r>
              <a:rPr lang="en-US" sz="1600" dirty="0" smtClean="0">
                <a:solidFill>
                  <a:srgbClr val="7F7F7F"/>
                </a:solidFill>
              </a:rPr>
              <a:t>tomicity violation</a:t>
            </a:r>
          </a:p>
          <a:p>
            <a:pPr lvl="0"/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Active testing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157981" y="5120235"/>
            <a:ext cx="4868499" cy="989133"/>
          </a:xfrm>
          <a:custGeom>
            <a:avLst/>
            <a:gdLst>
              <a:gd name="connsiteX0" fmla="*/ 0 w 4868499"/>
              <a:gd name="connsiteY0" fmla="*/ 336207 h 1125735"/>
              <a:gd name="connsiteX1" fmla="*/ 1643585 w 4868499"/>
              <a:gd name="connsiteY1" fmla="*/ 1120690 h 1125735"/>
              <a:gd name="connsiteX2" fmla="*/ 4868499 w 4868499"/>
              <a:gd name="connsiteY2" fmla="*/ 0 h 1125735"/>
              <a:gd name="connsiteX3" fmla="*/ 4868499 w 4868499"/>
              <a:gd name="connsiteY3" fmla="*/ 0 h 112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499" h="1125735">
                <a:moveTo>
                  <a:pt x="0" y="336207"/>
                </a:moveTo>
                <a:cubicBezTo>
                  <a:pt x="416084" y="756465"/>
                  <a:pt x="832169" y="1176724"/>
                  <a:pt x="1643585" y="1120690"/>
                </a:cubicBezTo>
                <a:cubicBezTo>
                  <a:pt x="2455001" y="1064656"/>
                  <a:pt x="4868499" y="0"/>
                  <a:pt x="4868499" y="0"/>
                </a:cubicBezTo>
                <a:lnTo>
                  <a:pt x="4868499" y="0"/>
                </a:ln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97678" y="3513343"/>
            <a:ext cx="2298322" cy="267781"/>
          </a:xfrm>
          <a:custGeom>
            <a:avLst/>
            <a:gdLst>
              <a:gd name="connsiteX0" fmla="*/ 0 w 2191447"/>
              <a:gd name="connsiteY0" fmla="*/ 88573 h 150833"/>
              <a:gd name="connsiteX1" fmla="*/ 946307 w 2191447"/>
              <a:gd name="connsiteY1" fmla="*/ 1408 h 150833"/>
              <a:gd name="connsiteX2" fmla="*/ 2191447 w 2191447"/>
              <a:gd name="connsiteY2" fmla="*/ 150833 h 1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47" h="150833">
                <a:moveTo>
                  <a:pt x="0" y="88573"/>
                </a:moveTo>
                <a:cubicBezTo>
                  <a:pt x="290533" y="39802"/>
                  <a:pt x="581066" y="-8969"/>
                  <a:pt x="946307" y="1408"/>
                </a:cubicBezTo>
                <a:cubicBezTo>
                  <a:pt x="1311548" y="11785"/>
                  <a:pt x="1751497" y="81309"/>
                  <a:pt x="2191447" y="1508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30" y="212905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bugs:</a:t>
            </a:r>
            <a:endParaRPr lang="en-US" sz="2400" b="1" dirty="0"/>
          </a:p>
        </p:txBody>
      </p:sp>
      <p:sp>
        <p:nvSpPr>
          <p:cNvPr id="40" name="Round Single Corner Rectangle 39"/>
          <p:cNvSpPr/>
          <p:nvPr/>
        </p:nvSpPr>
        <p:spPr>
          <a:xfrm rot="10800000" flipV="1">
            <a:off x="152399" y="787735"/>
            <a:ext cx="2494898" cy="2581157"/>
          </a:xfrm>
          <a:prstGeom prst="round1Rect">
            <a:avLst/>
          </a:prstGeom>
          <a:solidFill>
            <a:srgbClr val="FFFFE0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4803" y="981398"/>
            <a:ext cx="2356294" cy="146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1. Application bug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</a:rPr>
              <a:t>Symptom:</a:t>
            </a:r>
            <a:r>
              <a:rPr lang="en-US" sz="1600" dirty="0" smtClean="0">
                <a:solidFill>
                  <a:prstClr val="black"/>
                </a:solidFill>
              </a:rPr>
              <a:t> Pure python fails.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Tool:</a:t>
            </a:r>
            <a:r>
              <a:rPr lang="en-US" sz="1600" dirty="0" smtClean="0">
                <a:solidFill>
                  <a:prstClr val="black"/>
                </a:solidFill>
              </a:rPr>
              <a:t> Python debugger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1307397" y="467895"/>
            <a:ext cx="4681728" cy="481607"/>
          </a:xfrm>
          <a:custGeom>
            <a:avLst/>
            <a:gdLst>
              <a:gd name="connsiteX0" fmla="*/ 0 w 4681728"/>
              <a:gd name="connsiteY0" fmla="*/ 475566 h 475566"/>
              <a:gd name="connsiteX1" fmla="*/ 2166545 w 4681728"/>
              <a:gd name="connsiteY1" fmla="*/ 2385 h 475566"/>
              <a:gd name="connsiteX2" fmla="*/ 4681728 w 4681728"/>
              <a:gd name="connsiteY2" fmla="*/ 326140 h 47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1728" h="475566">
                <a:moveTo>
                  <a:pt x="0" y="475566"/>
                </a:moveTo>
                <a:cubicBezTo>
                  <a:pt x="693128" y="251427"/>
                  <a:pt x="1386257" y="27289"/>
                  <a:pt x="2166545" y="2385"/>
                </a:cubicBezTo>
                <a:cubicBezTo>
                  <a:pt x="2946833" y="-22519"/>
                  <a:pt x="3814280" y="151810"/>
                  <a:pt x="4681728" y="32614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978392" y="2212686"/>
            <a:ext cx="1371600" cy="181978"/>
          </a:xfrm>
          <a:custGeom>
            <a:avLst/>
            <a:gdLst>
              <a:gd name="connsiteX0" fmla="*/ 0 w 1425223"/>
              <a:gd name="connsiteY0" fmla="*/ 28222 h 30937"/>
              <a:gd name="connsiteX1" fmla="*/ 663223 w 1425223"/>
              <a:gd name="connsiteY1" fmla="*/ 28222 h 30937"/>
              <a:gd name="connsiteX2" fmla="*/ 1425223 w 1425223"/>
              <a:gd name="connsiteY2" fmla="*/ 0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223" h="30937">
                <a:moveTo>
                  <a:pt x="0" y="28222"/>
                </a:moveTo>
                <a:cubicBezTo>
                  <a:pt x="212843" y="30574"/>
                  <a:pt x="425686" y="32926"/>
                  <a:pt x="663223" y="28222"/>
                </a:cubicBezTo>
                <a:cubicBezTo>
                  <a:pt x="900760" y="23518"/>
                  <a:pt x="1425223" y="0"/>
                  <a:pt x="1425223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6488668"/>
            <a:ext cx="9160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SEJITS Testing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Debugging Demo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4320" y="53472"/>
            <a:ext cx="3288080" cy="540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Python programmer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502392" y="213208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02392" y="355000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78592" y="5041498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2392" y="708962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9080" y="2559106"/>
            <a:ext cx="3811337" cy="850736"/>
          </a:xfrm>
          <a:prstGeom prst="roundRect">
            <a:avLst/>
          </a:prstGeom>
          <a:solidFill>
            <a:srgbClr val="B2DF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Python Semantic Model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39080" y="4005121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Sequential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39080" y="5451136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Parallel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Multithreaded</a:t>
            </a:r>
            <a:r>
              <a:rPr lang="en-US" dirty="0" smtClean="0">
                <a:solidFill>
                  <a:srgbClr val="000000"/>
                </a:solidFill>
              </a:rPr>
              <a:t>. Nondeterministic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39080" y="1113090"/>
            <a:ext cx="3811337" cy="850736"/>
          </a:xfrm>
          <a:prstGeom prst="roundRect">
            <a:avLst/>
          </a:prstGeom>
          <a:solidFill>
            <a:srgbClr val="FFFFE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Pure Python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Non-</a:t>
            </a:r>
            <a:r>
              <a:rPr lang="en-US" dirty="0" smtClean="0">
                <a:solidFill>
                  <a:srgbClr val="000000"/>
                </a:solidFill>
              </a:rPr>
              <a:t>specialized. 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7" name="Round Single Corner Rectangle 36"/>
          <p:cNvSpPr/>
          <p:nvPr/>
        </p:nvSpPr>
        <p:spPr>
          <a:xfrm rot="10800000" flipV="1">
            <a:off x="152399" y="787735"/>
            <a:ext cx="2494898" cy="2581157"/>
          </a:xfrm>
          <a:prstGeom prst="round1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ound Single Corner Rectangle 37"/>
          <p:cNvSpPr/>
          <p:nvPr/>
        </p:nvSpPr>
        <p:spPr>
          <a:xfrm flipV="1">
            <a:off x="2647297" y="3368894"/>
            <a:ext cx="2494898" cy="2581157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Round Single Corner Rectangle 38"/>
          <p:cNvSpPr/>
          <p:nvPr/>
        </p:nvSpPr>
        <p:spPr>
          <a:xfrm>
            <a:off x="2647297" y="787735"/>
            <a:ext cx="2494898" cy="2581159"/>
          </a:xfrm>
          <a:prstGeom prst="round1Rect">
            <a:avLst/>
          </a:prstGeom>
          <a:solidFill>
            <a:srgbClr val="B2DFE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47298" y="981398"/>
            <a:ext cx="2591782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4</a:t>
            </a:r>
            <a:r>
              <a:rPr lang="en-US" sz="2000" b="1" dirty="0" smtClean="0">
                <a:solidFill>
                  <a:srgbClr val="7F7F7F"/>
                </a:solidFill>
              </a:rPr>
              <a:t>. Wrong assumptions </a:t>
            </a:r>
          </a:p>
          <a:p>
            <a:r>
              <a:rPr lang="en-US" sz="2000" b="1" dirty="0" smtClean="0">
                <a:solidFill>
                  <a:srgbClr val="7F7F7F"/>
                </a:solidFill>
              </a:rPr>
              <a:t>about</a:t>
            </a:r>
            <a:r>
              <a:rPr lang="en-US" sz="2000" b="1" dirty="0">
                <a:solidFill>
                  <a:srgbClr val="7F7F7F"/>
                </a:solidFill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</a:rPr>
              <a:t>specialization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passes; </a:t>
            </a:r>
          </a:p>
          <a:p>
            <a:r>
              <a:rPr lang="en-US" sz="1600" dirty="0">
                <a:solidFill>
                  <a:srgbClr val="7F7F7F"/>
                </a:solidFill>
              </a:rPr>
              <a:t>Python semantic model fails, but matches C++ execution.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>
                <a:solidFill>
                  <a:srgbClr val="7F7F7F"/>
                </a:solidFill>
              </a:rPr>
              <a:t> Python-level replay of specialized </a:t>
            </a:r>
            <a:r>
              <a:rPr lang="en-US" sz="1600" dirty="0" smtClean="0">
                <a:solidFill>
                  <a:srgbClr val="7F7F7F"/>
                </a:solidFill>
              </a:rPr>
              <a:t>execution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8542" y="3604680"/>
            <a:ext cx="2812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3</a:t>
            </a:r>
            <a:r>
              <a:rPr lang="en-US" sz="2000" b="1" dirty="0" smtClean="0">
                <a:solidFill>
                  <a:srgbClr val="7F7F7F"/>
                </a:solidFill>
              </a:rPr>
              <a:t>. C++ translation bug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</a:t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dirty="0" smtClean="0">
                <a:solidFill>
                  <a:srgbClr val="7F7F7F"/>
                </a:solidFill>
              </a:rPr>
              <a:t>passes; </a:t>
            </a:r>
          </a:p>
          <a:p>
            <a:r>
              <a:rPr lang="en-US" sz="1600" dirty="0">
                <a:solidFill>
                  <a:srgbClr val="7F7F7F"/>
                </a:solidFill>
              </a:rPr>
              <a:t>Python semantic model does not match C++ execution.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 </a:t>
            </a:r>
            <a:r>
              <a:rPr lang="en-US" sz="1600" dirty="0">
                <a:solidFill>
                  <a:srgbClr val="7F7F7F"/>
                </a:solidFill>
              </a:rPr>
              <a:t>Python-level replay </a:t>
            </a:r>
            <a:r>
              <a:rPr lang="en-US" sz="1600" dirty="0" smtClean="0">
                <a:solidFill>
                  <a:srgbClr val="7F7F7F"/>
                </a:solidFill>
              </a:rPr>
              <a:t/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dirty="0" smtClean="0">
                <a:solidFill>
                  <a:srgbClr val="7F7F7F"/>
                </a:solidFill>
              </a:rPr>
              <a:t>of </a:t>
            </a:r>
            <a:r>
              <a:rPr lang="en-US" sz="1600" dirty="0">
                <a:solidFill>
                  <a:srgbClr val="7F7F7F"/>
                </a:solidFill>
              </a:rPr>
              <a:t>specialized </a:t>
            </a:r>
            <a:r>
              <a:rPr lang="en-US" sz="1600" dirty="0" smtClean="0">
                <a:solidFill>
                  <a:srgbClr val="7F7F7F"/>
                </a:solidFill>
              </a:rPr>
              <a:t>execution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4803" y="981398"/>
            <a:ext cx="2356294" cy="146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1. Application bug</a:t>
            </a:r>
          </a:p>
          <a:p>
            <a:pPr lvl="0"/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fails.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Python debugger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307397" y="467895"/>
            <a:ext cx="4681728" cy="481607"/>
          </a:xfrm>
          <a:custGeom>
            <a:avLst/>
            <a:gdLst>
              <a:gd name="connsiteX0" fmla="*/ 0 w 4681728"/>
              <a:gd name="connsiteY0" fmla="*/ 475566 h 475566"/>
              <a:gd name="connsiteX1" fmla="*/ 2166545 w 4681728"/>
              <a:gd name="connsiteY1" fmla="*/ 2385 h 475566"/>
              <a:gd name="connsiteX2" fmla="*/ 4681728 w 4681728"/>
              <a:gd name="connsiteY2" fmla="*/ 326140 h 47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1728" h="475566">
                <a:moveTo>
                  <a:pt x="0" y="475566"/>
                </a:moveTo>
                <a:cubicBezTo>
                  <a:pt x="693128" y="251427"/>
                  <a:pt x="1386257" y="27289"/>
                  <a:pt x="2166545" y="2385"/>
                </a:cubicBezTo>
                <a:cubicBezTo>
                  <a:pt x="2946833" y="-22519"/>
                  <a:pt x="3814280" y="151810"/>
                  <a:pt x="4681728" y="32614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97678" y="3513343"/>
            <a:ext cx="2298322" cy="267781"/>
          </a:xfrm>
          <a:custGeom>
            <a:avLst/>
            <a:gdLst>
              <a:gd name="connsiteX0" fmla="*/ 0 w 2191447"/>
              <a:gd name="connsiteY0" fmla="*/ 88573 h 150833"/>
              <a:gd name="connsiteX1" fmla="*/ 946307 w 2191447"/>
              <a:gd name="connsiteY1" fmla="*/ 1408 h 150833"/>
              <a:gd name="connsiteX2" fmla="*/ 2191447 w 2191447"/>
              <a:gd name="connsiteY2" fmla="*/ 150833 h 1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47" h="150833">
                <a:moveTo>
                  <a:pt x="0" y="88573"/>
                </a:moveTo>
                <a:cubicBezTo>
                  <a:pt x="290533" y="39802"/>
                  <a:pt x="581066" y="-8969"/>
                  <a:pt x="946307" y="1408"/>
                </a:cubicBezTo>
                <a:cubicBezTo>
                  <a:pt x="1311548" y="11785"/>
                  <a:pt x="1751497" y="81309"/>
                  <a:pt x="2191447" y="1508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30" y="212905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bugs:</a:t>
            </a:r>
            <a:endParaRPr lang="en-US" sz="2400" b="1" dirty="0"/>
          </a:p>
        </p:txBody>
      </p:sp>
      <p:sp>
        <p:nvSpPr>
          <p:cNvPr id="25" name="Round Single Corner Rectangle 24"/>
          <p:cNvSpPr/>
          <p:nvPr/>
        </p:nvSpPr>
        <p:spPr>
          <a:xfrm rot="10800000">
            <a:off x="152400" y="3381170"/>
            <a:ext cx="2494898" cy="2568881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28001" y="3604680"/>
            <a:ext cx="2494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2. Parallelization bug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(Nondeterministic) </a:t>
            </a:r>
            <a:r>
              <a:rPr lang="en-US" sz="1600" b="1" dirty="0" smtClean="0">
                <a:solidFill>
                  <a:prstClr val="black"/>
                </a:solidFill>
              </a:rPr>
              <a:t>Symptom:</a:t>
            </a:r>
            <a:r>
              <a:rPr lang="en-US" sz="1600" dirty="0" smtClean="0">
                <a:solidFill>
                  <a:prstClr val="black"/>
                </a:solidFill>
              </a:rPr>
              <a:t> Data race, 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</a:t>
            </a:r>
            <a:r>
              <a:rPr lang="en-US" sz="1600" dirty="0" smtClean="0">
                <a:solidFill>
                  <a:prstClr val="black"/>
                </a:solidFill>
              </a:rPr>
              <a:t>tomicity violation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</a:rPr>
              <a:t>Tool:</a:t>
            </a:r>
            <a:r>
              <a:rPr lang="en-US" sz="1600" dirty="0" smtClean="0">
                <a:solidFill>
                  <a:prstClr val="black"/>
                </a:solidFill>
              </a:rPr>
              <a:t> Active testing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31" name="Freeform 30"/>
          <p:cNvSpPr/>
          <p:nvPr/>
        </p:nvSpPr>
        <p:spPr>
          <a:xfrm>
            <a:off x="1157981" y="5120235"/>
            <a:ext cx="4868499" cy="989133"/>
          </a:xfrm>
          <a:custGeom>
            <a:avLst/>
            <a:gdLst>
              <a:gd name="connsiteX0" fmla="*/ 0 w 4868499"/>
              <a:gd name="connsiteY0" fmla="*/ 336207 h 1125735"/>
              <a:gd name="connsiteX1" fmla="*/ 1643585 w 4868499"/>
              <a:gd name="connsiteY1" fmla="*/ 1120690 h 1125735"/>
              <a:gd name="connsiteX2" fmla="*/ 4868499 w 4868499"/>
              <a:gd name="connsiteY2" fmla="*/ 0 h 1125735"/>
              <a:gd name="connsiteX3" fmla="*/ 4868499 w 4868499"/>
              <a:gd name="connsiteY3" fmla="*/ 0 h 112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499" h="1125735">
                <a:moveTo>
                  <a:pt x="0" y="336207"/>
                </a:moveTo>
                <a:cubicBezTo>
                  <a:pt x="416084" y="756465"/>
                  <a:pt x="832169" y="1176724"/>
                  <a:pt x="1643585" y="1120690"/>
                </a:cubicBezTo>
                <a:cubicBezTo>
                  <a:pt x="2455001" y="1064656"/>
                  <a:pt x="4868499" y="0"/>
                  <a:pt x="4868499" y="0"/>
                </a:cubicBezTo>
                <a:lnTo>
                  <a:pt x="4868499" y="0"/>
                </a:ln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978392" y="2212686"/>
            <a:ext cx="1371600" cy="181978"/>
          </a:xfrm>
          <a:custGeom>
            <a:avLst/>
            <a:gdLst>
              <a:gd name="connsiteX0" fmla="*/ 0 w 1425223"/>
              <a:gd name="connsiteY0" fmla="*/ 28222 h 30937"/>
              <a:gd name="connsiteX1" fmla="*/ 663223 w 1425223"/>
              <a:gd name="connsiteY1" fmla="*/ 28222 h 30937"/>
              <a:gd name="connsiteX2" fmla="*/ 1425223 w 1425223"/>
              <a:gd name="connsiteY2" fmla="*/ 0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223" h="30937">
                <a:moveTo>
                  <a:pt x="0" y="28222"/>
                </a:moveTo>
                <a:cubicBezTo>
                  <a:pt x="212843" y="30574"/>
                  <a:pt x="425686" y="32926"/>
                  <a:pt x="663223" y="28222"/>
                </a:cubicBezTo>
                <a:cubicBezTo>
                  <a:pt x="900760" y="23518"/>
                  <a:pt x="1425223" y="0"/>
                  <a:pt x="1425223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6488668"/>
            <a:ext cx="9160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SEJITS Testing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Debugging Demo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4320" y="53472"/>
            <a:ext cx="3288080" cy="540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Python programmer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502392" y="213208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02392" y="355000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78592" y="5041498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2392" y="708962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9080" y="2559106"/>
            <a:ext cx="3811337" cy="850736"/>
          </a:xfrm>
          <a:prstGeom prst="roundRect">
            <a:avLst/>
          </a:prstGeom>
          <a:solidFill>
            <a:srgbClr val="B2DF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Python Semantic Model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39080" y="4005121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Sequential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39080" y="5451136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Parallel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Multithreaded</a:t>
            </a:r>
            <a:r>
              <a:rPr lang="en-US" dirty="0" smtClean="0">
                <a:solidFill>
                  <a:srgbClr val="000000"/>
                </a:solidFill>
              </a:rPr>
              <a:t>. Nondeterministic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39080" y="1113090"/>
            <a:ext cx="3811337" cy="850736"/>
          </a:xfrm>
          <a:prstGeom prst="roundRect">
            <a:avLst/>
          </a:prstGeom>
          <a:solidFill>
            <a:srgbClr val="FFFFE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Pure Python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Non-</a:t>
            </a:r>
            <a:r>
              <a:rPr lang="en-US" dirty="0" smtClean="0">
                <a:solidFill>
                  <a:srgbClr val="000000"/>
                </a:solidFill>
              </a:rPr>
              <a:t>specialized. 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" name="Round Single Corner Rectangle 35"/>
          <p:cNvSpPr/>
          <p:nvPr/>
        </p:nvSpPr>
        <p:spPr>
          <a:xfrm rot="10800000">
            <a:off x="152400" y="3381170"/>
            <a:ext cx="2494898" cy="2568881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 Single Corner Rectangle 36"/>
          <p:cNvSpPr/>
          <p:nvPr/>
        </p:nvSpPr>
        <p:spPr>
          <a:xfrm rot="10800000" flipV="1">
            <a:off x="152399" y="787735"/>
            <a:ext cx="2494898" cy="2581157"/>
          </a:xfrm>
          <a:prstGeom prst="round1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ound Single Corner Rectangle 38"/>
          <p:cNvSpPr/>
          <p:nvPr/>
        </p:nvSpPr>
        <p:spPr>
          <a:xfrm>
            <a:off x="2647297" y="787735"/>
            <a:ext cx="2494898" cy="2581159"/>
          </a:xfrm>
          <a:prstGeom prst="round1Rect">
            <a:avLst/>
          </a:prstGeom>
          <a:solidFill>
            <a:srgbClr val="B2DFE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47298" y="981398"/>
            <a:ext cx="2591782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4</a:t>
            </a:r>
            <a:r>
              <a:rPr lang="en-US" sz="2000" b="1" dirty="0" smtClean="0">
                <a:solidFill>
                  <a:srgbClr val="7F7F7F"/>
                </a:solidFill>
              </a:rPr>
              <a:t>. Wrong assumptions </a:t>
            </a:r>
          </a:p>
          <a:p>
            <a:r>
              <a:rPr lang="en-US" sz="2000" b="1" dirty="0" smtClean="0">
                <a:solidFill>
                  <a:srgbClr val="7F7F7F"/>
                </a:solidFill>
              </a:rPr>
              <a:t>about</a:t>
            </a:r>
            <a:r>
              <a:rPr lang="en-US" sz="2000" b="1" dirty="0">
                <a:solidFill>
                  <a:srgbClr val="7F7F7F"/>
                </a:solidFill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</a:rPr>
              <a:t>specialization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passes;</a:t>
            </a:r>
          </a:p>
          <a:p>
            <a:r>
              <a:rPr lang="en-US" sz="1600" dirty="0">
                <a:solidFill>
                  <a:srgbClr val="7F7F7F"/>
                </a:solidFill>
              </a:rPr>
              <a:t>Python semantic model fails, but matches C++ execution.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>
                <a:solidFill>
                  <a:srgbClr val="7F7F7F"/>
                </a:solidFill>
              </a:rPr>
              <a:t> Python-level replay of specialized </a:t>
            </a:r>
            <a:r>
              <a:rPr lang="en-US" sz="1600" dirty="0" smtClean="0">
                <a:solidFill>
                  <a:srgbClr val="7F7F7F"/>
                </a:solidFill>
              </a:rPr>
              <a:t>execution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4803" y="981398"/>
            <a:ext cx="2356294" cy="146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1. Application bug</a:t>
            </a:r>
          </a:p>
          <a:p>
            <a:pPr lvl="0"/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fails.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Python debugger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001" y="3604680"/>
            <a:ext cx="2494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2. Parallelization bug</a:t>
            </a:r>
          </a:p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(Nondeterministic) </a:t>
            </a:r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Data race, </a:t>
            </a:r>
          </a:p>
          <a:p>
            <a:pPr lvl="0"/>
            <a:r>
              <a:rPr lang="en-US" sz="1600" dirty="0">
                <a:solidFill>
                  <a:srgbClr val="7F7F7F"/>
                </a:solidFill>
              </a:rPr>
              <a:t>a</a:t>
            </a:r>
            <a:r>
              <a:rPr lang="en-US" sz="1600" dirty="0" smtClean="0">
                <a:solidFill>
                  <a:srgbClr val="7F7F7F"/>
                </a:solidFill>
              </a:rPr>
              <a:t>tomicity violation</a:t>
            </a:r>
          </a:p>
          <a:p>
            <a:pPr lvl="0"/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Active testing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157981" y="5120235"/>
            <a:ext cx="4868499" cy="989133"/>
          </a:xfrm>
          <a:custGeom>
            <a:avLst/>
            <a:gdLst>
              <a:gd name="connsiteX0" fmla="*/ 0 w 4868499"/>
              <a:gd name="connsiteY0" fmla="*/ 336207 h 1125735"/>
              <a:gd name="connsiteX1" fmla="*/ 1643585 w 4868499"/>
              <a:gd name="connsiteY1" fmla="*/ 1120690 h 1125735"/>
              <a:gd name="connsiteX2" fmla="*/ 4868499 w 4868499"/>
              <a:gd name="connsiteY2" fmla="*/ 0 h 1125735"/>
              <a:gd name="connsiteX3" fmla="*/ 4868499 w 4868499"/>
              <a:gd name="connsiteY3" fmla="*/ 0 h 112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499" h="1125735">
                <a:moveTo>
                  <a:pt x="0" y="336207"/>
                </a:moveTo>
                <a:cubicBezTo>
                  <a:pt x="416084" y="756465"/>
                  <a:pt x="832169" y="1176724"/>
                  <a:pt x="1643585" y="1120690"/>
                </a:cubicBezTo>
                <a:cubicBezTo>
                  <a:pt x="2455001" y="1064656"/>
                  <a:pt x="4868499" y="0"/>
                  <a:pt x="4868499" y="0"/>
                </a:cubicBezTo>
                <a:lnTo>
                  <a:pt x="4868499" y="0"/>
                </a:ln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07397" y="467895"/>
            <a:ext cx="4681728" cy="481607"/>
          </a:xfrm>
          <a:custGeom>
            <a:avLst/>
            <a:gdLst>
              <a:gd name="connsiteX0" fmla="*/ 0 w 4681728"/>
              <a:gd name="connsiteY0" fmla="*/ 475566 h 475566"/>
              <a:gd name="connsiteX1" fmla="*/ 2166545 w 4681728"/>
              <a:gd name="connsiteY1" fmla="*/ 2385 h 475566"/>
              <a:gd name="connsiteX2" fmla="*/ 4681728 w 4681728"/>
              <a:gd name="connsiteY2" fmla="*/ 326140 h 47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1728" h="475566">
                <a:moveTo>
                  <a:pt x="0" y="475566"/>
                </a:moveTo>
                <a:cubicBezTo>
                  <a:pt x="693128" y="251427"/>
                  <a:pt x="1386257" y="27289"/>
                  <a:pt x="2166545" y="2385"/>
                </a:cubicBezTo>
                <a:cubicBezTo>
                  <a:pt x="2946833" y="-22519"/>
                  <a:pt x="3814280" y="151810"/>
                  <a:pt x="4681728" y="32614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30" y="212905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bugs:</a:t>
            </a:r>
            <a:endParaRPr lang="en-US" sz="2400" b="1" dirty="0"/>
          </a:p>
        </p:txBody>
      </p:sp>
      <p:sp>
        <p:nvSpPr>
          <p:cNvPr id="25" name="Round Single Corner Rectangle 24"/>
          <p:cNvSpPr/>
          <p:nvPr/>
        </p:nvSpPr>
        <p:spPr>
          <a:xfrm flipV="1">
            <a:off x="2647297" y="3368894"/>
            <a:ext cx="2494898" cy="2581157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2628542" y="3604680"/>
            <a:ext cx="2812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C++ translation bug</a:t>
            </a:r>
          </a:p>
          <a:p>
            <a:r>
              <a:rPr lang="en-US" sz="1600" b="1" dirty="0" smtClean="0"/>
              <a:t>Symptom:</a:t>
            </a:r>
            <a:r>
              <a:rPr lang="en-US" sz="1600" dirty="0" smtClean="0"/>
              <a:t> Pure python </a:t>
            </a:r>
            <a:br>
              <a:rPr lang="en-US" sz="1600" dirty="0" smtClean="0"/>
            </a:br>
            <a:r>
              <a:rPr lang="en-US" sz="1600" dirty="0" smtClean="0"/>
              <a:t>passes; </a:t>
            </a:r>
          </a:p>
          <a:p>
            <a:r>
              <a:rPr lang="en-US" sz="1600" dirty="0"/>
              <a:t>Python semantic model does not match C++ execution.</a:t>
            </a:r>
          </a:p>
          <a:p>
            <a:r>
              <a:rPr lang="en-US" sz="1600" b="1" dirty="0" smtClean="0"/>
              <a:t>Tool: </a:t>
            </a:r>
            <a:r>
              <a:rPr lang="en-US" sz="1600" dirty="0"/>
              <a:t>Python-level replay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of </a:t>
            </a:r>
            <a:r>
              <a:rPr lang="en-US" sz="1600" dirty="0"/>
              <a:t>specialized </a:t>
            </a:r>
            <a:r>
              <a:rPr lang="en-US" sz="1600" dirty="0" smtClean="0"/>
              <a:t>execution</a:t>
            </a:r>
            <a:endParaRPr lang="en-US" sz="1600" dirty="0"/>
          </a:p>
        </p:txBody>
      </p:sp>
      <p:sp>
        <p:nvSpPr>
          <p:cNvPr id="31" name="Freeform 30"/>
          <p:cNvSpPr/>
          <p:nvPr/>
        </p:nvSpPr>
        <p:spPr>
          <a:xfrm>
            <a:off x="3797678" y="3513343"/>
            <a:ext cx="2298322" cy="267781"/>
          </a:xfrm>
          <a:custGeom>
            <a:avLst/>
            <a:gdLst>
              <a:gd name="connsiteX0" fmla="*/ 0 w 2191447"/>
              <a:gd name="connsiteY0" fmla="*/ 88573 h 150833"/>
              <a:gd name="connsiteX1" fmla="*/ 946307 w 2191447"/>
              <a:gd name="connsiteY1" fmla="*/ 1408 h 150833"/>
              <a:gd name="connsiteX2" fmla="*/ 2191447 w 2191447"/>
              <a:gd name="connsiteY2" fmla="*/ 150833 h 1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47" h="150833">
                <a:moveTo>
                  <a:pt x="0" y="88573"/>
                </a:moveTo>
                <a:cubicBezTo>
                  <a:pt x="290533" y="39802"/>
                  <a:pt x="581066" y="-8969"/>
                  <a:pt x="946307" y="1408"/>
                </a:cubicBezTo>
                <a:cubicBezTo>
                  <a:pt x="1311548" y="11785"/>
                  <a:pt x="1751497" y="81309"/>
                  <a:pt x="2191447" y="1508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978392" y="2212686"/>
            <a:ext cx="1371600" cy="181978"/>
          </a:xfrm>
          <a:custGeom>
            <a:avLst/>
            <a:gdLst>
              <a:gd name="connsiteX0" fmla="*/ 0 w 1425223"/>
              <a:gd name="connsiteY0" fmla="*/ 28222 h 30937"/>
              <a:gd name="connsiteX1" fmla="*/ 663223 w 1425223"/>
              <a:gd name="connsiteY1" fmla="*/ 28222 h 30937"/>
              <a:gd name="connsiteX2" fmla="*/ 1425223 w 1425223"/>
              <a:gd name="connsiteY2" fmla="*/ 0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223" h="30937">
                <a:moveTo>
                  <a:pt x="0" y="28222"/>
                </a:moveTo>
                <a:cubicBezTo>
                  <a:pt x="212843" y="30574"/>
                  <a:pt x="425686" y="32926"/>
                  <a:pt x="663223" y="28222"/>
                </a:cubicBezTo>
                <a:cubicBezTo>
                  <a:pt x="900760" y="23518"/>
                  <a:pt x="1425223" y="0"/>
                  <a:pt x="1425223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6488668"/>
            <a:ext cx="9160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SEJITS Testing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Debugging Demo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4320" y="53472"/>
            <a:ext cx="3288080" cy="540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Python programmer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502392" y="213208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02392" y="355000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78592" y="5041498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2392" y="708962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9080" y="2559106"/>
            <a:ext cx="3811337" cy="850736"/>
          </a:xfrm>
          <a:prstGeom prst="roundRect">
            <a:avLst/>
          </a:prstGeom>
          <a:solidFill>
            <a:srgbClr val="B2DF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Python Semantic Model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39080" y="4005121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Sequential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39080" y="5451136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Parallel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Multithreaded</a:t>
            </a:r>
            <a:r>
              <a:rPr lang="en-US" dirty="0" smtClean="0">
                <a:solidFill>
                  <a:srgbClr val="000000"/>
                </a:solidFill>
              </a:rPr>
              <a:t>. Nondeterministic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39080" y="1113090"/>
            <a:ext cx="3811337" cy="850736"/>
          </a:xfrm>
          <a:prstGeom prst="roundRect">
            <a:avLst/>
          </a:prstGeom>
          <a:solidFill>
            <a:srgbClr val="FFFFE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Pure Python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Non-</a:t>
            </a:r>
            <a:r>
              <a:rPr lang="en-US" dirty="0" smtClean="0">
                <a:solidFill>
                  <a:srgbClr val="000000"/>
                </a:solidFill>
              </a:rPr>
              <a:t>specialized. 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" name="Round Single Corner Rectangle 35"/>
          <p:cNvSpPr/>
          <p:nvPr/>
        </p:nvSpPr>
        <p:spPr>
          <a:xfrm rot="10800000">
            <a:off x="152400" y="3381170"/>
            <a:ext cx="2494898" cy="2568881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 Single Corner Rectangle 36"/>
          <p:cNvSpPr/>
          <p:nvPr/>
        </p:nvSpPr>
        <p:spPr>
          <a:xfrm rot="10800000" flipV="1">
            <a:off x="152399" y="787735"/>
            <a:ext cx="2494898" cy="2581157"/>
          </a:xfrm>
          <a:prstGeom prst="round1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ound Single Corner Rectangle 37"/>
          <p:cNvSpPr/>
          <p:nvPr/>
        </p:nvSpPr>
        <p:spPr>
          <a:xfrm flipV="1">
            <a:off x="2647297" y="3368894"/>
            <a:ext cx="2494898" cy="2581157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2628542" y="3604680"/>
            <a:ext cx="2812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3</a:t>
            </a:r>
            <a:r>
              <a:rPr lang="en-US" sz="2000" b="1" dirty="0" smtClean="0">
                <a:solidFill>
                  <a:srgbClr val="7F7F7F"/>
                </a:solidFill>
              </a:rPr>
              <a:t>. C++ translation bug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</a:t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dirty="0" smtClean="0">
                <a:solidFill>
                  <a:srgbClr val="7F7F7F"/>
                </a:solidFill>
              </a:rPr>
              <a:t>passes; </a:t>
            </a:r>
          </a:p>
          <a:p>
            <a:r>
              <a:rPr lang="en-US" sz="1600" dirty="0">
                <a:solidFill>
                  <a:srgbClr val="7F7F7F"/>
                </a:solidFill>
              </a:rPr>
              <a:t>Python semantic model does not match C++ execution.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 </a:t>
            </a:r>
            <a:r>
              <a:rPr lang="en-US" sz="1600" dirty="0" smtClean="0">
                <a:solidFill>
                  <a:srgbClr val="7F7F7F"/>
                </a:solidFill>
              </a:rPr>
              <a:t>Python-level replay </a:t>
            </a:r>
            <a:br>
              <a:rPr lang="en-US" sz="1600" dirty="0" smtClean="0">
                <a:solidFill>
                  <a:srgbClr val="7F7F7F"/>
                </a:solidFill>
              </a:rPr>
            </a:br>
            <a:r>
              <a:rPr lang="en-US" sz="1600" dirty="0" smtClean="0">
                <a:solidFill>
                  <a:srgbClr val="7F7F7F"/>
                </a:solidFill>
              </a:rPr>
              <a:t>of specialized execution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4803" y="981398"/>
            <a:ext cx="2356294" cy="146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1. Application bug</a:t>
            </a:r>
          </a:p>
          <a:p>
            <a:pPr lvl="0"/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Pure python fails.</a:t>
            </a:r>
          </a:p>
          <a:p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Python debugger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001" y="3604680"/>
            <a:ext cx="2494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2. Parallelization bug</a:t>
            </a:r>
          </a:p>
          <a:p>
            <a:pPr lvl="0"/>
            <a:r>
              <a:rPr lang="en-US" sz="2000" b="1" dirty="0" smtClean="0">
                <a:solidFill>
                  <a:srgbClr val="7F7F7F"/>
                </a:solidFill>
              </a:rPr>
              <a:t>(Nondeterministic) </a:t>
            </a:r>
            <a:r>
              <a:rPr lang="en-US" sz="1600" b="1" dirty="0" smtClean="0">
                <a:solidFill>
                  <a:srgbClr val="7F7F7F"/>
                </a:solidFill>
              </a:rPr>
              <a:t>Symptom:</a:t>
            </a:r>
            <a:r>
              <a:rPr lang="en-US" sz="1600" dirty="0" smtClean="0">
                <a:solidFill>
                  <a:srgbClr val="7F7F7F"/>
                </a:solidFill>
              </a:rPr>
              <a:t> Data race, </a:t>
            </a:r>
          </a:p>
          <a:p>
            <a:pPr lvl="0"/>
            <a:r>
              <a:rPr lang="en-US" sz="1600" dirty="0">
                <a:solidFill>
                  <a:srgbClr val="7F7F7F"/>
                </a:solidFill>
              </a:rPr>
              <a:t>a</a:t>
            </a:r>
            <a:r>
              <a:rPr lang="en-US" sz="1600" dirty="0" smtClean="0">
                <a:solidFill>
                  <a:srgbClr val="7F7F7F"/>
                </a:solidFill>
              </a:rPr>
              <a:t>tomicity violation</a:t>
            </a:r>
          </a:p>
          <a:p>
            <a:pPr lvl="0"/>
            <a:r>
              <a:rPr lang="en-US" sz="1600" b="1" dirty="0" smtClean="0">
                <a:solidFill>
                  <a:srgbClr val="7F7F7F"/>
                </a:solidFill>
              </a:rPr>
              <a:t>Tool:</a:t>
            </a:r>
            <a:r>
              <a:rPr lang="en-US" sz="1600" dirty="0" smtClean="0">
                <a:solidFill>
                  <a:srgbClr val="7F7F7F"/>
                </a:solidFill>
              </a:rPr>
              <a:t> Active testing</a:t>
            </a:r>
            <a:endParaRPr lang="en-US" sz="1600" dirty="0">
              <a:solidFill>
                <a:srgbClr val="7F7F7F"/>
              </a:solidFill>
            </a:endParaRPr>
          </a:p>
          <a:p>
            <a:pPr algn="ctr"/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157981" y="5120235"/>
            <a:ext cx="4868499" cy="989133"/>
          </a:xfrm>
          <a:custGeom>
            <a:avLst/>
            <a:gdLst>
              <a:gd name="connsiteX0" fmla="*/ 0 w 4868499"/>
              <a:gd name="connsiteY0" fmla="*/ 336207 h 1125735"/>
              <a:gd name="connsiteX1" fmla="*/ 1643585 w 4868499"/>
              <a:gd name="connsiteY1" fmla="*/ 1120690 h 1125735"/>
              <a:gd name="connsiteX2" fmla="*/ 4868499 w 4868499"/>
              <a:gd name="connsiteY2" fmla="*/ 0 h 1125735"/>
              <a:gd name="connsiteX3" fmla="*/ 4868499 w 4868499"/>
              <a:gd name="connsiteY3" fmla="*/ 0 h 112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499" h="1125735">
                <a:moveTo>
                  <a:pt x="0" y="336207"/>
                </a:moveTo>
                <a:cubicBezTo>
                  <a:pt x="416084" y="756465"/>
                  <a:pt x="832169" y="1176724"/>
                  <a:pt x="1643585" y="1120690"/>
                </a:cubicBezTo>
                <a:cubicBezTo>
                  <a:pt x="2455001" y="1064656"/>
                  <a:pt x="4868499" y="0"/>
                  <a:pt x="4868499" y="0"/>
                </a:cubicBezTo>
                <a:lnTo>
                  <a:pt x="4868499" y="0"/>
                </a:ln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07397" y="467895"/>
            <a:ext cx="4681728" cy="481607"/>
          </a:xfrm>
          <a:custGeom>
            <a:avLst/>
            <a:gdLst>
              <a:gd name="connsiteX0" fmla="*/ 0 w 4681728"/>
              <a:gd name="connsiteY0" fmla="*/ 475566 h 475566"/>
              <a:gd name="connsiteX1" fmla="*/ 2166545 w 4681728"/>
              <a:gd name="connsiteY1" fmla="*/ 2385 h 475566"/>
              <a:gd name="connsiteX2" fmla="*/ 4681728 w 4681728"/>
              <a:gd name="connsiteY2" fmla="*/ 326140 h 47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1728" h="475566">
                <a:moveTo>
                  <a:pt x="0" y="475566"/>
                </a:moveTo>
                <a:cubicBezTo>
                  <a:pt x="693128" y="251427"/>
                  <a:pt x="1386257" y="27289"/>
                  <a:pt x="2166545" y="2385"/>
                </a:cubicBezTo>
                <a:cubicBezTo>
                  <a:pt x="2946833" y="-22519"/>
                  <a:pt x="3814280" y="151810"/>
                  <a:pt x="4681728" y="32614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97678" y="3513343"/>
            <a:ext cx="2298322" cy="267781"/>
          </a:xfrm>
          <a:custGeom>
            <a:avLst/>
            <a:gdLst>
              <a:gd name="connsiteX0" fmla="*/ 0 w 2191447"/>
              <a:gd name="connsiteY0" fmla="*/ 88573 h 150833"/>
              <a:gd name="connsiteX1" fmla="*/ 946307 w 2191447"/>
              <a:gd name="connsiteY1" fmla="*/ 1408 h 150833"/>
              <a:gd name="connsiteX2" fmla="*/ 2191447 w 2191447"/>
              <a:gd name="connsiteY2" fmla="*/ 150833 h 1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47" h="150833">
                <a:moveTo>
                  <a:pt x="0" y="88573"/>
                </a:moveTo>
                <a:cubicBezTo>
                  <a:pt x="290533" y="39802"/>
                  <a:pt x="581066" y="-8969"/>
                  <a:pt x="946307" y="1408"/>
                </a:cubicBezTo>
                <a:cubicBezTo>
                  <a:pt x="1311548" y="11785"/>
                  <a:pt x="1751497" y="81309"/>
                  <a:pt x="2191447" y="1508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30" y="212905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bugs:</a:t>
            </a:r>
            <a:endParaRPr lang="en-US" sz="2400" b="1" dirty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2647297" y="787735"/>
            <a:ext cx="2494898" cy="2581159"/>
          </a:xfrm>
          <a:prstGeom prst="round1Rect">
            <a:avLst/>
          </a:prstGeom>
          <a:solidFill>
            <a:srgbClr val="B2DFEE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47298" y="981398"/>
            <a:ext cx="2591782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  <a:r>
              <a:rPr lang="en-US" sz="2000" b="1" dirty="0" smtClean="0"/>
              <a:t>. Wrong assumptions </a:t>
            </a:r>
          </a:p>
          <a:p>
            <a:r>
              <a:rPr lang="en-US" sz="2000" b="1" dirty="0" smtClean="0"/>
              <a:t>about</a:t>
            </a:r>
            <a:r>
              <a:rPr lang="en-US" sz="2000" b="1" dirty="0"/>
              <a:t> </a:t>
            </a:r>
            <a:r>
              <a:rPr lang="en-US" sz="2000" b="1" dirty="0" smtClean="0"/>
              <a:t>specialization</a:t>
            </a:r>
          </a:p>
          <a:p>
            <a:r>
              <a:rPr lang="en-US" sz="1600" b="1" dirty="0" smtClean="0"/>
              <a:t>Symptom:</a:t>
            </a:r>
            <a:r>
              <a:rPr lang="en-US" sz="1600" dirty="0" smtClean="0"/>
              <a:t> Pure python passes; </a:t>
            </a:r>
          </a:p>
          <a:p>
            <a:r>
              <a:rPr lang="en-US" sz="1600" dirty="0" smtClean="0"/>
              <a:t>Python </a:t>
            </a:r>
            <a:r>
              <a:rPr lang="en-US" sz="1600" dirty="0"/>
              <a:t>semantic model fails, but matches C++ execution</a:t>
            </a:r>
            <a:r>
              <a:rPr lang="en-US" sz="1600" dirty="0" smtClean="0"/>
              <a:t>. </a:t>
            </a:r>
          </a:p>
          <a:p>
            <a:r>
              <a:rPr lang="en-US" sz="1600" b="1" dirty="0" smtClean="0"/>
              <a:t>Tool:</a:t>
            </a:r>
            <a:r>
              <a:rPr lang="en-US" sz="1600" dirty="0"/>
              <a:t> Python-level replay of specialized </a:t>
            </a:r>
            <a:r>
              <a:rPr lang="en-US" sz="1600" dirty="0" smtClean="0"/>
              <a:t>execution</a:t>
            </a:r>
            <a:endParaRPr lang="en-US" sz="1600" dirty="0"/>
          </a:p>
        </p:txBody>
      </p:sp>
      <p:sp>
        <p:nvSpPr>
          <p:cNvPr id="32" name="Freeform 31"/>
          <p:cNvSpPr/>
          <p:nvPr/>
        </p:nvSpPr>
        <p:spPr>
          <a:xfrm>
            <a:off x="4978392" y="2212686"/>
            <a:ext cx="1371600" cy="181978"/>
          </a:xfrm>
          <a:custGeom>
            <a:avLst/>
            <a:gdLst>
              <a:gd name="connsiteX0" fmla="*/ 0 w 1425223"/>
              <a:gd name="connsiteY0" fmla="*/ 28222 h 30937"/>
              <a:gd name="connsiteX1" fmla="*/ 663223 w 1425223"/>
              <a:gd name="connsiteY1" fmla="*/ 28222 h 30937"/>
              <a:gd name="connsiteX2" fmla="*/ 1425223 w 1425223"/>
              <a:gd name="connsiteY2" fmla="*/ 0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223" h="30937">
                <a:moveTo>
                  <a:pt x="0" y="28222"/>
                </a:moveTo>
                <a:cubicBezTo>
                  <a:pt x="212843" y="30574"/>
                  <a:pt x="425686" y="32926"/>
                  <a:pt x="663223" y="28222"/>
                </a:cubicBezTo>
                <a:cubicBezTo>
                  <a:pt x="900760" y="23518"/>
                  <a:pt x="1425223" y="0"/>
                  <a:pt x="1425223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6488668"/>
            <a:ext cx="9160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SEJITS Testing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Debugging Demo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4320" y="53472"/>
            <a:ext cx="3288080" cy="540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Python programmer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502392" y="213208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02392" y="3550006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578592" y="5041498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502392" y="708962"/>
            <a:ext cx="1143000" cy="2625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39080" y="2559106"/>
            <a:ext cx="3811337" cy="850736"/>
          </a:xfrm>
          <a:prstGeom prst="roundRect">
            <a:avLst/>
          </a:prstGeom>
          <a:solidFill>
            <a:srgbClr val="B2DFE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Python Semantic Model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39080" y="4005121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Sequential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Sequential</a:t>
            </a:r>
            <a:r>
              <a:rPr lang="en-US" dirty="0" smtClean="0">
                <a:solidFill>
                  <a:srgbClr val="000000"/>
                </a:solidFill>
              </a:rPr>
              <a:t>. Possibly nondeterministic.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39080" y="5451136"/>
            <a:ext cx="3811337" cy="850736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Parallel C++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Multithreaded</a:t>
            </a:r>
            <a:r>
              <a:rPr lang="en-US" dirty="0" smtClean="0">
                <a:solidFill>
                  <a:srgbClr val="000000"/>
                </a:solidFill>
              </a:rPr>
              <a:t>. Nondeterministic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39080" y="1113090"/>
            <a:ext cx="3811337" cy="850736"/>
          </a:xfrm>
          <a:prstGeom prst="roundRect">
            <a:avLst/>
          </a:prstGeom>
          <a:solidFill>
            <a:srgbClr val="FFFFE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Pure Python Code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Non-</a:t>
            </a:r>
            <a:r>
              <a:rPr lang="en-US" dirty="0" smtClean="0">
                <a:solidFill>
                  <a:srgbClr val="000000"/>
                </a:solidFill>
              </a:rPr>
              <a:t>specialized. Deterministic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" name="Round Single Corner Rectangle 35"/>
          <p:cNvSpPr/>
          <p:nvPr/>
        </p:nvSpPr>
        <p:spPr>
          <a:xfrm rot="10800000">
            <a:off x="152400" y="3381170"/>
            <a:ext cx="2494898" cy="2568881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7" name="Round Single Corner Rectangle 36"/>
          <p:cNvSpPr/>
          <p:nvPr/>
        </p:nvSpPr>
        <p:spPr>
          <a:xfrm rot="10800000" flipV="1">
            <a:off x="152399" y="787735"/>
            <a:ext cx="2494898" cy="2581157"/>
          </a:xfrm>
          <a:prstGeom prst="round1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ound Single Corner Rectangle 37"/>
          <p:cNvSpPr/>
          <p:nvPr/>
        </p:nvSpPr>
        <p:spPr>
          <a:xfrm flipV="1">
            <a:off x="2647297" y="3368894"/>
            <a:ext cx="2494898" cy="2581157"/>
          </a:xfrm>
          <a:prstGeom prst="round1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Round Single Corner Rectangle 38"/>
          <p:cNvSpPr/>
          <p:nvPr/>
        </p:nvSpPr>
        <p:spPr>
          <a:xfrm>
            <a:off x="2647297" y="787735"/>
            <a:ext cx="2494898" cy="2581159"/>
          </a:xfrm>
          <a:prstGeom prst="round1Rect">
            <a:avLst/>
          </a:prstGeom>
          <a:solidFill>
            <a:srgbClr val="B2DFE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47298" y="981398"/>
            <a:ext cx="2591782" cy="218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  <a:r>
              <a:rPr lang="en-US" sz="2000" b="1" dirty="0" smtClean="0"/>
              <a:t>. Wrong assumptions </a:t>
            </a:r>
          </a:p>
          <a:p>
            <a:r>
              <a:rPr lang="en-US" sz="2000" b="1" dirty="0" smtClean="0"/>
              <a:t>about</a:t>
            </a:r>
            <a:r>
              <a:rPr lang="en-US" sz="2000" b="1" dirty="0"/>
              <a:t> </a:t>
            </a:r>
            <a:r>
              <a:rPr lang="en-US" sz="2000" b="1" dirty="0" smtClean="0"/>
              <a:t>specialization</a:t>
            </a:r>
          </a:p>
          <a:p>
            <a:r>
              <a:rPr lang="en-US" sz="1600" b="1" dirty="0" smtClean="0"/>
              <a:t>Symptom:</a:t>
            </a:r>
            <a:r>
              <a:rPr lang="en-US" sz="1600" dirty="0" smtClean="0"/>
              <a:t> Pure python passes;</a:t>
            </a:r>
            <a:br>
              <a:rPr lang="en-US" sz="1600" dirty="0" smtClean="0"/>
            </a:br>
            <a:r>
              <a:rPr lang="en-US" sz="1600" dirty="0" smtClean="0"/>
              <a:t>Python semantic model fails, but matches C++ execution.</a:t>
            </a:r>
          </a:p>
          <a:p>
            <a:r>
              <a:rPr lang="en-US" sz="1600" b="1" dirty="0" smtClean="0"/>
              <a:t>Tool:</a:t>
            </a:r>
            <a:r>
              <a:rPr lang="en-US" sz="1600" dirty="0"/>
              <a:t> Python-level replay of specialized </a:t>
            </a:r>
            <a:r>
              <a:rPr lang="en-US" sz="1600" dirty="0" smtClean="0"/>
              <a:t>execution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628542" y="3604680"/>
            <a:ext cx="2812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C++ translation bug</a:t>
            </a:r>
          </a:p>
          <a:p>
            <a:r>
              <a:rPr lang="en-US" sz="1600" b="1" dirty="0" smtClean="0"/>
              <a:t>Symptom:</a:t>
            </a:r>
            <a:r>
              <a:rPr lang="en-US" sz="1600" dirty="0" smtClean="0"/>
              <a:t> Pure python </a:t>
            </a:r>
            <a:br>
              <a:rPr lang="en-US" sz="1600" dirty="0" smtClean="0"/>
            </a:br>
            <a:r>
              <a:rPr lang="en-US" sz="1600" dirty="0" smtClean="0"/>
              <a:t>passes; </a:t>
            </a:r>
            <a:br>
              <a:rPr lang="en-US" sz="1600" dirty="0" smtClean="0"/>
            </a:br>
            <a:r>
              <a:rPr lang="en-US" sz="1600" dirty="0" smtClean="0"/>
              <a:t>Python semantic model does not match C++ execution.</a:t>
            </a:r>
          </a:p>
          <a:p>
            <a:r>
              <a:rPr lang="en-US" sz="1600" b="1" dirty="0" smtClean="0"/>
              <a:t>Tool: </a:t>
            </a:r>
            <a:r>
              <a:rPr lang="en-US" sz="1600" dirty="0"/>
              <a:t>Python-level replay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of </a:t>
            </a:r>
            <a:r>
              <a:rPr lang="en-US" sz="1600" dirty="0"/>
              <a:t>specialized </a:t>
            </a:r>
            <a:r>
              <a:rPr lang="en-US" sz="1600" dirty="0" smtClean="0"/>
              <a:t>execution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44803" y="981398"/>
            <a:ext cx="2356294" cy="146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1. Application bug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</a:rPr>
              <a:t>Symptom:</a:t>
            </a:r>
            <a:r>
              <a:rPr lang="en-US" sz="1600" dirty="0" smtClean="0">
                <a:solidFill>
                  <a:prstClr val="black"/>
                </a:solidFill>
              </a:rPr>
              <a:t> Pure python fails.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Tool:</a:t>
            </a:r>
            <a:r>
              <a:rPr lang="en-US" sz="1600" dirty="0" smtClean="0">
                <a:solidFill>
                  <a:prstClr val="black"/>
                </a:solidFill>
              </a:rPr>
              <a:t> Python debugger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8001" y="3604680"/>
            <a:ext cx="2494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2. Parallelization bug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</a:rPr>
              <a:t>(Nondeterministic) </a:t>
            </a:r>
            <a:r>
              <a:rPr lang="en-US" sz="1600" b="1" dirty="0" smtClean="0">
                <a:solidFill>
                  <a:prstClr val="black"/>
                </a:solidFill>
              </a:rPr>
              <a:t>Symptom:</a:t>
            </a:r>
            <a:r>
              <a:rPr lang="en-US" sz="1600" dirty="0" smtClean="0">
                <a:solidFill>
                  <a:prstClr val="black"/>
                </a:solidFill>
              </a:rPr>
              <a:t> Data race, 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</a:t>
            </a:r>
            <a:r>
              <a:rPr lang="en-US" sz="1600" dirty="0" smtClean="0">
                <a:solidFill>
                  <a:prstClr val="black"/>
                </a:solidFill>
              </a:rPr>
              <a:t>tomicity violation</a:t>
            </a:r>
          </a:p>
          <a:p>
            <a:pPr lvl="0"/>
            <a:r>
              <a:rPr lang="en-US" sz="1600" b="1" dirty="0" smtClean="0">
                <a:solidFill>
                  <a:prstClr val="black"/>
                </a:solidFill>
              </a:rPr>
              <a:t>Tool:</a:t>
            </a:r>
            <a:r>
              <a:rPr lang="en-US" sz="1600" dirty="0" smtClean="0">
                <a:solidFill>
                  <a:prstClr val="black"/>
                </a:solidFill>
              </a:rPr>
              <a:t> Active testing</a:t>
            </a:r>
            <a:endParaRPr lang="en-US" sz="1600" dirty="0">
              <a:solidFill>
                <a:prstClr val="black"/>
              </a:solidFill>
            </a:endParaRPr>
          </a:p>
          <a:p>
            <a:pPr algn="ctr"/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4978392" y="2212686"/>
            <a:ext cx="1371600" cy="181978"/>
          </a:xfrm>
          <a:custGeom>
            <a:avLst/>
            <a:gdLst>
              <a:gd name="connsiteX0" fmla="*/ 0 w 1425223"/>
              <a:gd name="connsiteY0" fmla="*/ 28222 h 30937"/>
              <a:gd name="connsiteX1" fmla="*/ 663223 w 1425223"/>
              <a:gd name="connsiteY1" fmla="*/ 28222 h 30937"/>
              <a:gd name="connsiteX2" fmla="*/ 1425223 w 1425223"/>
              <a:gd name="connsiteY2" fmla="*/ 0 h 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223" h="30937">
                <a:moveTo>
                  <a:pt x="0" y="28222"/>
                </a:moveTo>
                <a:cubicBezTo>
                  <a:pt x="212843" y="30574"/>
                  <a:pt x="425686" y="32926"/>
                  <a:pt x="663223" y="28222"/>
                </a:cubicBezTo>
                <a:cubicBezTo>
                  <a:pt x="900760" y="23518"/>
                  <a:pt x="1425223" y="0"/>
                  <a:pt x="1425223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157981" y="5120235"/>
            <a:ext cx="4868499" cy="989133"/>
          </a:xfrm>
          <a:custGeom>
            <a:avLst/>
            <a:gdLst>
              <a:gd name="connsiteX0" fmla="*/ 0 w 4868499"/>
              <a:gd name="connsiteY0" fmla="*/ 336207 h 1125735"/>
              <a:gd name="connsiteX1" fmla="*/ 1643585 w 4868499"/>
              <a:gd name="connsiteY1" fmla="*/ 1120690 h 1125735"/>
              <a:gd name="connsiteX2" fmla="*/ 4868499 w 4868499"/>
              <a:gd name="connsiteY2" fmla="*/ 0 h 1125735"/>
              <a:gd name="connsiteX3" fmla="*/ 4868499 w 4868499"/>
              <a:gd name="connsiteY3" fmla="*/ 0 h 112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499" h="1125735">
                <a:moveTo>
                  <a:pt x="0" y="336207"/>
                </a:moveTo>
                <a:cubicBezTo>
                  <a:pt x="416084" y="756465"/>
                  <a:pt x="832169" y="1176724"/>
                  <a:pt x="1643585" y="1120690"/>
                </a:cubicBezTo>
                <a:cubicBezTo>
                  <a:pt x="2455001" y="1064656"/>
                  <a:pt x="4868499" y="0"/>
                  <a:pt x="4868499" y="0"/>
                </a:cubicBezTo>
                <a:lnTo>
                  <a:pt x="4868499" y="0"/>
                </a:ln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07397" y="467895"/>
            <a:ext cx="4681728" cy="481607"/>
          </a:xfrm>
          <a:custGeom>
            <a:avLst/>
            <a:gdLst>
              <a:gd name="connsiteX0" fmla="*/ 0 w 4681728"/>
              <a:gd name="connsiteY0" fmla="*/ 475566 h 475566"/>
              <a:gd name="connsiteX1" fmla="*/ 2166545 w 4681728"/>
              <a:gd name="connsiteY1" fmla="*/ 2385 h 475566"/>
              <a:gd name="connsiteX2" fmla="*/ 4681728 w 4681728"/>
              <a:gd name="connsiteY2" fmla="*/ 326140 h 47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1728" h="475566">
                <a:moveTo>
                  <a:pt x="0" y="475566"/>
                </a:moveTo>
                <a:cubicBezTo>
                  <a:pt x="693128" y="251427"/>
                  <a:pt x="1386257" y="27289"/>
                  <a:pt x="2166545" y="2385"/>
                </a:cubicBezTo>
                <a:cubicBezTo>
                  <a:pt x="2946833" y="-22519"/>
                  <a:pt x="3814280" y="151810"/>
                  <a:pt x="4681728" y="32614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97678" y="3513343"/>
            <a:ext cx="2298322" cy="267781"/>
          </a:xfrm>
          <a:custGeom>
            <a:avLst/>
            <a:gdLst>
              <a:gd name="connsiteX0" fmla="*/ 0 w 2191447"/>
              <a:gd name="connsiteY0" fmla="*/ 88573 h 150833"/>
              <a:gd name="connsiteX1" fmla="*/ 946307 w 2191447"/>
              <a:gd name="connsiteY1" fmla="*/ 1408 h 150833"/>
              <a:gd name="connsiteX2" fmla="*/ 2191447 w 2191447"/>
              <a:gd name="connsiteY2" fmla="*/ 150833 h 15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47" h="150833">
                <a:moveTo>
                  <a:pt x="0" y="88573"/>
                </a:moveTo>
                <a:cubicBezTo>
                  <a:pt x="290533" y="39802"/>
                  <a:pt x="581066" y="-8969"/>
                  <a:pt x="946307" y="1408"/>
                </a:cubicBezTo>
                <a:cubicBezTo>
                  <a:pt x="1311548" y="11785"/>
                  <a:pt x="1751497" y="81309"/>
                  <a:pt x="2191447" y="150833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530" y="212905"/>
            <a:ext cx="20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bugs: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52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tIns="0" rtlCol="0" anchor="ctr"/>
      <a:lstStyle>
        <a:defPPr algn="ctr">
          <a:defRPr sz="2400" dirty="0" smtClean="0">
            <a:latin typeface="Arial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798</Words>
  <Application>Microsoft Macintosh PowerPoint</Application>
  <PresentationFormat>On-screen Show (4:3)</PresentationFormat>
  <Paragraphs>184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SEJITS Testing and Debugging Demo</vt:lpstr>
      <vt:lpstr>Got a BUG in SEJITS!?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Koc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Tayfun Elmas</dc:creator>
  <cp:lastModifiedBy>Tayfun Elmas</cp:lastModifiedBy>
  <cp:revision>96</cp:revision>
  <dcterms:created xsi:type="dcterms:W3CDTF">2011-12-14T18:53:33Z</dcterms:created>
  <dcterms:modified xsi:type="dcterms:W3CDTF">2012-01-04T22:54:47Z</dcterms:modified>
</cp:coreProperties>
</file>