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59" r:id="rId4"/>
    <p:sldId id="261" r:id="rId5"/>
    <p:sldId id="262" r:id="rId6"/>
    <p:sldId id="265" r:id="rId7"/>
    <p:sldId id="266" r:id="rId8"/>
    <p:sldId id="267" r:id="rId9"/>
    <p:sldId id="269" r:id="rId10"/>
    <p:sldId id="271" r:id="rId11"/>
    <p:sldId id="274" r:id="rId12"/>
    <p:sldId id="277" r:id="rId13"/>
    <p:sldId id="279" r:id="rId14"/>
    <p:sldId id="281" r:id="rId15"/>
    <p:sldId id="280" r:id="rId16"/>
    <p:sldId id="2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/>
    <p:restoredTop sz="94720"/>
  </p:normalViewPr>
  <p:slideViewPr>
    <p:cSldViewPr snapToGrid="0" snapToObjects="1">
      <p:cViewPr varScale="1">
        <p:scale>
          <a:sx n="108" d="100"/>
          <a:sy n="108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4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55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6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5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7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0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9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4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4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8/19/18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3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5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82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AC97-2C90-AD40-957B-0AA750E47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CD1F3-D34C-4B49-B19C-FE2D8F93C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Cloud and Dick Xu</a:t>
            </a:r>
          </a:p>
        </p:txBody>
      </p:sp>
    </p:spTree>
    <p:extLst>
      <p:ext uri="{BB962C8B-B14F-4D97-AF65-F5344CB8AC3E}">
        <p14:creationId xmlns:p14="http://schemas.microsoft.com/office/powerpoint/2010/main" val="90784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CD6D-FDA1-D946-B221-A85FB3AD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Trendline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A8FC4-3A39-FB43-8F24-BA21C0DB3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668"/>
            <a:ext cx="12191999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5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A1A6-59CA-934F-A99A-7A37DEA3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7: Trendline Charts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D8B6B4-AFEE-D943-AE41-3C96FEE3DD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5607" y="2471669"/>
            <a:ext cx="5785912" cy="3742864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15CD786-40AB-2843-B344-034B8DE0F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21349" y="2471669"/>
            <a:ext cx="5791201" cy="3762645"/>
          </a:xfrm>
        </p:spPr>
      </p:pic>
    </p:spTree>
    <p:extLst>
      <p:ext uri="{BB962C8B-B14F-4D97-AF65-F5344CB8AC3E}">
        <p14:creationId xmlns:p14="http://schemas.microsoft.com/office/powerpoint/2010/main" val="425903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2">
              <a:lumMod val="60000"/>
              <a:lumOff val="40000"/>
            </a:schemeClr>
          </a:fgClr>
          <a:bgClr>
            <a:schemeClr val="bg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F530C-67F9-2142-A03A-1DA7094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30" y="-59827"/>
            <a:ext cx="8965870" cy="505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F2B030-1B75-5A43-B2F9-93E758E2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129" y="4992007"/>
            <a:ext cx="8965871" cy="1865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27F56-FB3A-E049-BB35-8058CE9E2C5A}"/>
              </a:ext>
            </a:extLst>
          </p:cNvPr>
          <p:cNvSpPr txBox="1"/>
          <p:nvPr/>
        </p:nvSpPr>
        <p:spPr>
          <a:xfrm>
            <a:off x="142504" y="1733798"/>
            <a:ext cx="2952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Step 8: </a:t>
            </a:r>
          </a:p>
          <a:p>
            <a:endParaRPr lang="en-US" sz="4000" b="1" dirty="0"/>
          </a:p>
          <a:p>
            <a:r>
              <a:rPr lang="en-US" sz="4000" b="1" dirty="0"/>
              <a:t>Census API</a:t>
            </a:r>
          </a:p>
        </p:txBody>
      </p:sp>
    </p:spTree>
    <p:extLst>
      <p:ext uri="{BB962C8B-B14F-4D97-AF65-F5344CB8AC3E}">
        <p14:creationId xmlns:p14="http://schemas.microsoft.com/office/powerpoint/2010/main" val="183681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8EB2-5008-DE49-A9B3-F8D40B41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9: Merge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D84F-D85B-824F-896B-D01628A88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" y="2356425"/>
            <a:ext cx="10672371" cy="2449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BCD6D-6252-664A-AB85-D3B4813E2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87" y="5351488"/>
            <a:ext cx="10597474" cy="10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0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A2F4-0F45-8249-B729-5494FCB8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10: Grey Scale and Regression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425E8-40FF-5348-8603-4F24B9FB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558391"/>
            <a:ext cx="12192001" cy="3353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6B99D-07DE-D54C-B8F4-78BE7861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95064"/>
            <a:ext cx="12200853" cy="5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86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E11C-15DF-9A41-A83B-D294230C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11: Regression and Grey Scale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4161D-3617-B64E-9F7B-16181313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7" y="2258426"/>
            <a:ext cx="4655129" cy="4302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6DF150-5FBC-054E-9555-3815D86D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289" y="2258426"/>
            <a:ext cx="6764054" cy="43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5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BDCE-60F7-B44B-AA34-0D587A58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5752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6991-8B0D-9544-9702-DCBFFC88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DB828-FCE7-324E-A4B3-74D86A07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 tell story of </a:t>
            </a:r>
            <a:r>
              <a:rPr lang="en-US" dirty="0" err="1"/>
              <a:t>jim</a:t>
            </a:r>
            <a:r>
              <a:rPr lang="en-US" dirty="0"/>
              <a:t> losing dogs, got data</a:t>
            </a:r>
          </a:p>
          <a:p>
            <a:r>
              <a:rPr lang="en-US" dirty="0"/>
              <a:t>2) Early troubles</a:t>
            </a:r>
          </a:p>
          <a:p>
            <a:pPr lvl="1"/>
            <a:r>
              <a:rPr lang="en-US" dirty="0"/>
              <a:t>Data is self submitted, missing or inconsistent</a:t>
            </a:r>
          </a:p>
          <a:p>
            <a:pPr lvl="1"/>
            <a:r>
              <a:rPr lang="en-US" dirty="0"/>
              <a:t>Couldn’t use as csv, looked at other sources for data</a:t>
            </a:r>
          </a:p>
          <a:p>
            <a:r>
              <a:rPr lang="en-US" dirty="0"/>
              <a:t>3) aggregate</a:t>
            </a:r>
          </a:p>
          <a:p>
            <a:r>
              <a:rPr lang="en-US" dirty="0"/>
              <a:t>4)stacked bar</a:t>
            </a:r>
          </a:p>
          <a:p>
            <a:r>
              <a:rPr lang="en-US" dirty="0"/>
              <a:t>scatter</a:t>
            </a:r>
          </a:p>
          <a:p>
            <a:r>
              <a:rPr lang="en-US" dirty="0"/>
              <a:t>5) trend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7) what we’d do next time</a:t>
            </a:r>
          </a:p>
          <a:p>
            <a:r>
              <a:rPr lang="en-US" dirty="0"/>
              <a:t>8) summarization</a:t>
            </a:r>
          </a:p>
        </p:txBody>
      </p:sp>
    </p:spTree>
    <p:extLst>
      <p:ext uri="{BB962C8B-B14F-4D97-AF65-F5344CB8AC3E}">
        <p14:creationId xmlns:p14="http://schemas.microsoft.com/office/powerpoint/2010/main" val="13991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9774-8EAF-1C49-BD8C-6DAA31E3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588431"/>
          </a:xfrm>
        </p:spPr>
        <p:txBody>
          <a:bodyPr/>
          <a:lstStyle/>
          <a:p>
            <a:r>
              <a:rPr lang="en-US" sz="2800" b="0" dirty="0"/>
              <a:t>- Jim created an Excel spreadsheet with over 2,000 entries  </a:t>
            </a:r>
            <a:br>
              <a:rPr lang="en-US" sz="2800" b="0" dirty="0"/>
            </a:br>
            <a:r>
              <a:rPr lang="en-US" sz="2800" b="0" dirty="0"/>
              <a:t>- Entry records something something something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353EA-5BEB-A442-B848-394B5B5A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650" y="5156921"/>
            <a:ext cx="5891636" cy="713241"/>
          </a:xfrm>
        </p:spPr>
        <p:txBody>
          <a:bodyPr/>
          <a:lstStyle/>
          <a:p>
            <a:r>
              <a:rPr lang="en-US" dirty="0"/>
              <a:t>An example of Illinois Department of Agriculture Shelter License Renewal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31A15-0E35-9040-A81E-F2111DECDD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89E2BC-AEEF-BC47-A00D-43240A2F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6" y="0"/>
            <a:ext cx="4995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2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9480-A3A5-BC4E-BADC-F441FF52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7DCB-2ECA-CD48-A30F-EE679D6E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578" y="2222287"/>
            <a:ext cx="4684621" cy="3636511"/>
          </a:xfrm>
        </p:spPr>
        <p:txBody>
          <a:bodyPr/>
          <a:lstStyle/>
          <a:p>
            <a:r>
              <a:rPr lang="en-US" dirty="0"/>
              <a:t>Difficulty importing from Excel and utilizing CSV</a:t>
            </a:r>
          </a:p>
          <a:p>
            <a:r>
              <a:rPr lang="en-US" dirty="0"/>
              <a:t>Self-submitted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2730E-6B95-3747-835F-9A110FED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6" y="2222287"/>
            <a:ext cx="6247889" cy="41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FF3E-752D-4244-A0CC-15770CF0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Top-Down View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E86E3F-07EB-3844-B424-01D209798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2357967"/>
            <a:ext cx="5566978" cy="3636963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4EB1C5-21B8-1542-975B-AA8EDE456901}"/>
              </a:ext>
            </a:extLst>
          </p:cNvPr>
          <p:cNvSpPr txBox="1"/>
          <p:nvPr/>
        </p:nvSpPr>
        <p:spPr>
          <a:xfrm>
            <a:off x="6759259" y="3160785"/>
            <a:ext cx="4902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Animals Received = 526,339 Animals</a:t>
            </a:r>
          </a:p>
          <a:p>
            <a:endParaRPr lang="en-US" dirty="0"/>
          </a:p>
          <a:p>
            <a:r>
              <a:rPr lang="en-US" dirty="0"/>
              <a:t>Total Adopted = 225, 642 Animals</a:t>
            </a:r>
          </a:p>
          <a:p>
            <a:endParaRPr lang="en-US" dirty="0"/>
          </a:p>
          <a:p>
            <a:r>
              <a:rPr lang="en-US" dirty="0"/>
              <a:t>Total Reclaimed = 71,756 Animals</a:t>
            </a:r>
          </a:p>
          <a:p>
            <a:endParaRPr lang="en-US" dirty="0"/>
          </a:p>
          <a:p>
            <a:r>
              <a:rPr lang="en-US" dirty="0"/>
              <a:t>Total Euthanized = 176,340 Animals</a:t>
            </a:r>
          </a:p>
        </p:txBody>
      </p:sp>
    </p:spTree>
    <p:extLst>
      <p:ext uri="{BB962C8B-B14F-4D97-AF65-F5344CB8AC3E}">
        <p14:creationId xmlns:p14="http://schemas.microsoft.com/office/powerpoint/2010/main" val="208613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E53C-42F2-564D-9AF0-03C2B385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Pie Chart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BB3C401-023C-B242-8FFF-C3FD17109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2874" y="2770717"/>
            <a:ext cx="6907469" cy="30374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A2DB9-EEE6-D245-8498-4ABBDA5F3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42295" y="2133074"/>
            <a:ext cx="5969517" cy="4437059"/>
          </a:xfrm>
        </p:spPr>
      </p:pic>
    </p:spTree>
    <p:extLst>
      <p:ext uri="{BB962C8B-B14F-4D97-AF65-F5344CB8AC3E}">
        <p14:creationId xmlns:p14="http://schemas.microsoft.com/office/powerpoint/2010/main" val="1354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B4090-2EBE-AF41-9159-A48E13B2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Step 3: Breakdown by Species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C0A013-A471-6041-B4A5-B117A6B3BF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7289" y="2185988"/>
            <a:ext cx="4590444" cy="459044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BF99CD8-4B26-1140-8451-50F295DE91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3873519"/>
              </p:ext>
            </p:extLst>
          </p:nvPr>
        </p:nvGraphicFramePr>
        <p:xfrm>
          <a:off x="5562518" y="2368794"/>
          <a:ext cx="5676976" cy="4250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2038">
                  <a:extLst>
                    <a:ext uri="{9D8B030D-6E8A-4147-A177-3AD203B41FA5}">
                      <a16:colId xmlns:a16="http://schemas.microsoft.com/office/drawing/2014/main" val="1161871934"/>
                    </a:ext>
                  </a:extLst>
                </a:gridCol>
                <a:gridCol w="1543792">
                  <a:extLst>
                    <a:ext uri="{9D8B030D-6E8A-4147-A177-3AD203B41FA5}">
                      <a16:colId xmlns:a16="http://schemas.microsoft.com/office/drawing/2014/main" val="3696924063"/>
                    </a:ext>
                  </a:extLst>
                </a:gridCol>
                <a:gridCol w="1460665">
                  <a:extLst>
                    <a:ext uri="{9D8B030D-6E8A-4147-A177-3AD203B41FA5}">
                      <a16:colId xmlns:a16="http://schemas.microsoft.com/office/drawing/2014/main" val="3674922786"/>
                    </a:ext>
                  </a:extLst>
                </a:gridCol>
                <a:gridCol w="1620481">
                  <a:extLst>
                    <a:ext uri="{9D8B030D-6E8A-4147-A177-3AD203B41FA5}">
                      <a16:colId xmlns:a16="http://schemas.microsoft.com/office/drawing/2014/main" val="928504214"/>
                    </a:ext>
                  </a:extLst>
                </a:gridCol>
              </a:tblGrid>
              <a:tr h="1062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Adopted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Reclaimed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Euthanized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97624"/>
                  </a:ext>
                </a:extLst>
              </a:tr>
              <a:tr h="10626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/>
                        <a:t>Dogs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132,242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64,481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62,852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47984"/>
                  </a:ext>
                </a:extLst>
              </a:tr>
              <a:tr h="10626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87,496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6,835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100,565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369065"/>
                  </a:ext>
                </a:extLst>
              </a:tr>
              <a:tr h="10626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b="1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5,904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12,923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3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1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1062-83B5-FD40-8D5E-843F8DB1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Stacked Bar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AAE8A9-5C5D-4547-B541-6FC16B38A3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2991" y="1951566"/>
            <a:ext cx="5322509" cy="468630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052137A-6874-6E41-A654-CB088214DE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57358" y="2128307"/>
            <a:ext cx="5941366" cy="4204760"/>
          </a:xfrm>
        </p:spPr>
      </p:pic>
    </p:spTree>
    <p:extLst>
      <p:ext uri="{BB962C8B-B14F-4D97-AF65-F5344CB8AC3E}">
        <p14:creationId xmlns:p14="http://schemas.microsoft.com/office/powerpoint/2010/main" val="189875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6FF81-77A4-7F44-819C-AE000C052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50" y="3135311"/>
            <a:ext cx="10553700" cy="2911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CE3E66-016E-D546-909F-2B2CB8525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12192000" cy="54227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0A6F9-9D53-2B4A-9038-338D09A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Yearly Breakdown</a:t>
            </a:r>
          </a:p>
        </p:txBody>
      </p:sp>
    </p:spTree>
    <p:extLst>
      <p:ext uri="{BB962C8B-B14F-4D97-AF65-F5344CB8AC3E}">
        <p14:creationId xmlns:p14="http://schemas.microsoft.com/office/powerpoint/2010/main" val="107532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{32FB43D8-53D7-B840-BD70-7EDE5E76BEE8}tf10001121</Template>
  <TotalTime>195</TotalTime>
  <Words>194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PowerPoint Presentation</vt:lpstr>
      <vt:lpstr>Blue Print</vt:lpstr>
      <vt:lpstr>- Jim created an Excel spreadsheet with over 2,000 entries   - Entry records something something something</vt:lpstr>
      <vt:lpstr>Early Obstacles</vt:lpstr>
      <vt:lpstr>Step 1: Top-Down View</vt:lpstr>
      <vt:lpstr>Step 2: Pie Chart</vt:lpstr>
      <vt:lpstr>Step 3: Breakdown by Species</vt:lpstr>
      <vt:lpstr>Step 4: Stacked Bar Graph</vt:lpstr>
      <vt:lpstr>Step 5: Yearly Breakdown</vt:lpstr>
      <vt:lpstr>Step 6: Trendline Code</vt:lpstr>
      <vt:lpstr>Step 7: Trendline Charts</vt:lpstr>
      <vt:lpstr>PowerPoint Presentation</vt:lpstr>
      <vt:lpstr>Step 9: Merge</vt:lpstr>
      <vt:lpstr>Step 10: Grey Scale and Regression </vt:lpstr>
      <vt:lpstr>Step 11: Regression and Grey Scale Chart</vt:lpstr>
      <vt:lpstr>Conclusion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2018-08-11T16:41:43Z</dcterms:created>
  <dcterms:modified xsi:type="dcterms:W3CDTF">2018-08-20T00:02:18Z</dcterms:modified>
</cp:coreProperties>
</file>