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8" r:id="rId11"/>
    <p:sldId id="270" r:id="rId12"/>
    <p:sldId id="269" r:id="rId13"/>
    <p:sldId id="263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5" autoAdjust="0"/>
    <p:restoredTop sz="94655" autoAdjust="0"/>
  </p:normalViewPr>
  <p:slideViewPr>
    <p:cSldViewPr>
      <p:cViewPr>
        <p:scale>
          <a:sx n="89" d="100"/>
          <a:sy n="89" d="100"/>
        </p:scale>
        <p:origin x="-588" y="7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1" d="100"/>
          <a:sy n="71" d="100"/>
        </p:scale>
        <p:origin x="-274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1F835-63EE-450F-B330-51232C804ABE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E71E9-8AB3-4366-AE9B-546F99CAA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04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datagrid</a:t>
            </a:r>
            <a:r>
              <a:rPr lang="zh-CN" altLang="en-US" dirty="0"/>
              <a:t>业务逻辑使用步骤说明</a:t>
            </a:r>
          </a:p>
        </p:txBody>
      </p:sp>
    </p:spTree>
    <p:extLst>
      <p:ext uri="{BB962C8B-B14F-4D97-AF65-F5344CB8AC3E}">
        <p14:creationId xmlns:p14="http://schemas.microsoft.com/office/powerpoint/2010/main" val="418232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9325" y="1511456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基于</a:t>
            </a:r>
            <a:r>
              <a:rPr lang="en-US" altLang="zh-CN" b="1" dirty="0" smtClean="0"/>
              <a:t>Data Steam</a:t>
            </a:r>
            <a:r>
              <a:rPr lang="zh-CN" altLang="en-US" b="1" dirty="0" smtClean="0"/>
              <a:t>的调度使用方式</a:t>
            </a:r>
            <a:endParaRPr lang="zh-CN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85482" y="2250162"/>
            <a:ext cx="239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</a:rPr>
              <a:t>1.</a:t>
            </a:r>
            <a:r>
              <a:rPr lang="zh-CN" altLang="en-US" b="1" dirty="0" smtClean="0">
                <a:solidFill>
                  <a:srgbClr val="00B050"/>
                </a:solidFill>
              </a:rPr>
              <a:t>实现逻辑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19400"/>
            <a:ext cx="786765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219200" y="5103911"/>
            <a:ext cx="594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继承</a:t>
            </a:r>
            <a:r>
              <a:rPr lang="en-US" altLang="zh-CN" sz="1400" b="1" dirty="0" err="1" smtClean="0"/>
              <a:t>DataStreamExcutor</a:t>
            </a:r>
            <a:r>
              <a:rPr lang="zh-CN" altLang="en-US" sz="1400" b="1" dirty="0" smtClean="0"/>
              <a:t>，实现</a:t>
            </a:r>
            <a:r>
              <a:rPr lang="en-US" altLang="zh-CN" sz="1400" b="1" dirty="0" smtClean="0"/>
              <a:t>service</a:t>
            </a:r>
            <a:r>
              <a:rPr lang="zh-CN" altLang="en-US" sz="1400" b="1" dirty="0" smtClean="0"/>
              <a:t>即可，支持</a:t>
            </a:r>
            <a:r>
              <a:rPr lang="en-US" altLang="zh-CN" sz="1400" b="1" dirty="0" smtClean="0"/>
              <a:t>java</a:t>
            </a:r>
            <a:r>
              <a:rPr lang="zh-CN" altLang="en-US" sz="1400" b="1" dirty="0" smtClean="0"/>
              <a:t>和</a:t>
            </a:r>
            <a:r>
              <a:rPr lang="en-US" altLang="zh-CN" sz="1400" b="1" dirty="0" err="1" smtClean="0"/>
              <a:t>scala</a:t>
            </a:r>
            <a:endParaRPr lang="zh-CN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371600" y="5638800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注意：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sz="1400" dirty="0" smtClean="0"/>
              <a:t>业务逻辑需要抛出异常方便框架检测出错误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37810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993" y="3220122"/>
            <a:ext cx="3500438" cy="209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38400" y="16764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基于</a:t>
            </a:r>
            <a:r>
              <a:rPr lang="en-US" altLang="zh-CN" b="1" dirty="0" smtClean="0"/>
              <a:t>Data Steam</a:t>
            </a:r>
            <a:r>
              <a:rPr lang="zh-CN" altLang="en-US" b="1" dirty="0" smtClean="0"/>
              <a:t>的调度使用方式</a:t>
            </a:r>
            <a:endParaRPr lang="zh-CN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2406134"/>
            <a:ext cx="239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2</a:t>
            </a:r>
            <a:r>
              <a:rPr lang="en-US" altLang="zh-CN" b="1" dirty="0" smtClean="0">
                <a:solidFill>
                  <a:srgbClr val="00B050"/>
                </a:solidFill>
              </a:rPr>
              <a:t>.</a:t>
            </a:r>
            <a:r>
              <a:rPr lang="zh-CN" altLang="en-US" b="1" dirty="0" smtClean="0">
                <a:solidFill>
                  <a:srgbClr val="00B050"/>
                </a:solidFill>
              </a:rPr>
              <a:t>上传</a:t>
            </a:r>
            <a:r>
              <a:rPr lang="en-US" altLang="zh-CN" b="1" dirty="0" smtClean="0">
                <a:solidFill>
                  <a:srgbClr val="00B050"/>
                </a:solidFill>
              </a:rPr>
              <a:t>Job 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615005"/>
            <a:ext cx="486727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Freeform 29"/>
          <p:cNvSpPr/>
          <p:nvPr/>
        </p:nvSpPr>
        <p:spPr>
          <a:xfrm>
            <a:off x="4687225" y="3420932"/>
            <a:ext cx="1197208" cy="247426"/>
          </a:xfrm>
          <a:custGeom>
            <a:avLst/>
            <a:gdLst>
              <a:gd name="connsiteX0" fmla="*/ 78413 w 1197208"/>
              <a:gd name="connsiteY0" fmla="*/ 75303 h 247426"/>
              <a:gd name="connsiteX1" fmla="*/ 863721 w 1197208"/>
              <a:gd name="connsiteY1" fmla="*/ 21515 h 247426"/>
              <a:gd name="connsiteX2" fmla="*/ 895994 w 1197208"/>
              <a:gd name="connsiteY2" fmla="*/ 10757 h 247426"/>
              <a:gd name="connsiteX3" fmla="*/ 1035843 w 1197208"/>
              <a:gd name="connsiteY3" fmla="*/ 0 h 247426"/>
              <a:gd name="connsiteX4" fmla="*/ 1175693 w 1197208"/>
              <a:gd name="connsiteY4" fmla="*/ 32273 h 247426"/>
              <a:gd name="connsiteX5" fmla="*/ 1197208 w 1197208"/>
              <a:gd name="connsiteY5" fmla="*/ 64546 h 247426"/>
              <a:gd name="connsiteX6" fmla="*/ 1186450 w 1197208"/>
              <a:gd name="connsiteY6" fmla="*/ 129092 h 247426"/>
              <a:gd name="connsiteX7" fmla="*/ 1078874 w 1197208"/>
              <a:gd name="connsiteY7" fmla="*/ 161364 h 247426"/>
              <a:gd name="connsiteX8" fmla="*/ 1014328 w 1197208"/>
              <a:gd name="connsiteY8" fmla="*/ 182880 h 247426"/>
              <a:gd name="connsiteX9" fmla="*/ 960540 w 1197208"/>
              <a:gd name="connsiteY9" fmla="*/ 204395 h 247426"/>
              <a:gd name="connsiteX10" fmla="*/ 874479 w 1197208"/>
              <a:gd name="connsiteY10" fmla="*/ 215153 h 247426"/>
              <a:gd name="connsiteX11" fmla="*/ 734629 w 1197208"/>
              <a:gd name="connsiteY11" fmla="*/ 247426 h 247426"/>
              <a:gd name="connsiteX12" fmla="*/ 272050 w 1197208"/>
              <a:gd name="connsiteY12" fmla="*/ 236668 h 247426"/>
              <a:gd name="connsiteX13" fmla="*/ 229020 w 1197208"/>
              <a:gd name="connsiteY13" fmla="*/ 204395 h 247426"/>
              <a:gd name="connsiteX14" fmla="*/ 196747 w 1197208"/>
              <a:gd name="connsiteY14" fmla="*/ 193637 h 247426"/>
              <a:gd name="connsiteX15" fmla="*/ 142959 w 1197208"/>
              <a:gd name="connsiteY15" fmla="*/ 150607 h 247426"/>
              <a:gd name="connsiteX16" fmla="*/ 99928 w 1197208"/>
              <a:gd name="connsiteY16" fmla="*/ 139849 h 247426"/>
              <a:gd name="connsiteX17" fmla="*/ 67655 w 1197208"/>
              <a:gd name="connsiteY17" fmla="*/ 129092 h 247426"/>
              <a:gd name="connsiteX18" fmla="*/ 35382 w 1197208"/>
              <a:gd name="connsiteY18" fmla="*/ 107576 h 247426"/>
              <a:gd name="connsiteX19" fmla="*/ 78413 w 1197208"/>
              <a:gd name="connsiteY19" fmla="*/ 75303 h 24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97208" h="247426">
                <a:moveTo>
                  <a:pt x="78413" y="75303"/>
                </a:moveTo>
                <a:cubicBezTo>
                  <a:pt x="216470" y="60959"/>
                  <a:pt x="96082" y="43139"/>
                  <a:pt x="863721" y="21515"/>
                </a:cubicBezTo>
                <a:cubicBezTo>
                  <a:pt x="875056" y="21196"/>
                  <a:pt x="884742" y="12163"/>
                  <a:pt x="895994" y="10757"/>
                </a:cubicBezTo>
                <a:cubicBezTo>
                  <a:pt x="942387" y="4958"/>
                  <a:pt x="989227" y="3586"/>
                  <a:pt x="1035843" y="0"/>
                </a:cubicBezTo>
                <a:cubicBezTo>
                  <a:pt x="1092016" y="5617"/>
                  <a:pt x="1136493" y="-6928"/>
                  <a:pt x="1175693" y="32273"/>
                </a:cubicBezTo>
                <a:cubicBezTo>
                  <a:pt x="1184835" y="41415"/>
                  <a:pt x="1190036" y="53788"/>
                  <a:pt x="1197208" y="64546"/>
                </a:cubicBezTo>
                <a:cubicBezTo>
                  <a:pt x="1193622" y="86061"/>
                  <a:pt x="1200813" y="112677"/>
                  <a:pt x="1186450" y="129092"/>
                </a:cubicBezTo>
                <a:cubicBezTo>
                  <a:pt x="1177424" y="139408"/>
                  <a:pt x="1098568" y="155456"/>
                  <a:pt x="1078874" y="161364"/>
                </a:cubicBezTo>
                <a:cubicBezTo>
                  <a:pt x="1057151" y="167881"/>
                  <a:pt x="1035385" y="174457"/>
                  <a:pt x="1014328" y="182880"/>
                </a:cubicBezTo>
                <a:cubicBezTo>
                  <a:pt x="996399" y="190052"/>
                  <a:pt x="979356" y="200053"/>
                  <a:pt x="960540" y="204395"/>
                </a:cubicBezTo>
                <a:cubicBezTo>
                  <a:pt x="932370" y="210896"/>
                  <a:pt x="902949" y="210129"/>
                  <a:pt x="874479" y="215153"/>
                </a:cubicBezTo>
                <a:cubicBezTo>
                  <a:pt x="832440" y="222572"/>
                  <a:pt x="778780" y="236388"/>
                  <a:pt x="734629" y="247426"/>
                </a:cubicBezTo>
                <a:cubicBezTo>
                  <a:pt x="580436" y="243840"/>
                  <a:pt x="425729" y="249747"/>
                  <a:pt x="272050" y="236668"/>
                </a:cubicBezTo>
                <a:cubicBezTo>
                  <a:pt x="254185" y="235148"/>
                  <a:pt x="244587" y="213291"/>
                  <a:pt x="229020" y="204395"/>
                </a:cubicBezTo>
                <a:cubicBezTo>
                  <a:pt x="219175" y="198769"/>
                  <a:pt x="207505" y="197223"/>
                  <a:pt x="196747" y="193637"/>
                </a:cubicBezTo>
                <a:cubicBezTo>
                  <a:pt x="179398" y="176288"/>
                  <a:pt x="166705" y="160784"/>
                  <a:pt x="142959" y="150607"/>
                </a:cubicBezTo>
                <a:cubicBezTo>
                  <a:pt x="129369" y="144783"/>
                  <a:pt x="114144" y="143911"/>
                  <a:pt x="99928" y="139849"/>
                </a:cubicBezTo>
                <a:cubicBezTo>
                  <a:pt x="89025" y="136734"/>
                  <a:pt x="78413" y="132678"/>
                  <a:pt x="67655" y="129092"/>
                </a:cubicBezTo>
                <a:cubicBezTo>
                  <a:pt x="56897" y="121920"/>
                  <a:pt x="40184" y="119581"/>
                  <a:pt x="35382" y="107576"/>
                </a:cubicBezTo>
                <a:cubicBezTo>
                  <a:pt x="24304" y="79881"/>
                  <a:pt x="-59644" y="89647"/>
                  <a:pt x="78413" y="75303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4" name="Straight Arrow Connector 1023"/>
          <p:cNvCxnSpPr/>
          <p:nvPr/>
        </p:nvCxnSpPr>
        <p:spPr>
          <a:xfrm flipH="1">
            <a:off x="3810000" y="3544645"/>
            <a:ext cx="1752600" cy="798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/>
          <p:cNvSpPr txBox="1"/>
          <p:nvPr/>
        </p:nvSpPr>
        <p:spPr>
          <a:xfrm>
            <a:off x="1295400" y="4274371"/>
            <a:ext cx="2962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rgbClr val="FF0000"/>
                </a:solidFill>
              </a:rPr>
              <a:t>Job_stream.xml</a:t>
            </a:r>
            <a:r>
              <a:rPr lang="zh-CN" altLang="en-US" sz="1200" b="1" dirty="0" smtClean="0"/>
              <a:t>类型必须为</a:t>
            </a:r>
            <a:r>
              <a:rPr lang="en-US" altLang="zh-CN" sz="1200" b="1" dirty="0" smtClean="0"/>
              <a:t>stream</a:t>
            </a:r>
            <a:endParaRPr lang="zh-CN" altLang="en-US" sz="1200" b="1" dirty="0"/>
          </a:p>
        </p:txBody>
      </p:sp>
      <p:sp>
        <p:nvSpPr>
          <p:cNvPr id="1031" name="Freeform 1030"/>
          <p:cNvSpPr/>
          <p:nvPr/>
        </p:nvSpPr>
        <p:spPr>
          <a:xfrm>
            <a:off x="5109882" y="5088260"/>
            <a:ext cx="2362710" cy="357052"/>
          </a:xfrm>
          <a:custGeom>
            <a:avLst/>
            <a:gdLst>
              <a:gd name="connsiteX0" fmla="*/ 107577 w 2362710"/>
              <a:gd name="connsiteY0" fmla="*/ 43138 h 357052"/>
              <a:gd name="connsiteX1" fmla="*/ 161365 w 2362710"/>
              <a:gd name="connsiteY1" fmla="*/ 21622 h 357052"/>
              <a:gd name="connsiteX2" fmla="*/ 677732 w 2362710"/>
              <a:gd name="connsiteY2" fmla="*/ 10865 h 357052"/>
              <a:gd name="connsiteX3" fmla="*/ 785309 w 2362710"/>
              <a:gd name="connsiteY3" fmla="*/ 32380 h 357052"/>
              <a:gd name="connsiteX4" fmla="*/ 2345167 w 2362710"/>
              <a:gd name="connsiteY4" fmla="*/ 43138 h 357052"/>
              <a:gd name="connsiteX5" fmla="*/ 2334410 w 2362710"/>
              <a:gd name="connsiteY5" fmla="*/ 161472 h 357052"/>
              <a:gd name="connsiteX6" fmla="*/ 2302137 w 2362710"/>
              <a:gd name="connsiteY6" fmla="*/ 172229 h 357052"/>
              <a:gd name="connsiteX7" fmla="*/ 2226833 w 2362710"/>
              <a:gd name="connsiteY7" fmla="*/ 236775 h 357052"/>
              <a:gd name="connsiteX8" fmla="*/ 2205318 w 2362710"/>
              <a:gd name="connsiteY8" fmla="*/ 258291 h 357052"/>
              <a:gd name="connsiteX9" fmla="*/ 2033196 w 2362710"/>
              <a:gd name="connsiteY9" fmla="*/ 269048 h 357052"/>
              <a:gd name="connsiteX10" fmla="*/ 1796527 w 2362710"/>
              <a:gd name="connsiteY10" fmla="*/ 301321 h 357052"/>
              <a:gd name="connsiteX11" fmla="*/ 1764254 w 2362710"/>
              <a:gd name="connsiteY11" fmla="*/ 312079 h 357052"/>
              <a:gd name="connsiteX12" fmla="*/ 1667436 w 2362710"/>
              <a:gd name="connsiteY12" fmla="*/ 322836 h 357052"/>
              <a:gd name="connsiteX13" fmla="*/ 935916 w 2362710"/>
              <a:gd name="connsiteY13" fmla="*/ 322836 h 357052"/>
              <a:gd name="connsiteX14" fmla="*/ 903643 w 2362710"/>
              <a:gd name="connsiteY14" fmla="*/ 312079 h 357052"/>
              <a:gd name="connsiteX15" fmla="*/ 806824 w 2362710"/>
              <a:gd name="connsiteY15" fmla="*/ 301321 h 357052"/>
              <a:gd name="connsiteX16" fmla="*/ 699247 w 2362710"/>
              <a:gd name="connsiteY16" fmla="*/ 279806 h 357052"/>
              <a:gd name="connsiteX17" fmla="*/ 580913 w 2362710"/>
              <a:gd name="connsiteY17" fmla="*/ 258291 h 357052"/>
              <a:gd name="connsiteX18" fmla="*/ 182880 w 2362710"/>
              <a:gd name="connsiteY18" fmla="*/ 236775 h 357052"/>
              <a:gd name="connsiteX19" fmla="*/ 75304 w 2362710"/>
              <a:gd name="connsiteY19" fmla="*/ 215260 h 357052"/>
              <a:gd name="connsiteX20" fmla="*/ 43031 w 2362710"/>
              <a:gd name="connsiteY20" fmla="*/ 193745 h 357052"/>
              <a:gd name="connsiteX21" fmla="*/ 21516 w 2362710"/>
              <a:gd name="connsiteY21" fmla="*/ 150714 h 357052"/>
              <a:gd name="connsiteX22" fmla="*/ 0 w 2362710"/>
              <a:gd name="connsiteY22" fmla="*/ 129199 h 357052"/>
              <a:gd name="connsiteX23" fmla="*/ 43031 w 2362710"/>
              <a:gd name="connsiteY23" fmla="*/ 32380 h 357052"/>
              <a:gd name="connsiteX24" fmla="*/ 75304 w 2362710"/>
              <a:gd name="connsiteY24" fmla="*/ 21622 h 357052"/>
              <a:gd name="connsiteX25" fmla="*/ 118334 w 2362710"/>
              <a:gd name="connsiteY25" fmla="*/ 32380 h 357052"/>
              <a:gd name="connsiteX26" fmla="*/ 107577 w 2362710"/>
              <a:gd name="connsiteY26" fmla="*/ 43138 h 357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362710" h="357052">
                <a:moveTo>
                  <a:pt x="107577" y="43138"/>
                </a:moveTo>
                <a:cubicBezTo>
                  <a:pt x="114749" y="41345"/>
                  <a:pt x="142279" y="24558"/>
                  <a:pt x="161365" y="21622"/>
                </a:cubicBezTo>
                <a:cubicBezTo>
                  <a:pt x="384745" y="-12744"/>
                  <a:pt x="438456" y="2003"/>
                  <a:pt x="677732" y="10865"/>
                </a:cubicBezTo>
                <a:cubicBezTo>
                  <a:pt x="713591" y="18037"/>
                  <a:pt x="748747" y="31672"/>
                  <a:pt x="785309" y="32380"/>
                </a:cubicBezTo>
                <a:cubicBezTo>
                  <a:pt x="1305177" y="42442"/>
                  <a:pt x="1826998" y="-43"/>
                  <a:pt x="2345167" y="43138"/>
                </a:cubicBezTo>
                <a:cubicBezTo>
                  <a:pt x="2384637" y="46427"/>
                  <a:pt x="2346935" y="123897"/>
                  <a:pt x="2334410" y="161472"/>
                </a:cubicBezTo>
                <a:cubicBezTo>
                  <a:pt x="2330824" y="172230"/>
                  <a:pt x="2312895" y="168643"/>
                  <a:pt x="2302137" y="172229"/>
                </a:cubicBezTo>
                <a:cubicBezTo>
                  <a:pt x="2198542" y="275824"/>
                  <a:pt x="2308759" y="171233"/>
                  <a:pt x="2226833" y="236775"/>
                </a:cubicBezTo>
                <a:cubicBezTo>
                  <a:pt x="2218913" y="243111"/>
                  <a:pt x="2215323" y="256624"/>
                  <a:pt x="2205318" y="258291"/>
                </a:cubicBezTo>
                <a:cubicBezTo>
                  <a:pt x="2148614" y="267742"/>
                  <a:pt x="2090570" y="265462"/>
                  <a:pt x="2033196" y="269048"/>
                </a:cubicBezTo>
                <a:cubicBezTo>
                  <a:pt x="1778139" y="320061"/>
                  <a:pt x="2086207" y="262698"/>
                  <a:pt x="1796527" y="301321"/>
                </a:cubicBezTo>
                <a:cubicBezTo>
                  <a:pt x="1785287" y="302820"/>
                  <a:pt x="1775439" y="310215"/>
                  <a:pt x="1764254" y="312079"/>
                </a:cubicBezTo>
                <a:cubicBezTo>
                  <a:pt x="1732225" y="317417"/>
                  <a:pt x="1699709" y="319250"/>
                  <a:pt x="1667436" y="322836"/>
                </a:cubicBezTo>
                <a:cubicBezTo>
                  <a:pt x="1404037" y="388687"/>
                  <a:pt x="1603442" y="342762"/>
                  <a:pt x="935916" y="322836"/>
                </a:cubicBezTo>
                <a:cubicBezTo>
                  <a:pt x="924582" y="322498"/>
                  <a:pt x="914828" y="313943"/>
                  <a:pt x="903643" y="312079"/>
                </a:cubicBezTo>
                <a:cubicBezTo>
                  <a:pt x="871613" y="306741"/>
                  <a:pt x="839097" y="304907"/>
                  <a:pt x="806824" y="301321"/>
                </a:cubicBezTo>
                <a:cubicBezTo>
                  <a:pt x="744968" y="280704"/>
                  <a:pt x="798137" y="296288"/>
                  <a:pt x="699247" y="279806"/>
                </a:cubicBezTo>
                <a:cubicBezTo>
                  <a:pt x="659701" y="273215"/>
                  <a:pt x="620668" y="263476"/>
                  <a:pt x="580913" y="258291"/>
                </a:cubicBezTo>
                <a:cubicBezTo>
                  <a:pt x="476210" y="244634"/>
                  <a:pt x="258519" y="239801"/>
                  <a:pt x="182880" y="236775"/>
                </a:cubicBezTo>
                <a:cubicBezTo>
                  <a:pt x="168313" y="234347"/>
                  <a:pt x="95733" y="224015"/>
                  <a:pt x="75304" y="215260"/>
                </a:cubicBezTo>
                <a:cubicBezTo>
                  <a:pt x="63420" y="210167"/>
                  <a:pt x="53789" y="200917"/>
                  <a:pt x="43031" y="193745"/>
                </a:cubicBezTo>
                <a:cubicBezTo>
                  <a:pt x="35859" y="179401"/>
                  <a:pt x="30412" y="164057"/>
                  <a:pt x="21516" y="150714"/>
                </a:cubicBezTo>
                <a:cubicBezTo>
                  <a:pt x="15890" y="142275"/>
                  <a:pt x="0" y="139342"/>
                  <a:pt x="0" y="129199"/>
                </a:cubicBezTo>
                <a:cubicBezTo>
                  <a:pt x="0" y="114737"/>
                  <a:pt x="23533" y="47979"/>
                  <a:pt x="43031" y="32380"/>
                </a:cubicBezTo>
                <a:cubicBezTo>
                  <a:pt x="51886" y="25296"/>
                  <a:pt x="64546" y="25208"/>
                  <a:pt x="75304" y="21622"/>
                </a:cubicBezTo>
                <a:cubicBezTo>
                  <a:pt x="89647" y="25208"/>
                  <a:pt x="105110" y="25768"/>
                  <a:pt x="118334" y="32380"/>
                </a:cubicBezTo>
                <a:cubicBezTo>
                  <a:pt x="127406" y="36916"/>
                  <a:pt x="100405" y="44931"/>
                  <a:pt x="107577" y="43138"/>
                </a:cubicBezTo>
                <a:close/>
              </a:path>
            </a:pathLst>
          </a:custGeom>
          <a:noFill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33" name="Straight Arrow Connector 1032"/>
          <p:cNvCxnSpPr/>
          <p:nvPr/>
        </p:nvCxnSpPr>
        <p:spPr>
          <a:xfrm flipH="1">
            <a:off x="3810000" y="5266786"/>
            <a:ext cx="1475829" cy="47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/>
          <p:cNvSpPr txBox="1"/>
          <p:nvPr/>
        </p:nvSpPr>
        <p:spPr>
          <a:xfrm>
            <a:off x="609600" y="5168206"/>
            <a:ext cx="297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有文件的话，只需要上传文件</a:t>
            </a:r>
            <a:r>
              <a:rPr lang="en-US" altLang="zh-CN" sz="1200" b="1" dirty="0" smtClean="0"/>
              <a:t>job</a:t>
            </a:r>
            <a:r>
              <a:rPr lang="zh-CN" altLang="en-US" sz="1200" b="1" dirty="0" smtClean="0"/>
              <a:t>即可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913158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9325" y="1511456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基于</a:t>
            </a:r>
            <a:r>
              <a:rPr lang="en-US" altLang="zh-CN" b="1" dirty="0" smtClean="0"/>
              <a:t>Data Steam</a:t>
            </a:r>
            <a:r>
              <a:rPr lang="zh-CN" altLang="en-US" b="1" dirty="0" smtClean="0"/>
              <a:t>的调度使用方式</a:t>
            </a:r>
            <a:endParaRPr lang="zh-CN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85482" y="2250162"/>
            <a:ext cx="239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3</a:t>
            </a:r>
            <a:r>
              <a:rPr lang="en-US" altLang="zh-CN" b="1" dirty="0" smtClean="0">
                <a:solidFill>
                  <a:srgbClr val="00B050"/>
                </a:solidFill>
              </a:rPr>
              <a:t>.</a:t>
            </a:r>
            <a:r>
              <a:rPr lang="zh-CN" altLang="en-US" b="1" dirty="0" smtClean="0">
                <a:solidFill>
                  <a:srgbClr val="00B050"/>
                </a:solidFill>
              </a:rPr>
              <a:t>上传</a:t>
            </a:r>
            <a:r>
              <a:rPr lang="en-US" altLang="zh-CN" b="1" dirty="0" smtClean="0">
                <a:solidFill>
                  <a:srgbClr val="00B050"/>
                </a:solidFill>
              </a:rPr>
              <a:t>Data Stream 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76400" y="2743200"/>
            <a:ext cx="5715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数据流不要上传文件，可以上传一些较少的消息，如</a:t>
            </a:r>
            <a:r>
              <a:rPr lang="en-US" altLang="zh-CN" sz="1400" dirty="0" smtClean="0"/>
              <a:t>key</a:t>
            </a:r>
            <a:r>
              <a:rPr lang="zh-CN" altLang="en-US" sz="1400" dirty="0" smtClean="0"/>
              <a:t>值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有大文件的可以先自己放在列式存储数据库，比如</a:t>
            </a:r>
            <a:r>
              <a:rPr lang="en-US" altLang="zh-CN" sz="1400" dirty="0" smtClean="0"/>
              <a:t>Hbase,Cassandra,S3</a:t>
            </a:r>
            <a:r>
              <a:rPr lang="zh-CN" altLang="en-US" sz="1400" dirty="0" smtClean="0"/>
              <a:t>等，然后将</a:t>
            </a:r>
            <a:r>
              <a:rPr lang="en-US" altLang="zh-CN" sz="1400" dirty="0" smtClean="0"/>
              <a:t>key</a:t>
            </a:r>
            <a:r>
              <a:rPr lang="zh-CN" altLang="en-US" sz="1400" dirty="0" smtClean="0"/>
              <a:t>值传入集群，在逻辑里面读入数据</a:t>
            </a:r>
            <a:r>
              <a:rPr lang="en-US" altLang="zh-CN" sz="1400" dirty="0" smtClean="0"/>
              <a:t>)</a:t>
            </a:r>
            <a:endParaRPr lang="zh-CN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802802" y="3625334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上传方式</a:t>
            </a:r>
            <a:r>
              <a:rPr lang="en-US" altLang="zh-CN" dirty="0" smtClean="0"/>
              <a:t>:Rest(post)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362200" y="3994666"/>
            <a:ext cx="50292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/>
              <a:t>curl -vg -H 'Content-Type: application/</a:t>
            </a:r>
            <a:r>
              <a:rPr lang="en-US" altLang="zh-CN" sz="1000" dirty="0" err="1"/>
              <a:t>json</a:t>
            </a:r>
            <a:r>
              <a:rPr lang="en-US" altLang="zh-CN" sz="1000" dirty="0"/>
              <a:t>'  -H 'Accept: application/</a:t>
            </a:r>
            <a:r>
              <a:rPr lang="en-US" altLang="zh-CN" sz="1000" dirty="0" err="1"/>
              <a:t>json</a:t>
            </a:r>
            <a:r>
              <a:rPr lang="en-US" altLang="zh-CN" sz="1000" dirty="0"/>
              <a:t>' -X POST -d </a:t>
            </a:r>
            <a:endParaRPr lang="en-US" altLang="zh-CN" sz="1000" dirty="0" smtClean="0"/>
          </a:p>
          <a:p>
            <a:r>
              <a:rPr lang="en-US" altLang="zh-CN" sz="1000" dirty="0" smtClean="0"/>
              <a:t>'</a:t>
            </a:r>
            <a:r>
              <a:rPr lang="en-US" altLang="zh-CN" sz="1000" dirty="0"/>
              <a:t>{</a:t>
            </a:r>
            <a:r>
              <a:rPr lang="en-US" altLang="zh-CN" sz="1000" dirty="0"/>
              <a:t/>
            </a:r>
            <a:br>
              <a:rPr lang="en-US" altLang="zh-CN" sz="1000" dirty="0"/>
            </a:br>
            <a:r>
              <a:rPr lang="en-US" altLang="zh-CN" sz="1000" dirty="0"/>
              <a:t>    </a:t>
            </a:r>
            <a:r>
              <a:rPr lang="en-US" altLang="zh-CN" sz="1000" b="1" dirty="0"/>
              <a:t>"</a:t>
            </a:r>
            <a:r>
              <a:rPr lang="en-US" altLang="zh-CN" sz="1000" b="1" dirty="0">
                <a:solidFill>
                  <a:srgbClr val="FF0000"/>
                </a:solidFill>
              </a:rPr>
              <a:t>jobName</a:t>
            </a:r>
            <a:r>
              <a:rPr lang="en-US" altLang="zh-CN" sz="1000" b="1" dirty="0"/>
              <a:t>"</a:t>
            </a:r>
            <a:r>
              <a:rPr lang="en-US" altLang="zh-CN" sz="1000" dirty="0"/>
              <a:t>:</a:t>
            </a:r>
            <a:r>
              <a:rPr lang="en-US" altLang="zh-CN" sz="1000" b="1" dirty="0"/>
              <a:t>"job3"</a:t>
            </a:r>
            <a:r>
              <a:rPr lang="en-US" altLang="zh-CN" sz="1000" dirty="0"/>
              <a:t>,</a:t>
            </a:r>
            <a:r>
              <a:rPr lang="en-US" altLang="zh-CN" sz="1000" dirty="0"/>
              <a:t/>
            </a:r>
            <a:br>
              <a:rPr lang="en-US" altLang="zh-CN" sz="1000" dirty="0"/>
            </a:br>
            <a:r>
              <a:rPr lang="en-US" altLang="zh-CN" sz="1000" dirty="0"/>
              <a:t>    </a:t>
            </a:r>
            <a:r>
              <a:rPr lang="en-US" altLang="zh-CN" sz="1000" b="1" dirty="0"/>
              <a:t>"</a:t>
            </a:r>
            <a:r>
              <a:rPr lang="en-US" altLang="zh-CN" sz="1000" b="1" dirty="0">
                <a:solidFill>
                  <a:srgbClr val="FFC000"/>
                </a:solidFill>
              </a:rPr>
              <a:t>data</a:t>
            </a:r>
            <a:r>
              <a:rPr lang="en-US" altLang="zh-CN" sz="1000" b="1" dirty="0"/>
              <a:t>"</a:t>
            </a:r>
            <a:r>
              <a:rPr lang="en-US" altLang="zh-CN" sz="1000" dirty="0"/>
              <a:t>:[</a:t>
            </a:r>
            <a:br>
              <a:rPr lang="en-US" altLang="zh-CN" sz="1000" dirty="0"/>
            </a:br>
            <a:r>
              <a:rPr lang="en-US" altLang="zh-CN" sz="1000" dirty="0"/>
              <a:t>        </a:t>
            </a:r>
            <a:r>
              <a:rPr lang="en-US" altLang="zh-CN" sz="1000" b="1" dirty="0"/>
              <a:t>"key0"</a:t>
            </a:r>
            <a:r>
              <a:rPr lang="en-US" altLang="zh-CN" sz="1000" dirty="0"/>
              <a:t>,</a:t>
            </a:r>
            <a:br>
              <a:rPr lang="en-US" altLang="zh-CN" sz="1000" dirty="0"/>
            </a:br>
            <a:r>
              <a:rPr lang="en-US" altLang="zh-CN" sz="1000" dirty="0"/>
              <a:t>        </a:t>
            </a:r>
            <a:r>
              <a:rPr lang="en-US" altLang="zh-CN" sz="1000" b="1" dirty="0"/>
              <a:t>"key1"</a:t>
            </a:r>
            <a:r>
              <a:rPr lang="en-US" altLang="zh-CN" sz="1000" dirty="0"/>
              <a:t>,</a:t>
            </a:r>
            <a:br>
              <a:rPr lang="en-US" altLang="zh-CN" sz="1000" dirty="0"/>
            </a:br>
            <a:r>
              <a:rPr lang="en-US" altLang="zh-CN" sz="1000" dirty="0"/>
              <a:t>        </a:t>
            </a:r>
            <a:r>
              <a:rPr lang="en-US" altLang="zh-CN" sz="1000" b="1" dirty="0"/>
              <a:t>"key2"</a:t>
            </a:r>
            <a:r>
              <a:rPr lang="en-US" altLang="zh-CN" sz="1000" dirty="0"/>
              <a:t>,</a:t>
            </a:r>
            <a:br>
              <a:rPr lang="en-US" altLang="zh-CN" sz="1000" dirty="0"/>
            </a:br>
            <a:r>
              <a:rPr lang="en-US" altLang="zh-CN" sz="1000" dirty="0"/>
              <a:t>        </a:t>
            </a:r>
            <a:r>
              <a:rPr lang="en-US" altLang="zh-CN" sz="1000" b="1" dirty="0"/>
              <a:t>"key3"</a:t>
            </a:r>
            <a:r>
              <a:rPr lang="en-US" altLang="zh-CN" sz="1000" dirty="0"/>
              <a:t>,</a:t>
            </a:r>
            <a:br>
              <a:rPr lang="en-US" altLang="zh-CN" sz="1000" dirty="0"/>
            </a:br>
            <a:r>
              <a:rPr lang="en-US" altLang="zh-CN" sz="1000" dirty="0"/>
              <a:t>        </a:t>
            </a:r>
            <a:r>
              <a:rPr lang="en-US" altLang="zh-CN" sz="1000" b="1" dirty="0"/>
              <a:t>"key4</a:t>
            </a:r>
            <a:r>
              <a:rPr lang="en-US" altLang="zh-CN" sz="1000" b="1" dirty="0" smtClean="0"/>
              <a:t>"</a:t>
            </a:r>
            <a:r>
              <a:rPr lang="en-US" altLang="zh-CN" sz="1000" dirty="0"/>
              <a:t/>
            </a:r>
            <a:br>
              <a:rPr lang="en-US" altLang="zh-CN" sz="1000" dirty="0"/>
            </a:br>
            <a:r>
              <a:rPr lang="en-US" altLang="zh-CN" sz="1000" dirty="0"/>
              <a:t>    ]</a:t>
            </a:r>
            <a:r>
              <a:rPr lang="en-US" altLang="zh-CN" sz="1000" dirty="0"/>
              <a:t/>
            </a:r>
            <a:br>
              <a:rPr lang="en-US" altLang="zh-CN" sz="1000" dirty="0"/>
            </a:br>
            <a:r>
              <a:rPr lang="en-US" altLang="zh-CN" sz="1000" dirty="0"/>
              <a:t>}</a:t>
            </a:r>
            <a:r>
              <a:rPr lang="en-US" altLang="zh-CN" sz="1000" dirty="0" smtClean="0"/>
              <a:t> ‘</a:t>
            </a:r>
          </a:p>
          <a:p>
            <a:endParaRPr lang="en-US" altLang="zh-CN" sz="1000" dirty="0"/>
          </a:p>
          <a:p>
            <a:r>
              <a:rPr lang="en-US" altLang="zh-CN" sz="1000" dirty="0" smtClean="0"/>
              <a:t> </a:t>
            </a:r>
            <a:r>
              <a:rPr lang="en-US" altLang="zh-CN" sz="1000" dirty="0"/>
              <a:t>http://192.168.1.72:9898/rest/trigger/</a:t>
            </a:r>
            <a:endParaRPr lang="zh-CN" altLang="en-US" sz="10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676400" y="4343400"/>
            <a:ext cx="838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2332" y="4800600"/>
            <a:ext cx="1993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必须包含</a:t>
            </a:r>
            <a:r>
              <a:rPr lang="en-US" altLang="zh-CN" sz="1200" b="1" dirty="0" err="1" smtClean="0"/>
              <a:t>jobName</a:t>
            </a:r>
            <a:r>
              <a:rPr lang="zh-CN" altLang="en-US" sz="1200" b="1" dirty="0" smtClean="0"/>
              <a:t>和</a:t>
            </a:r>
            <a:r>
              <a:rPr lang="en-US" altLang="zh-CN" sz="1200" b="1" dirty="0" smtClean="0"/>
              <a:t>data</a:t>
            </a:r>
            <a:r>
              <a:rPr lang="zh-CN" altLang="en-US" sz="1200" b="1" dirty="0" smtClean="0"/>
              <a:t>字段，</a:t>
            </a:r>
            <a:r>
              <a:rPr lang="en-US" altLang="zh-CN" sz="1200" b="1" dirty="0" err="1" smtClean="0"/>
              <a:t>jobName</a:t>
            </a:r>
            <a:r>
              <a:rPr lang="zh-CN" altLang="en-US" sz="1200" b="1" dirty="0" smtClean="0"/>
              <a:t>为</a:t>
            </a:r>
            <a:r>
              <a:rPr lang="en-US" altLang="zh-CN" sz="1200" b="1" dirty="0" smtClean="0"/>
              <a:t>String</a:t>
            </a:r>
            <a:r>
              <a:rPr lang="zh-CN" altLang="en-US" sz="1200" b="1" dirty="0" smtClean="0"/>
              <a:t>类型，</a:t>
            </a:r>
            <a:r>
              <a:rPr lang="en-US" altLang="zh-CN" sz="1200" b="1" dirty="0" smtClean="0"/>
              <a:t>data</a:t>
            </a:r>
            <a:r>
              <a:rPr lang="zh-CN" altLang="en-US" sz="1200" b="1" dirty="0" smtClean="0"/>
              <a:t>为</a:t>
            </a:r>
            <a:r>
              <a:rPr lang="en-US" altLang="zh-CN" sz="1200" b="1" dirty="0" err="1" smtClean="0"/>
              <a:t>jsonArray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16045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200" y="1981200"/>
            <a:ext cx="51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部署方</a:t>
            </a:r>
            <a:r>
              <a:rPr lang="zh-CN" altLang="en-US" dirty="0" smtClean="0"/>
              <a:t>式：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java</a:t>
            </a:r>
            <a:r>
              <a:rPr lang="zh-CN" altLang="en-US" dirty="0" smtClean="0"/>
              <a:t>应用可执行</a:t>
            </a:r>
            <a:r>
              <a:rPr lang="en-US" altLang="zh-CN" dirty="0" smtClean="0"/>
              <a:t>jar</a:t>
            </a:r>
            <a:r>
              <a:rPr lang="zh-CN" altLang="en-US" dirty="0" smtClean="0"/>
              <a:t>，若多台，只要</a:t>
            </a:r>
            <a:r>
              <a:rPr lang="en-US" altLang="zh-CN" dirty="0" err="1" smtClean="0"/>
              <a:t>zk</a:t>
            </a:r>
            <a:r>
              <a:rPr lang="zh-CN" altLang="en-US" dirty="0" smtClean="0"/>
              <a:t>配置一样会自动发现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datagrid</a:t>
            </a:r>
            <a:r>
              <a:rPr lang="zh-CN" altLang="en-US" dirty="0" smtClean="0"/>
              <a:t>下面  </a:t>
            </a:r>
            <a:r>
              <a:rPr lang="en-US" altLang="zh-CN" dirty="0" err="1" smtClean="0"/>
              <a:t>mvn</a:t>
            </a:r>
            <a:r>
              <a:rPr lang="en-US" altLang="zh-CN" dirty="0" smtClean="0"/>
              <a:t> </a:t>
            </a:r>
            <a:r>
              <a:rPr lang="en-US" altLang="zh-CN" smtClean="0"/>
              <a:t>clean package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98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0" y="3238052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有问题随时沟通，谢谢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45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4572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生成</a:t>
            </a:r>
            <a:r>
              <a:rPr lang="en-US" altLang="zh-CN" dirty="0"/>
              <a:t>job</a:t>
            </a:r>
            <a:r>
              <a:rPr lang="zh-CN" altLang="en-US" dirty="0"/>
              <a:t>，注意目前支持页面，</a:t>
            </a:r>
            <a:r>
              <a:rPr lang="en-US" altLang="zh-CN" dirty="0"/>
              <a:t>xml</a:t>
            </a:r>
            <a:r>
              <a:rPr lang="zh-CN" altLang="en-US" dirty="0"/>
              <a:t>后续支持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808602"/>
            <a:ext cx="5534025" cy="591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1752600"/>
            <a:ext cx="259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注意：</a:t>
            </a:r>
            <a:endParaRPr lang="en-US" altLang="zh-CN" dirty="0" smtClean="0"/>
          </a:p>
          <a:p>
            <a:r>
              <a:rPr lang="en-US" altLang="zh-CN" dirty="0" err="1" smtClean="0"/>
              <a:t>BizServiceBeanName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BizDaoBeanName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Spring Bean</a:t>
            </a:r>
            <a:r>
              <a:rPr lang="zh-CN" altLang="en-US" dirty="0" smtClean="0"/>
              <a:t>中配置的</a:t>
            </a:r>
            <a:r>
              <a:rPr lang="en-US" altLang="zh-CN" dirty="0" smtClean="0"/>
              <a:t>Id,</a:t>
            </a:r>
            <a:r>
              <a:rPr lang="zh-CN" altLang="en-US" dirty="0" smtClean="0"/>
              <a:t>如果不写，则默认截取</a:t>
            </a:r>
            <a:r>
              <a:rPr lang="en-US" altLang="zh-CN" dirty="0" smtClean="0"/>
              <a:t>Logical</a:t>
            </a:r>
            <a:r>
              <a:rPr lang="zh-CN" altLang="en-US" dirty="0" smtClean="0"/>
              <a:t>以前的名字将首字母小写进行注入</a:t>
            </a:r>
            <a:r>
              <a:rPr lang="en-US" altLang="zh-CN" dirty="0" smtClean="0"/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注意</a:t>
            </a:r>
            <a:r>
              <a:rPr lang="en-US" altLang="zh-CN" b="1" dirty="0" smtClean="0">
                <a:solidFill>
                  <a:srgbClr val="FF0000"/>
                </a:solidFill>
              </a:rPr>
              <a:t>Spring Id</a:t>
            </a:r>
            <a:r>
              <a:rPr lang="zh-CN" altLang="en-US" b="1" dirty="0" smtClean="0">
                <a:solidFill>
                  <a:srgbClr val="FF0000"/>
                </a:solidFill>
              </a:rPr>
              <a:t>的命名规范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r>
              <a:rPr lang="en-US" altLang="zh-CN" dirty="0" smtClean="0"/>
              <a:t>,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754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4799" y="4572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进入业务逻辑触发类（</a:t>
            </a:r>
            <a:r>
              <a:rPr lang="en-US" altLang="zh-CN" dirty="0" err="1" smtClean="0"/>
              <a:t>com.csf.cloud.excute</a:t>
            </a:r>
            <a:r>
              <a:rPr lang="zh-CN" altLang="en-US" dirty="0" smtClean="0"/>
              <a:t>包下面</a:t>
            </a:r>
            <a:r>
              <a:rPr lang="en-US" altLang="zh-CN" dirty="0" smtClean="0"/>
              <a:t>[java]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4743450"/>
            <a:ext cx="4953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</a:t>
            </a:r>
            <a:r>
              <a:rPr lang="zh-CN" altLang="en-US" dirty="0" smtClean="0"/>
              <a:t>意：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1.</a:t>
            </a:r>
            <a:r>
              <a:rPr lang="zh-CN" altLang="en-US" dirty="0" smtClean="0"/>
              <a:t>需要泛型传入业务</a:t>
            </a:r>
            <a:r>
              <a:rPr lang="en-US" altLang="zh-CN" dirty="0" smtClean="0"/>
              <a:t>Service,</a:t>
            </a:r>
            <a:r>
              <a:rPr lang="zh-CN" altLang="en-US" dirty="0" smtClean="0"/>
              <a:t>如上</a:t>
            </a:r>
            <a:endParaRPr lang="en-US" altLang="zh-CN" dirty="0" smtClean="0"/>
          </a:p>
          <a:p>
            <a:r>
              <a:rPr lang="en-US" altLang="zh-CN" dirty="0" smtClean="0"/>
              <a:t> 2.</a:t>
            </a:r>
            <a:r>
              <a:rPr lang="zh-CN" altLang="en-US" dirty="0" smtClean="0"/>
              <a:t>业务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和业务</a:t>
            </a:r>
            <a:r>
              <a:rPr lang="en-US" altLang="zh-CN" dirty="0" smtClean="0"/>
              <a:t>Dao</a:t>
            </a:r>
            <a:r>
              <a:rPr lang="zh-CN" altLang="en-US" dirty="0" smtClean="0"/>
              <a:t>需要在</a:t>
            </a:r>
            <a:r>
              <a:rPr lang="en-US" altLang="zh-CN" dirty="0" smtClean="0"/>
              <a:t>Spring Bean</a:t>
            </a:r>
            <a:r>
              <a:rPr lang="zh-CN" altLang="en-US" dirty="0"/>
              <a:t>配</a:t>
            </a:r>
            <a:r>
              <a:rPr lang="zh-CN" altLang="en-US" dirty="0" smtClean="0"/>
              <a:t>置声明，但不需要在程序中</a:t>
            </a:r>
            <a:r>
              <a:rPr lang="zh-CN" altLang="en-US" dirty="0"/>
              <a:t>依赖注</a:t>
            </a:r>
            <a:r>
              <a:rPr lang="zh-CN" altLang="en-US" dirty="0" smtClean="0"/>
              <a:t>入，由框架自动注入</a:t>
            </a:r>
            <a:endParaRPr lang="en-US" altLang="zh-CN" dirty="0" smtClean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998" y="6400800"/>
            <a:ext cx="9848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99" y="0"/>
            <a:ext cx="3152775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4267200"/>
            <a:ext cx="89820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5318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5105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进入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层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</a:t>
            </a:r>
            <a:r>
              <a:rPr lang="en-US" altLang="zh-CN" dirty="0" err="1" smtClean="0"/>
              <a:t>com.csf.cloud.service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sz="1000" dirty="0" smtClean="0"/>
              <a:t>在该层可以进行</a:t>
            </a:r>
            <a:r>
              <a:rPr lang="en-US" altLang="zh-CN" sz="1000" dirty="0" err="1" smtClean="0"/>
              <a:t>partiton</a:t>
            </a:r>
            <a:r>
              <a:rPr lang="zh-CN" altLang="en-US" sz="1000" dirty="0" smtClean="0"/>
              <a:t>注解注入，也可以选择在</a:t>
            </a:r>
            <a:r>
              <a:rPr lang="en-US" altLang="zh-CN" sz="1000" dirty="0" smtClean="0"/>
              <a:t>Dao</a:t>
            </a:r>
            <a:r>
              <a:rPr lang="zh-CN" altLang="en-US" sz="1000" dirty="0" smtClean="0"/>
              <a:t>层注入</a:t>
            </a:r>
            <a:r>
              <a:rPr lang="en-US" altLang="zh-CN" sz="1000" dirty="0" smtClean="0"/>
              <a:t>【</a:t>
            </a:r>
            <a:r>
              <a:rPr lang="zh-CN" altLang="en-US" sz="1000" dirty="0" smtClean="0"/>
              <a:t>推荐在</a:t>
            </a:r>
            <a:r>
              <a:rPr lang="zh-CN" altLang="en-US" sz="1000" dirty="0"/>
              <a:t>业</a:t>
            </a:r>
            <a:r>
              <a:rPr lang="zh-CN" altLang="en-US" sz="1000" dirty="0" smtClean="0"/>
              <a:t>务</a:t>
            </a:r>
            <a:r>
              <a:rPr lang="en-US" altLang="zh-CN" sz="1000" dirty="0" smtClean="0"/>
              <a:t>Dao】</a:t>
            </a:r>
          </a:p>
          <a:p>
            <a:endParaRPr lang="en-US" altLang="zh-CN" sz="1000" dirty="0" smtClean="0"/>
          </a:p>
          <a:p>
            <a:endParaRPr lang="zh-CN" altLang="en-US" sz="1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951" y="304800"/>
            <a:ext cx="306705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57525"/>
            <a:ext cx="7467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3581400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</a:t>
            </a:r>
            <a:r>
              <a:rPr lang="zh-CN" altLang="en-US" dirty="0" smtClean="0"/>
              <a:t>意：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需要泛型注入业务</a:t>
            </a:r>
            <a:r>
              <a:rPr lang="en-US" altLang="zh-CN" dirty="0" smtClean="0"/>
              <a:t>Dao Class,</a:t>
            </a:r>
            <a:r>
              <a:rPr lang="zh-CN" altLang="en-US" dirty="0" smtClean="0"/>
              <a:t>如上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212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81000"/>
            <a:ext cx="518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进入</a:t>
            </a:r>
            <a:r>
              <a:rPr lang="en-US" altLang="zh-CN" dirty="0" smtClean="0"/>
              <a:t>Dao</a:t>
            </a:r>
            <a:r>
              <a:rPr lang="zh-CN" altLang="en-US" dirty="0" smtClean="0"/>
              <a:t>层（包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com.csf.cloud.dao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</a:t>
            </a:r>
            <a:r>
              <a:rPr lang="zh-CN" altLang="en-US" sz="1200" dirty="0" smtClean="0"/>
              <a:t>该层为业务</a:t>
            </a:r>
            <a:r>
              <a:rPr lang="en-US" altLang="zh-CN" sz="1200" dirty="0" err="1" smtClean="0"/>
              <a:t>dao</a:t>
            </a:r>
            <a:r>
              <a:rPr lang="zh-CN" altLang="en-US" sz="1200" dirty="0" smtClean="0"/>
              <a:t>，与数据源连接的可以抽象为底层</a:t>
            </a:r>
            <a:r>
              <a:rPr lang="en-US" altLang="zh-CN" sz="1200" dirty="0" smtClean="0"/>
              <a:t>Dao</a:t>
            </a:r>
            <a:r>
              <a:rPr lang="zh-CN" altLang="en-US" sz="1200" dirty="0" smtClean="0"/>
              <a:t>，该层可以理解为上层</a:t>
            </a:r>
            <a:r>
              <a:rPr lang="en-US" altLang="zh-CN" sz="1200" dirty="0" err="1" smtClean="0"/>
              <a:t>dao</a:t>
            </a:r>
            <a:r>
              <a:rPr lang="zh-CN" altLang="en-US" sz="1200" dirty="0" smtClean="0"/>
              <a:t>，可以进行多个底层</a:t>
            </a:r>
            <a:r>
              <a:rPr lang="en-US" altLang="zh-CN" sz="1200" dirty="0" err="1" smtClean="0"/>
              <a:t>dao</a:t>
            </a:r>
            <a:r>
              <a:rPr lang="zh-CN" altLang="en-US" sz="1200" dirty="0" smtClean="0"/>
              <a:t>的融合</a:t>
            </a:r>
            <a:endParaRPr lang="en-US" altLang="zh-CN" sz="1200" dirty="0" smtClean="0"/>
          </a:p>
          <a:p>
            <a:endParaRPr lang="en-US" altLang="zh-CN" sz="1200" dirty="0"/>
          </a:p>
          <a:p>
            <a:r>
              <a:rPr lang="en-US" altLang="zh-CN" sz="1200" dirty="0" smtClean="0"/>
              <a:t>   </a:t>
            </a:r>
            <a:r>
              <a:rPr lang="zh-CN" altLang="en-US" sz="1200" dirty="0" smtClean="0"/>
              <a:t>该层可以注入分区</a:t>
            </a:r>
            <a:r>
              <a:rPr lang="en-US" altLang="zh-CN" sz="1200" dirty="0" smtClean="0"/>
              <a:t>partition</a:t>
            </a:r>
            <a:r>
              <a:rPr lang="zh-CN" altLang="en-US" sz="1200" dirty="0" smtClean="0"/>
              <a:t>注解，可以进行入库之前的</a:t>
            </a:r>
            <a:r>
              <a:rPr lang="en-US" altLang="zh-CN" sz="1200" dirty="0" err="1" smtClean="0"/>
              <a:t>chek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防止接数据，覆盖掉人工修改过的数据</a:t>
            </a:r>
            <a:endParaRPr lang="zh-CN" altLang="en-US" sz="12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071" y="359485"/>
            <a:ext cx="30575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56" y="3296681"/>
            <a:ext cx="7331673" cy="862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17742" y="4800778"/>
            <a:ext cx="7734300" cy="332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3903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6096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Parittion</a:t>
            </a:r>
            <a:r>
              <a:rPr lang="zh-CN" altLang="en-US" b="1" dirty="0" smtClean="0"/>
              <a:t>注解说明：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1676400"/>
            <a:ext cx="7543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为了解耦合，选择了使用</a:t>
            </a:r>
            <a:r>
              <a:rPr lang="en-US" altLang="zh-CN" sz="1400" dirty="0" smtClean="0"/>
              <a:t>AOP</a:t>
            </a:r>
            <a:r>
              <a:rPr lang="zh-CN" altLang="en-US" sz="1400" dirty="0" smtClean="0"/>
              <a:t>切面，而且是在参数上的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这样可以在</a:t>
            </a:r>
            <a:r>
              <a:rPr lang="en-US" altLang="zh-CN" sz="1400" dirty="0" err="1" smtClean="0"/>
              <a:t>Servcie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Dao</a:t>
            </a:r>
            <a:r>
              <a:rPr lang="zh-CN" altLang="en-US" sz="1400" dirty="0" smtClean="0"/>
              <a:t>的任何方法上标注，不会只局限于一个数据源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如</a:t>
            </a:r>
            <a:r>
              <a:rPr lang="en-US" altLang="zh-CN" sz="1400" dirty="0" err="1" smtClean="0"/>
              <a:t>Mybatis,Mongo</a:t>
            </a:r>
            <a:r>
              <a:rPr lang="zh-CN" altLang="en-US" sz="1400" dirty="0" smtClean="0"/>
              <a:t>等</a:t>
            </a:r>
            <a:r>
              <a:rPr lang="en-US" altLang="zh-CN" sz="1400" dirty="0" smtClean="0"/>
              <a:t>)</a:t>
            </a:r>
          </a:p>
          <a:p>
            <a:endParaRPr lang="en-US" altLang="zh-CN" sz="1400" dirty="0"/>
          </a:p>
          <a:p>
            <a:r>
              <a:rPr lang="en-US" altLang="zh-CN" sz="1400" dirty="0" smtClean="0"/>
              <a:t>  </a:t>
            </a:r>
            <a:r>
              <a:rPr lang="zh-CN" altLang="en-US" sz="1400" dirty="0" smtClean="0"/>
              <a:t>当然完全可以选择在</a:t>
            </a:r>
            <a:r>
              <a:rPr lang="en-US" altLang="zh-CN" sz="1400" dirty="0" err="1" smtClean="0"/>
              <a:t>Mybatis</a:t>
            </a:r>
            <a:r>
              <a:rPr lang="zh-CN" altLang="en-US" sz="1400" dirty="0" smtClean="0"/>
              <a:t>里面继承，写拦截器（也是</a:t>
            </a:r>
            <a:r>
              <a:rPr lang="zh-CN" altLang="en-US" sz="1400" dirty="0"/>
              <a:t>动态代</a:t>
            </a:r>
            <a:r>
              <a:rPr lang="zh-CN" altLang="en-US" sz="1400" dirty="0" smtClean="0"/>
              <a:t>理思想）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但这样直接就耦合到了</a:t>
            </a:r>
            <a:r>
              <a:rPr lang="en-US" altLang="zh-CN" sz="1400" dirty="0" err="1" smtClean="0"/>
              <a:t>mybatis</a:t>
            </a:r>
            <a:r>
              <a:rPr lang="zh-CN" altLang="en-US" sz="1400" dirty="0" smtClean="0"/>
              <a:t>，所以建议大家用这种方式</a:t>
            </a:r>
            <a:endParaRPr lang="zh-CN" altLang="en-US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845951"/>
            <a:ext cx="455295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0" y="3232411"/>
            <a:ext cx="243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</a:t>
            </a:r>
            <a:r>
              <a:rPr lang="en-US" altLang="zh-CN" sz="1400" dirty="0" smtClean="0"/>
              <a:t>rom</a:t>
            </a:r>
            <a:r>
              <a:rPr lang="zh-CN" altLang="en-US" sz="1400" dirty="0" smtClean="0"/>
              <a:t>为众多参数中你要选择分片的字段所对应的上界的方法</a:t>
            </a:r>
            <a:r>
              <a:rPr lang="zh-CN" altLang="en-US" sz="1400" dirty="0" smtClean="0">
                <a:solidFill>
                  <a:srgbClr val="FF0000"/>
                </a:solidFill>
              </a:rPr>
              <a:t>参数名</a:t>
            </a:r>
            <a:r>
              <a:rPr lang="zh-CN" altLang="en-US" sz="1400" dirty="0" smtClean="0"/>
              <a:t>，相反，</a:t>
            </a:r>
            <a:r>
              <a:rPr lang="en-US" altLang="zh-CN" sz="1400" dirty="0" smtClean="0"/>
              <a:t>to</a:t>
            </a:r>
            <a:r>
              <a:rPr lang="zh-CN" altLang="en-US" sz="1400" dirty="0" smtClean="0"/>
              <a:t>为下界的方法</a:t>
            </a:r>
            <a:r>
              <a:rPr lang="zh-CN" altLang="en-US" sz="1400" dirty="0" smtClean="0">
                <a:solidFill>
                  <a:srgbClr val="FF0000"/>
                </a:solidFill>
              </a:rPr>
              <a:t>参数名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2987" y="4350603"/>
            <a:ext cx="2438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自行扩展，可以重新写注解，也可以在现有基础上进行扩展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com.csf.cloud.PartitionAnnotationAspect</a:t>
            </a:r>
            <a:r>
              <a:rPr lang="en-US" altLang="zh-CN" sz="1000" dirty="0" smtClean="0"/>
              <a:t>)</a:t>
            </a:r>
            <a:endParaRPr lang="zh-CN" altLang="en-US" sz="10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181600"/>
            <a:ext cx="25431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623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3810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异常使用说明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1447800"/>
            <a:ext cx="670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为了让框架捕获到异常，从而将</a:t>
            </a:r>
            <a:r>
              <a:rPr lang="en-US" altLang="zh-CN" sz="1200" dirty="0" smtClean="0"/>
              <a:t>partition</a:t>
            </a:r>
            <a:r>
              <a:rPr lang="zh-CN" altLang="en-US" sz="1200" dirty="0" smtClean="0"/>
              <a:t>的状态进行监控，需要各位记得像外抛异常，如：</a:t>
            </a:r>
            <a:endParaRPr lang="zh-CN" alt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835" y="3175567"/>
            <a:ext cx="7095565" cy="708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096" y="1981200"/>
            <a:ext cx="47625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890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1800" b="1" dirty="0" smtClean="0"/>
              <a:t>批量</a:t>
            </a:r>
            <a:r>
              <a:rPr lang="en-US" altLang="zh-CN" sz="1800" b="1" dirty="0" smtClean="0"/>
              <a:t>Job XML</a:t>
            </a:r>
            <a:r>
              <a:rPr lang="zh-CN" altLang="en-US" sz="1800" b="1" dirty="0" smtClean="0"/>
              <a:t>导入</a:t>
            </a:r>
            <a:endParaRPr lang="zh-CN" altLang="en-US" sz="1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95400"/>
            <a:ext cx="5561342" cy="3961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99971" y="5410200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j</a:t>
            </a:r>
            <a:r>
              <a:rPr lang="en-US" altLang="zh-CN" sz="1200" dirty="0" smtClean="0"/>
              <a:t>obs.xml</a:t>
            </a:r>
            <a:endParaRPr lang="zh-CN" alt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2132229"/>
            <a:ext cx="2895599" cy="3554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856398" y="5109882"/>
            <a:ext cx="1521292" cy="623944"/>
          </a:xfrm>
          <a:custGeom>
            <a:avLst/>
            <a:gdLst>
              <a:gd name="connsiteX0" fmla="*/ 4214 w 1521292"/>
              <a:gd name="connsiteY0" fmla="*/ 86062 h 623944"/>
              <a:gd name="connsiteX1" fmla="*/ 79517 w 1521292"/>
              <a:gd name="connsiteY1" fmla="*/ 10758 h 623944"/>
              <a:gd name="connsiteX2" fmla="*/ 122548 w 1521292"/>
              <a:gd name="connsiteY2" fmla="*/ 0 h 623944"/>
              <a:gd name="connsiteX3" fmla="*/ 1079978 w 1521292"/>
              <a:gd name="connsiteY3" fmla="*/ 10758 h 623944"/>
              <a:gd name="connsiteX4" fmla="*/ 1198313 w 1521292"/>
              <a:gd name="connsiteY4" fmla="*/ 32273 h 623944"/>
              <a:gd name="connsiteX5" fmla="*/ 1273616 w 1521292"/>
              <a:gd name="connsiteY5" fmla="*/ 43031 h 623944"/>
              <a:gd name="connsiteX6" fmla="*/ 1445738 w 1521292"/>
              <a:gd name="connsiteY6" fmla="*/ 107577 h 623944"/>
              <a:gd name="connsiteX7" fmla="*/ 1510284 w 1521292"/>
              <a:gd name="connsiteY7" fmla="*/ 150607 h 623944"/>
              <a:gd name="connsiteX8" fmla="*/ 1521042 w 1521292"/>
              <a:gd name="connsiteY8" fmla="*/ 182880 h 623944"/>
              <a:gd name="connsiteX9" fmla="*/ 1499527 w 1521292"/>
              <a:gd name="connsiteY9" fmla="*/ 215153 h 623944"/>
              <a:gd name="connsiteX10" fmla="*/ 1445738 w 1521292"/>
              <a:gd name="connsiteY10" fmla="*/ 258184 h 623944"/>
              <a:gd name="connsiteX11" fmla="*/ 1338162 w 1521292"/>
              <a:gd name="connsiteY11" fmla="*/ 365760 h 623944"/>
              <a:gd name="connsiteX12" fmla="*/ 1295131 w 1521292"/>
              <a:gd name="connsiteY12" fmla="*/ 408791 h 623944"/>
              <a:gd name="connsiteX13" fmla="*/ 1252101 w 1521292"/>
              <a:gd name="connsiteY13" fmla="*/ 430306 h 623944"/>
              <a:gd name="connsiteX14" fmla="*/ 1219828 w 1521292"/>
              <a:gd name="connsiteY14" fmla="*/ 462579 h 623944"/>
              <a:gd name="connsiteX15" fmla="*/ 1133767 w 1521292"/>
              <a:gd name="connsiteY15" fmla="*/ 505610 h 623944"/>
              <a:gd name="connsiteX16" fmla="*/ 1112251 w 1521292"/>
              <a:gd name="connsiteY16" fmla="*/ 537883 h 623944"/>
              <a:gd name="connsiteX17" fmla="*/ 1015433 w 1521292"/>
              <a:gd name="connsiteY17" fmla="*/ 580913 h 623944"/>
              <a:gd name="connsiteX18" fmla="*/ 993917 w 1521292"/>
              <a:gd name="connsiteY18" fmla="*/ 602429 h 623944"/>
              <a:gd name="connsiteX19" fmla="*/ 918614 w 1521292"/>
              <a:gd name="connsiteY19" fmla="*/ 623944 h 623944"/>
              <a:gd name="connsiteX20" fmla="*/ 477550 w 1521292"/>
              <a:gd name="connsiteY20" fmla="*/ 613186 h 623944"/>
              <a:gd name="connsiteX21" fmla="*/ 434520 w 1521292"/>
              <a:gd name="connsiteY21" fmla="*/ 602429 h 623944"/>
              <a:gd name="connsiteX22" fmla="*/ 369974 w 1521292"/>
              <a:gd name="connsiteY22" fmla="*/ 570156 h 623944"/>
              <a:gd name="connsiteX23" fmla="*/ 240882 w 1521292"/>
              <a:gd name="connsiteY23" fmla="*/ 462579 h 623944"/>
              <a:gd name="connsiteX24" fmla="*/ 208609 w 1521292"/>
              <a:gd name="connsiteY24" fmla="*/ 430306 h 623944"/>
              <a:gd name="connsiteX25" fmla="*/ 187094 w 1521292"/>
              <a:gd name="connsiteY25" fmla="*/ 365760 h 623944"/>
              <a:gd name="connsiteX26" fmla="*/ 176336 w 1521292"/>
              <a:gd name="connsiteY26" fmla="*/ 301214 h 623944"/>
              <a:gd name="connsiteX27" fmla="*/ 154821 w 1521292"/>
              <a:gd name="connsiteY27" fmla="*/ 268942 h 623944"/>
              <a:gd name="connsiteX28" fmla="*/ 133306 w 1521292"/>
              <a:gd name="connsiteY28" fmla="*/ 225911 h 623944"/>
              <a:gd name="connsiteX29" fmla="*/ 58002 w 1521292"/>
              <a:gd name="connsiteY29" fmla="*/ 129092 h 623944"/>
              <a:gd name="connsiteX30" fmla="*/ 25729 w 1521292"/>
              <a:gd name="connsiteY30" fmla="*/ 107577 h 623944"/>
              <a:gd name="connsiteX31" fmla="*/ 4214 w 1521292"/>
              <a:gd name="connsiteY31" fmla="*/ 86062 h 62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521292" h="623944">
                <a:moveTo>
                  <a:pt x="4214" y="86062"/>
                </a:moveTo>
                <a:cubicBezTo>
                  <a:pt x="13179" y="69926"/>
                  <a:pt x="43030" y="26395"/>
                  <a:pt x="79517" y="10758"/>
                </a:cubicBezTo>
                <a:cubicBezTo>
                  <a:pt x="93107" y="4934"/>
                  <a:pt x="108204" y="3586"/>
                  <a:pt x="122548" y="0"/>
                </a:cubicBezTo>
                <a:lnTo>
                  <a:pt x="1079978" y="10758"/>
                </a:lnTo>
                <a:cubicBezTo>
                  <a:pt x="1120052" y="11960"/>
                  <a:pt x="1158767" y="25682"/>
                  <a:pt x="1198313" y="32273"/>
                </a:cubicBezTo>
                <a:cubicBezTo>
                  <a:pt x="1223324" y="36441"/>
                  <a:pt x="1248515" y="39445"/>
                  <a:pt x="1273616" y="43031"/>
                </a:cubicBezTo>
                <a:cubicBezTo>
                  <a:pt x="1314375" y="56617"/>
                  <a:pt x="1420007" y="90423"/>
                  <a:pt x="1445738" y="107577"/>
                </a:cubicBezTo>
                <a:lnTo>
                  <a:pt x="1510284" y="150607"/>
                </a:lnTo>
                <a:cubicBezTo>
                  <a:pt x="1513870" y="161365"/>
                  <a:pt x="1522906" y="171695"/>
                  <a:pt x="1521042" y="182880"/>
                </a:cubicBezTo>
                <a:cubicBezTo>
                  <a:pt x="1518917" y="195633"/>
                  <a:pt x="1507604" y="205057"/>
                  <a:pt x="1499527" y="215153"/>
                </a:cubicBezTo>
                <a:cubicBezTo>
                  <a:pt x="1469475" y="252718"/>
                  <a:pt x="1485677" y="222239"/>
                  <a:pt x="1445738" y="258184"/>
                </a:cubicBezTo>
                <a:lnTo>
                  <a:pt x="1338162" y="365760"/>
                </a:lnTo>
                <a:cubicBezTo>
                  <a:pt x="1323818" y="380104"/>
                  <a:pt x="1313274" y="399719"/>
                  <a:pt x="1295131" y="408791"/>
                </a:cubicBezTo>
                <a:cubicBezTo>
                  <a:pt x="1280788" y="415963"/>
                  <a:pt x="1265150" y="420985"/>
                  <a:pt x="1252101" y="430306"/>
                </a:cubicBezTo>
                <a:cubicBezTo>
                  <a:pt x="1239721" y="439149"/>
                  <a:pt x="1231999" y="453451"/>
                  <a:pt x="1219828" y="462579"/>
                </a:cubicBezTo>
                <a:cubicBezTo>
                  <a:pt x="1179181" y="493064"/>
                  <a:pt x="1173476" y="492373"/>
                  <a:pt x="1133767" y="505610"/>
                </a:cubicBezTo>
                <a:cubicBezTo>
                  <a:pt x="1126595" y="516368"/>
                  <a:pt x="1122594" y="530125"/>
                  <a:pt x="1112251" y="537883"/>
                </a:cubicBezTo>
                <a:cubicBezTo>
                  <a:pt x="1082373" y="560292"/>
                  <a:pt x="1049403" y="569590"/>
                  <a:pt x="1015433" y="580913"/>
                </a:cubicBezTo>
                <a:cubicBezTo>
                  <a:pt x="1008261" y="588085"/>
                  <a:pt x="1002614" y="597211"/>
                  <a:pt x="993917" y="602429"/>
                </a:cubicBezTo>
                <a:cubicBezTo>
                  <a:pt x="982897" y="609041"/>
                  <a:pt x="926647" y="621936"/>
                  <a:pt x="918614" y="623944"/>
                </a:cubicBezTo>
                <a:cubicBezTo>
                  <a:pt x="771593" y="620358"/>
                  <a:pt x="624470" y="619716"/>
                  <a:pt x="477550" y="613186"/>
                </a:cubicBezTo>
                <a:cubicBezTo>
                  <a:pt x="462780" y="612530"/>
                  <a:pt x="448109" y="608253"/>
                  <a:pt x="434520" y="602429"/>
                </a:cubicBezTo>
                <a:cubicBezTo>
                  <a:pt x="288562" y="539875"/>
                  <a:pt x="505945" y="615477"/>
                  <a:pt x="369974" y="570156"/>
                </a:cubicBezTo>
                <a:cubicBezTo>
                  <a:pt x="280111" y="510247"/>
                  <a:pt x="323713" y="545410"/>
                  <a:pt x="240882" y="462579"/>
                </a:cubicBezTo>
                <a:lnTo>
                  <a:pt x="208609" y="430306"/>
                </a:lnTo>
                <a:cubicBezTo>
                  <a:pt x="201437" y="408791"/>
                  <a:pt x="190823" y="388131"/>
                  <a:pt x="187094" y="365760"/>
                </a:cubicBezTo>
                <a:cubicBezTo>
                  <a:pt x="183508" y="344245"/>
                  <a:pt x="183234" y="321907"/>
                  <a:pt x="176336" y="301214"/>
                </a:cubicBezTo>
                <a:cubicBezTo>
                  <a:pt x="172248" y="288949"/>
                  <a:pt x="161235" y="280167"/>
                  <a:pt x="154821" y="268942"/>
                </a:cubicBezTo>
                <a:cubicBezTo>
                  <a:pt x="146865" y="255018"/>
                  <a:pt x="141557" y="239662"/>
                  <a:pt x="133306" y="225911"/>
                </a:cubicBezTo>
                <a:cubicBezTo>
                  <a:pt x="109317" y="185930"/>
                  <a:pt x="92391" y="157749"/>
                  <a:pt x="58002" y="129092"/>
                </a:cubicBezTo>
                <a:cubicBezTo>
                  <a:pt x="48070" y="120815"/>
                  <a:pt x="36487" y="114749"/>
                  <a:pt x="25729" y="107577"/>
                </a:cubicBezTo>
                <a:cubicBezTo>
                  <a:pt x="-234" y="68632"/>
                  <a:pt x="-4751" y="102198"/>
                  <a:pt x="4214" y="86062"/>
                </a:cubicBezTo>
                <a:close/>
              </a:path>
            </a:pathLst>
          </a:custGeom>
          <a:noFill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676400" y="5548699"/>
            <a:ext cx="457200" cy="318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09800" y="586740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/>
              <a:t>只需要上传</a:t>
            </a:r>
            <a:r>
              <a:rPr lang="en-US" altLang="zh-CN" sz="1000" b="1" dirty="0" smtClean="0"/>
              <a:t>xml</a:t>
            </a:r>
            <a:r>
              <a:rPr lang="zh-CN" altLang="en-US" sz="1000" b="1" dirty="0" smtClean="0"/>
              <a:t>即可，不需要网页录入</a:t>
            </a:r>
            <a:endParaRPr lang="zh-CN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99021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8400" y="16764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基于</a:t>
            </a:r>
            <a:r>
              <a:rPr lang="en-US" altLang="zh-CN" b="1" dirty="0" smtClean="0"/>
              <a:t>Data Steam</a:t>
            </a:r>
            <a:r>
              <a:rPr lang="zh-CN" altLang="en-US" b="1" dirty="0" smtClean="0"/>
              <a:t>的调度架构</a:t>
            </a:r>
            <a:endParaRPr lang="zh-CN" alt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2400300" y="2581821"/>
            <a:ext cx="5791200" cy="1981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10100" y="471542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调</a:t>
            </a:r>
            <a:r>
              <a:rPr lang="zh-CN" altLang="en-US" b="1" dirty="0" smtClean="0"/>
              <a:t>度集群</a:t>
            </a:r>
            <a:endParaRPr lang="zh-CN" alt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3086100" y="3039021"/>
            <a:ext cx="1143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worker1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4610100" y="3039021"/>
            <a:ext cx="1143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</a:t>
            </a:r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6438900" y="3039021"/>
            <a:ext cx="1143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worker2</a:t>
            </a:r>
            <a:endParaRPr lang="zh-CN" alt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23900" y="3724821"/>
            <a:ext cx="2362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900" y="372482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Rest (keys)</a:t>
            </a:r>
            <a:endParaRPr lang="zh-CN" altLang="en-US" dirty="0"/>
          </a:p>
        </p:txBody>
      </p:sp>
      <p:sp>
        <p:nvSpPr>
          <p:cNvPr id="12" name="Oval 11"/>
          <p:cNvSpPr/>
          <p:nvPr/>
        </p:nvSpPr>
        <p:spPr>
          <a:xfrm>
            <a:off x="1752600" y="5088339"/>
            <a:ext cx="2476500" cy="1219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724150" y="6450092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zk</a:t>
            </a:r>
            <a:endParaRPr lang="zh-CN" altLang="en-US" b="1" dirty="0"/>
          </a:p>
        </p:txBody>
      </p:sp>
      <p:cxnSp>
        <p:nvCxnSpPr>
          <p:cNvPr id="14" name="Straight Arrow Connector 13"/>
          <p:cNvCxnSpPr>
            <a:endCxn id="12" idx="0"/>
          </p:cNvCxnSpPr>
          <p:nvPr/>
        </p:nvCxnSpPr>
        <p:spPr>
          <a:xfrm flipH="1">
            <a:off x="2990850" y="3724821"/>
            <a:ext cx="95250" cy="1363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2" idx="7"/>
          </p:cNvCxnSpPr>
          <p:nvPr/>
        </p:nvCxnSpPr>
        <p:spPr>
          <a:xfrm flipH="1">
            <a:off x="3866425" y="3909487"/>
            <a:ext cx="1200875" cy="13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04782" y="4667313"/>
            <a:ext cx="742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/>
              <a:t>publish</a:t>
            </a:r>
            <a:endParaRPr lang="zh-CN" altLang="en-US" sz="1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229100" y="508475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consume</a:t>
            </a:r>
            <a:endParaRPr lang="zh-CN" altLang="en-US" b="1" dirty="0"/>
          </a:p>
        </p:txBody>
      </p:sp>
      <p:cxnSp>
        <p:nvCxnSpPr>
          <p:cNvPr id="18" name="Curved Connector 17"/>
          <p:cNvCxnSpPr/>
          <p:nvPr/>
        </p:nvCxnSpPr>
        <p:spPr>
          <a:xfrm>
            <a:off x="5676900" y="3039021"/>
            <a:ext cx="838200" cy="3810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10800000">
            <a:off x="4178449" y="3085189"/>
            <a:ext cx="952500" cy="517263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62600" y="2771953"/>
            <a:ext cx="647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p</a:t>
            </a:r>
            <a:r>
              <a:rPr lang="en-US" altLang="zh-CN" sz="1000" b="1" dirty="0" smtClean="0"/>
              <a:t>artition</a:t>
            </a:r>
            <a:endParaRPr lang="zh-CN" altLang="en-US" sz="1000" b="1" dirty="0"/>
          </a:p>
        </p:txBody>
      </p:sp>
      <p:sp>
        <p:nvSpPr>
          <p:cNvPr id="21" name="Rectangle 20"/>
          <p:cNvSpPr/>
          <p:nvPr/>
        </p:nvSpPr>
        <p:spPr>
          <a:xfrm>
            <a:off x="6743700" y="3909487"/>
            <a:ext cx="1219200" cy="4970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Excute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934200" y="456009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(List&lt;Object&gt;)</a:t>
            </a:r>
            <a:endParaRPr lang="zh-CN" altLang="en-US" dirty="0"/>
          </a:p>
        </p:txBody>
      </p:sp>
      <p:cxnSp>
        <p:nvCxnSpPr>
          <p:cNvPr id="23" name="Curved Connector 22"/>
          <p:cNvCxnSpPr>
            <a:stCxn id="22" idx="2"/>
          </p:cNvCxnSpPr>
          <p:nvPr/>
        </p:nvCxnSpPr>
        <p:spPr>
          <a:xfrm rot="5400000" flipH="1">
            <a:off x="6319903" y="3515030"/>
            <a:ext cx="771394" cy="2057400"/>
          </a:xfrm>
          <a:prstGeom prst="curvedConnector4">
            <a:avLst>
              <a:gd name="adj1" fmla="val -29635"/>
              <a:gd name="adj2" fmla="val 694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10300" y="5088339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失败反馈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status,list</a:t>
            </a:r>
            <a:r>
              <a:rPr lang="en-US" altLang="zh-CN" b="1" dirty="0" smtClean="0"/>
              <a:t>&lt;Object&gt;)</a:t>
            </a:r>
            <a:endParaRPr lang="zh-CN" altLang="en-US" b="1" dirty="0"/>
          </a:p>
        </p:txBody>
      </p:sp>
      <p:sp>
        <p:nvSpPr>
          <p:cNvPr id="25" name="Rectangle 24"/>
          <p:cNvSpPr/>
          <p:nvPr/>
        </p:nvSpPr>
        <p:spPr>
          <a:xfrm>
            <a:off x="4876800" y="3857274"/>
            <a:ext cx="1219200" cy="4970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Excute</a:t>
            </a:r>
            <a:endParaRPr lang="zh-CN" altLang="en-US" dirty="0"/>
          </a:p>
        </p:txBody>
      </p:sp>
      <p:sp>
        <p:nvSpPr>
          <p:cNvPr id="26" name="Rectangle 25"/>
          <p:cNvSpPr/>
          <p:nvPr/>
        </p:nvSpPr>
        <p:spPr>
          <a:xfrm>
            <a:off x="3263574" y="3857274"/>
            <a:ext cx="1219200" cy="4970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Excute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47700" y="2353221"/>
            <a:ext cx="1600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 smtClean="0"/>
              <a:t>Request need data field and </a:t>
            </a:r>
            <a:r>
              <a:rPr lang="en-US" altLang="zh-CN" sz="1050" b="1" dirty="0" err="1" smtClean="0"/>
              <a:t>jobname</a:t>
            </a:r>
            <a:r>
              <a:rPr lang="en-US" altLang="zh-CN" sz="1050" b="1" dirty="0" smtClean="0"/>
              <a:t> field</a:t>
            </a:r>
            <a:endParaRPr lang="zh-CN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939008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26141</TotalTime>
  <Words>893</Words>
  <Application>Microsoft Office PowerPoint</Application>
  <PresentationFormat>On-screen Show (4:3)</PresentationFormat>
  <Paragraphs>66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datagrid业务逻辑使用步骤说明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批量Job XML导入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soledede.weng(翁本珏)</dc:creator>
  <cp:lastModifiedBy>soledede.weng(翁本珏)</cp:lastModifiedBy>
  <cp:revision>1225</cp:revision>
  <dcterms:created xsi:type="dcterms:W3CDTF">2006-08-16T00:00:00Z</dcterms:created>
  <dcterms:modified xsi:type="dcterms:W3CDTF">2016-07-07T06:40:26Z</dcterms:modified>
</cp:coreProperties>
</file>