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2" r:id="rId7"/>
    <p:sldId id="271" r:id="rId8"/>
    <p:sldId id="275" r:id="rId9"/>
    <p:sldId id="263" r:id="rId10"/>
    <p:sldId id="266" r:id="rId11"/>
    <p:sldId id="269" r:id="rId12"/>
    <p:sldId id="268" r:id="rId13"/>
    <p:sldId id="267" r:id="rId14"/>
    <p:sldId id="270" r:id="rId15"/>
    <p:sldId id="261" r:id="rId16"/>
    <p:sldId id="265" r:id="rId17"/>
    <p:sldId id="272" r:id="rId18"/>
    <p:sldId id="273" r:id="rId19"/>
    <p:sldId id="281" r:id="rId20"/>
    <p:sldId id="280" r:id="rId21"/>
    <p:sldId id="274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58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88754A-F91A-448A-B665-CD8D39125F8B}" type="presOf" srcId="{FC9597B3-5D10-46C2-AA0D-E6D5FB531692}" destId="{9B4F63D3-AED5-4523-989A-5A241FA965E7}" srcOrd="0" destOrd="0" presId="urn:microsoft.com/office/officeart/2005/8/layout/radial6"/>
    <dgm:cxn modelId="{7649BC2B-99DE-4127-B727-FA4021A20D6F}" type="presOf" srcId="{4F9D371F-9851-404D-9F51-29B67E26FB75}" destId="{BA58AA36-A177-40C0-8906-88599249BD07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A297C4EE-DC2E-4FEA-9A19-F47F28D4D9FF}" type="presOf" srcId="{94A3AC47-0464-4E49-A496-0F2873A3EA3A}" destId="{C579270D-3773-48B5-AB8D-5FFD07E97341}" srcOrd="0" destOrd="0" presId="urn:microsoft.com/office/officeart/2005/8/layout/radial6"/>
    <dgm:cxn modelId="{4CA2DAEE-C69A-4748-B5B1-AB09BCB6695F}" type="presOf" srcId="{9C64517A-FC0C-4865-9C2C-E31A95B0D9A5}" destId="{AA6F1BFF-8580-44FB-8917-18590AB27716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57A21313-3C0E-4E11-8426-A441E222AD7A}" type="presOf" srcId="{BAE027D1-D0F7-4121-BFB5-B442AED2F54E}" destId="{7187DBAC-EFFD-47A9-93DB-F8D36221933A}" srcOrd="0" destOrd="0" presId="urn:microsoft.com/office/officeart/2005/8/layout/radial6"/>
    <dgm:cxn modelId="{D2DF3C47-1736-4D18-9D70-2E195A35D8F4}" type="presOf" srcId="{1D3D4CF6-794D-42EB-A635-83678A430A5D}" destId="{51C2037F-0742-4BA5-83C1-019C61695775}" srcOrd="0" destOrd="0" presId="urn:microsoft.com/office/officeart/2005/8/layout/radial6"/>
    <dgm:cxn modelId="{0ED444F1-727D-4A32-A5A1-6B8F9EC0C612}" type="presOf" srcId="{D2A4E899-43A5-4319-8D6E-8310D1693D80}" destId="{73B61B08-C7FB-494D-B7CA-2D7B8EC608AE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BA0E0FD-7D1E-4CDB-9E59-917AA7A700A5}" type="presOf" srcId="{F35823C7-AB76-40D3-9A52-427DF777B107}" destId="{C5D311EF-68DF-41FB-89DB-A454A59443D9}" srcOrd="0" destOrd="0" presId="urn:microsoft.com/office/officeart/2005/8/layout/radial6"/>
    <dgm:cxn modelId="{2D1FAEB9-778D-4573-BADD-3E805721212A}" type="presOf" srcId="{CB023526-40FF-4358-B2DF-C07517FDCCAD}" destId="{CCE41C61-0BB6-4199-99CD-6192C0C97DDF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B1A15478-91EC-4BE9-AB33-6D4441B33EB8}" type="presOf" srcId="{88274FBF-4817-4860-A6A7-0909AF593123}" destId="{8F750C20-7C07-4C2B-A182-158796648051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AB0A49D8-CFAC-4018-8B8B-BEA6B4F47FEF}" type="presParOf" srcId="{7187DBAC-EFFD-47A9-93DB-F8D36221933A}" destId="{9B4F63D3-AED5-4523-989A-5A241FA965E7}" srcOrd="0" destOrd="0" presId="urn:microsoft.com/office/officeart/2005/8/layout/radial6"/>
    <dgm:cxn modelId="{2855B63D-CFAB-49B4-B5D4-C19CF7BE7371}" type="presParOf" srcId="{7187DBAC-EFFD-47A9-93DB-F8D36221933A}" destId="{51C2037F-0742-4BA5-83C1-019C61695775}" srcOrd="1" destOrd="0" presId="urn:microsoft.com/office/officeart/2005/8/layout/radial6"/>
    <dgm:cxn modelId="{784B7551-8113-4DBF-91D7-B9971ED2B353}" type="presParOf" srcId="{7187DBAC-EFFD-47A9-93DB-F8D36221933A}" destId="{EE24DB42-DF39-4FB8-9723-E00074622C58}" srcOrd="2" destOrd="0" presId="urn:microsoft.com/office/officeart/2005/8/layout/radial6"/>
    <dgm:cxn modelId="{6E018C2E-5B40-43A2-B886-2966710F280A}" type="presParOf" srcId="{7187DBAC-EFFD-47A9-93DB-F8D36221933A}" destId="{C579270D-3773-48B5-AB8D-5FFD07E97341}" srcOrd="3" destOrd="0" presId="urn:microsoft.com/office/officeart/2005/8/layout/radial6"/>
    <dgm:cxn modelId="{5D1725E9-D90A-42F8-BC1E-20303275D064}" type="presParOf" srcId="{7187DBAC-EFFD-47A9-93DB-F8D36221933A}" destId="{CCE41C61-0BB6-4199-99CD-6192C0C97DDF}" srcOrd="4" destOrd="0" presId="urn:microsoft.com/office/officeart/2005/8/layout/radial6"/>
    <dgm:cxn modelId="{85A8154A-86BB-46C1-BDE6-113ED0789781}" type="presParOf" srcId="{7187DBAC-EFFD-47A9-93DB-F8D36221933A}" destId="{A481D043-AA72-4E99-B6A9-0A412B0AD58F}" srcOrd="5" destOrd="0" presId="urn:microsoft.com/office/officeart/2005/8/layout/radial6"/>
    <dgm:cxn modelId="{90B290FF-128C-4DF3-91D3-CC91E0971713}" type="presParOf" srcId="{7187DBAC-EFFD-47A9-93DB-F8D36221933A}" destId="{8F750C20-7C07-4C2B-A182-158796648051}" srcOrd="6" destOrd="0" presId="urn:microsoft.com/office/officeart/2005/8/layout/radial6"/>
    <dgm:cxn modelId="{A16F00F2-4FB1-4BA1-B937-7AE68D62562E}" type="presParOf" srcId="{7187DBAC-EFFD-47A9-93DB-F8D36221933A}" destId="{BA58AA36-A177-40C0-8906-88599249BD07}" srcOrd="7" destOrd="0" presId="urn:microsoft.com/office/officeart/2005/8/layout/radial6"/>
    <dgm:cxn modelId="{DE648044-A491-4D3A-8A59-CFB5017ED21C}" type="presParOf" srcId="{7187DBAC-EFFD-47A9-93DB-F8D36221933A}" destId="{ED47B2C3-0940-4AEB-8C79-DB1C9583E32E}" srcOrd="8" destOrd="0" presId="urn:microsoft.com/office/officeart/2005/8/layout/radial6"/>
    <dgm:cxn modelId="{56CFA3E2-FC13-4037-B995-1B0359501ED3}" type="presParOf" srcId="{7187DBAC-EFFD-47A9-93DB-F8D36221933A}" destId="{73B61B08-C7FB-494D-B7CA-2D7B8EC608AE}" srcOrd="9" destOrd="0" presId="urn:microsoft.com/office/officeart/2005/8/layout/radial6"/>
    <dgm:cxn modelId="{985C2C08-936F-4E44-94E7-882ECE18DEF8}" type="presParOf" srcId="{7187DBAC-EFFD-47A9-93DB-F8D36221933A}" destId="{AA6F1BFF-8580-44FB-8917-18590AB27716}" srcOrd="10" destOrd="0" presId="urn:microsoft.com/office/officeart/2005/8/layout/radial6"/>
    <dgm:cxn modelId="{91820676-4A93-4DEA-9C92-F12FFA71F56B}" type="presParOf" srcId="{7187DBAC-EFFD-47A9-93DB-F8D36221933A}" destId="{F1F46088-D1FC-454D-A6AE-3A4B605A331F}" srcOrd="11" destOrd="0" presId="urn:microsoft.com/office/officeart/2005/8/layout/radial6"/>
    <dgm:cxn modelId="{2BEBB1A3-7E4A-4058-BACA-49C84EE0C032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C71D75-BAC8-4741-8BEF-081614989D38}" type="presOf" srcId="{BAE027D1-D0F7-4121-BFB5-B442AED2F54E}" destId="{7187DBAC-EFFD-47A9-93DB-F8D36221933A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5128193-1BF2-4CE2-9CE3-4DA6E6192014}" type="presOf" srcId="{9C64517A-FC0C-4865-9C2C-E31A95B0D9A5}" destId="{AA6F1BFF-8580-44FB-8917-18590AB27716}" srcOrd="0" destOrd="0" presId="urn:microsoft.com/office/officeart/2005/8/layout/radial6"/>
    <dgm:cxn modelId="{AF900168-10BF-4E24-8CB7-22E4D85B7F9F}" type="presOf" srcId="{88274FBF-4817-4860-A6A7-0909AF593123}" destId="{8F750C20-7C07-4C2B-A182-158796648051}" srcOrd="0" destOrd="0" presId="urn:microsoft.com/office/officeart/2005/8/layout/radial6"/>
    <dgm:cxn modelId="{51E11B1C-0868-49D6-9378-220897BDF105}" type="presOf" srcId="{FC9597B3-5D10-46C2-AA0D-E6D5FB531692}" destId="{9B4F63D3-AED5-4523-989A-5A241FA965E7}" srcOrd="0" destOrd="0" presId="urn:microsoft.com/office/officeart/2005/8/layout/radial6"/>
    <dgm:cxn modelId="{16F1FE4B-622A-4477-BAFF-AF040ABD8BC7}" type="presOf" srcId="{1D3D4CF6-794D-42EB-A635-83678A430A5D}" destId="{51C2037F-0742-4BA5-83C1-019C61695775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A53E9F52-7F25-4592-82A2-7877561DA435}" type="presOf" srcId="{CB023526-40FF-4358-B2DF-C07517FDCCAD}" destId="{CCE41C61-0BB6-4199-99CD-6192C0C97DDF}" srcOrd="0" destOrd="0" presId="urn:microsoft.com/office/officeart/2005/8/layout/radial6"/>
    <dgm:cxn modelId="{332BC68F-5528-4621-9CFA-53677D1B76D6}" type="presOf" srcId="{4F9D371F-9851-404D-9F51-29B67E26FB75}" destId="{BA58AA36-A177-40C0-8906-88599249BD07}" srcOrd="0" destOrd="0" presId="urn:microsoft.com/office/officeart/2005/8/layout/radial6"/>
    <dgm:cxn modelId="{3ECA1E28-29A9-43A0-9CBD-AC1DB85163D3}" type="presOf" srcId="{F35823C7-AB76-40D3-9A52-427DF777B107}" destId="{C5D311EF-68DF-41FB-89DB-A454A59443D9}" srcOrd="0" destOrd="0" presId="urn:microsoft.com/office/officeart/2005/8/layout/radial6"/>
    <dgm:cxn modelId="{C624BD04-90E0-470E-946B-3A244D4F1C5F}" type="presOf" srcId="{94A3AC47-0464-4E49-A496-0F2873A3EA3A}" destId="{C579270D-3773-48B5-AB8D-5FFD07E9734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D3198C3C-CA09-48F2-9790-D100EB185393}" type="presOf" srcId="{D2A4E899-43A5-4319-8D6E-8310D1693D80}" destId="{73B61B08-C7FB-494D-B7CA-2D7B8EC608AE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24375FBD-299D-446F-BE19-048E74042EEC}" type="presParOf" srcId="{7187DBAC-EFFD-47A9-93DB-F8D36221933A}" destId="{9B4F63D3-AED5-4523-989A-5A241FA965E7}" srcOrd="0" destOrd="0" presId="urn:microsoft.com/office/officeart/2005/8/layout/radial6"/>
    <dgm:cxn modelId="{FA72F79A-9DB8-4BD9-BC52-84961F548F0E}" type="presParOf" srcId="{7187DBAC-EFFD-47A9-93DB-F8D36221933A}" destId="{51C2037F-0742-4BA5-83C1-019C61695775}" srcOrd="1" destOrd="0" presId="urn:microsoft.com/office/officeart/2005/8/layout/radial6"/>
    <dgm:cxn modelId="{3362FF73-9834-41B5-954C-50EEB4FF55BF}" type="presParOf" srcId="{7187DBAC-EFFD-47A9-93DB-F8D36221933A}" destId="{EE24DB42-DF39-4FB8-9723-E00074622C58}" srcOrd="2" destOrd="0" presId="urn:microsoft.com/office/officeart/2005/8/layout/radial6"/>
    <dgm:cxn modelId="{B86F9597-50FD-4B54-B81D-DC6E71D07577}" type="presParOf" srcId="{7187DBAC-EFFD-47A9-93DB-F8D36221933A}" destId="{C579270D-3773-48B5-AB8D-5FFD07E97341}" srcOrd="3" destOrd="0" presId="urn:microsoft.com/office/officeart/2005/8/layout/radial6"/>
    <dgm:cxn modelId="{1166911E-4ABA-4AFF-A6B6-387EC4624636}" type="presParOf" srcId="{7187DBAC-EFFD-47A9-93DB-F8D36221933A}" destId="{CCE41C61-0BB6-4199-99CD-6192C0C97DDF}" srcOrd="4" destOrd="0" presId="urn:microsoft.com/office/officeart/2005/8/layout/radial6"/>
    <dgm:cxn modelId="{47E6EFC5-9C01-4D6F-B8AD-2185C5F56C3D}" type="presParOf" srcId="{7187DBAC-EFFD-47A9-93DB-F8D36221933A}" destId="{A481D043-AA72-4E99-B6A9-0A412B0AD58F}" srcOrd="5" destOrd="0" presId="urn:microsoft.com/office/officeart/2005/8/layout/radial6"/>
    <dgm:cxn modelId="{A3D56213-174E-4887-A320-B173ADE81BA4}" type="presParOf" srcId="{7187DBAC-EFFD-47A9-93DB-F8D36221933A}" destId="{8F750C20-7C07-4C2B-A182-158796648051}" srcOrd="6" destOrd="0" presId="urn:microsoft.com/office/officeart/2005/8/layout/radial6"/>
    <dgm:cxn modelId="{06883615-1E7A-44DE-8E51-049ED9730F22}" type="presParOf" srcId="{7187DBAC-EFFD-47A9-93DB-F8D36221933A}" destId="{BA58AA36-A177-40C0-8906-88599249BD07}" srcOrd="7" destOrd="0" presId="urn:microsoft.com/office/officeart/2005/8/layout/radial6"/>
    <dgm:cxn modelId="{4B769F80-4351-4E06-9333-BC29595C21D6}" type="presParOf" srcId="{7187DBAC-EFFD-47A9-93DB-F8D36221933A}" destId="{ED47B2C3-0940-4AEB-8C79-DB1C9583E32E}" srcOrd="8" destOrd="0" presId="urn:microsoft.com/office/officeart/2005/8/layout/radial6"/>
    <dgm:cxn modelId="{A0D4C32D-3790-417C-B8EE-76B2A827470B}" type="presParOf" srcId="{7187DBAC-EFFD-47A9-93DB-F8D36221933A}" destId="{73B61B08-C7FB-494D-B7CA-2D7B8EC608AE}" srcOrd="9" destOrd="0" presId="urn:microsoft.com/office/officeart/2005/8/layout/radial6"/>
    <dgm:cxn modelId="{D801FDD8-5C7A-44A6-8140-0E0F3FBB3A41}" type="presParOf" srcId="{7187DBAC-EFFD-47A9-93DB-F8D36221933A}" destId="{AA6F1BFF-8580-44FB-8917-18590AB27716}" srcOrd="10" destOrd="0" presId="urn:microsoft.com/office/officeart/2005/8/layout/radial6"/>
    <dgm:cxn modelId="{35746BF2-806F-43B7-B5B7-0DB5CD2988BD}" type="presParOf" srcId="{7187DBAC-EFFD-47A9-93DB-F8D36221933A}" destId="{F1F46088-D1FC-454D-A6AE-3A4B605A331F}" srcOrd="11" destOrd="0" presId="urn:microsoft.com/office/officeart/2005/8/layout/radial6"/>
    <dgm:cxn modelId="{CC88E42A-59B8-4069-A187-9085F3CD1F05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zookeeper</a:t>
          </a:r>
          <a:endParaRPr lang="zh-CN" altLang="en-US" sz="1800" kern="1200" dirty="0"/>
        </a:p>
      </dsp:txBody>
      <dsp:txXfrm>
        <a:off x="2539177" y="1523177"/>
        <a:ext cx="1017645" cy="1017645"/>
      </dsp:txXfrm>
    </dsp:sp>
    <dsp:sp modelId="{51C2037F-0742-4BA5-83C1-019C6169577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149376"/>
        <a:ext cx="712351" cy="712351"/>
      </dsp:txXfrm>
    </dsp:sp>
    <dsp:sp modelId="{CCE41C61-0BB6-4199-99CD-6192C0C97DDF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4218271" y="1675824"/>
        <a:ext cx="712351" cy="712351"/>
      </dsp:txXfrm>
    </dsp:sp>
    <dsp:sp modelId="{BA58AA36-A177-40C0-8906-88599249BD0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3202271"/>
        <a:ext cx="712351" cy="712351"/>
      </dsp:txXfrm>
    </dsp:sp>
    <dsp:sp modelId="{AA6F1BFF-8580-44FB-8917-18590AB27716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467636" y="1356636"/>
          <a:ext cx="512526" cy="512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zookeeper</a:t>
          </a:r>
          <a:endParaRPr lang="zh-CN" altLang="en-US" sz="600" kern="1200" dirty="0"/>
        </a:p>
      </dsp:txBody>
      <dsp:txXfrm>
        <a:off x="542694" y="1431694"/>
        <a:ext cx="362410" cy="362410"/>
      </dsp:txXfrm>
    </dsp:sp>
    <dsp:sp modelId="{51C2037F-0742-4BA5-83C1-019C61695775}">
      <dsp:nvSpPr>
        <dsp:cNvPr id="0" name=""/>
        <dsp:cNvSpPr/>
      </dsp:nvSpPr>
      <dsp:spPr>
        <a:xfrm>
          <a:off x="544515" y="88968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942225"/>
        <a:ext cx="253688" cy="253688"/>
      </dsp:txXfrm>
    </dsp:sp>
    <dsp:sp modelId="{CCE41C61-0BB6-4199-99CD-6192C0C97DDF}">
      <dsp:nvSpPr>
        <dsp:cNvPr id="0" name=""/>
        <dsp:cNvSpPr/>
      </dsp:nvSpPr>
      <dsp:spPr>
        <a:xfrm>
          <a:off x="1088346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1140886" y="1486055"/>
        <a:ext cx="253688" cy="253688"/>
      </dsp:txXfrm>
    </dsp:sp>
    <dsp:sp modelId="{BA58AA36-A177-40C0-8906-88599249BD07}">
      <dsp:nvSpPr>
        <dsp:cNvPr id="0" name=""/>
        <dsp:cNvSpPr/>
      </dsp:nvSpPr>
      <dsp:spPr>
        <a:xfrm>
          <a:off x="544515" y="1977346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2029886"/>
        <a:ext cx="253688" cy="253688"/>
      </dsp:txXfrm>
    </dsp:sp>
    <dsp:sp modelId="{AA6F1BFF-8580-44FB-8917-18590AB27716}">
      <dsp:nvSpPr>
        <dsp:cNvPr id="0" name=""/>
        <dsp:cNvSpPr/>
      </dsp:nvSpPr>
      <dsp:spPr>
        <a:xfrm>
          <a:off x="685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3225" y="1486055"/>
        <a:ext cx="253688" cy="25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scheduling system architecture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7687" y="2743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job scheduling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trigger job scheduling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Procedure Summarize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2041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1.Elect Leader</a:t>
            </a:r>
          </a:p>
          <a:p>
            <a:r>
              <a:rPr lang="en-US" altLang="zh-CN" dirty="0" smtClean="0"/>
              <a:t>2.Set watch list</a:t>
            </a:r>
          </a:p>
          <a:p>
            <a:r>
              <a:rPr lang="en-US" altLang="zh-CN" dirty="0" smtClean="0"/>
              <a:t>3.Recovery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.Reassign Job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814" y="2895600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watch list</a:t>
            </a:r>
          </a:p>
          <a:p>
            <a:r>
              <a:rPr lang="en-US" altLang="zh-CN" dirty="0" smtClean="0"/>
              <a:t>1.Watch list of workers</a:t>
            </a:r>
          </a:p>
          <a:p>
            <a:r>
              <a:rPr lang="en-US" altLang="zh-CN" dirty="0"/>
              <a:t>2.Set watch /</a:t>
            </a:r>
            <a:r>
              <a:rPr lang="en-US" altLang="zh-CN" dirty="0" smtClean="0"/>
              <a:t>root/resources/ </a:t>
            </a:r>
            <a:endParaRPr lang="zh-CN" altLang="en-US" dirty="0"/>
          </a:p>
          <a:p>
            <a:r>
              <a:rPr lang="en-US" altLang="zh-CN" dirty="0" smtClean="0"/>
              <a:t>3.Set watch /root/jobs(</a:t>
            </a:r>
            <a:r>
              <a:rPr lang="en-US" altLang="zh-CN" dirty="0" err="1" smtClean="0"/>
              <a:t>TreeNodeCache</a:t>
            </a:r>
            <a:r>
              <a:rPr lang="en-US" altLang="zh-CN" dirty="0" smtClean="0"/>
              <a:t>) for trigger dependency job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14700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 </a:t>
            </a:r>
          </a:p>
          <a:p>
            <a:r>
              <a:rPr lang="en-US" altLang="zh-CN" dirty="0" smtClean="0"/>
              <a:t>1.Get all jobs(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task) that assigned to worked but still in there</a:t>
            </a:r>
          </a:p>
          <a:p>
            <a:r>
              <a:rPr lang="en-US" altLang="zh-CN" dirty="0" smtClean="0"/>
              <a:t>2.Get all Workers Alive</a:t>
            </a:r>
          </a:p>
          <a:p>
            <a:r>
              <a:rPr lang="en-US" altLang="zh-CN" dirty="0" smtClean="0"/>
              <a:t>3.Delete the task for dead worker And submit task to distributed queue</a:t>
            </a:r>
          </a:p>
          <a:p>
            <a:r>
              <a:rPr lang="en-US" altLang="zh-CN" dirty="0" smtClean="0"/>
              <a:t>4.Check /root/resource/ and delete dead worker-xxx</a:t>
            </a:r>
          </a:p>
          <a:p>
            <a:r>
              <a:rPr lang="en-US" altLang="zh-CN" dirty="0" smtClean="0"/>
              <a:t>5.Check 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), if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alive,and</a:t>
            </a:r>
            <a:r>
              <a:rPr lang="en-US" altLang="zh-CN" dirty="0" smtClean="0"/>
              <a:t> delete dead 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83862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Reassign Job</a:t>
            </a:r>
          </a:p>
          <a:p>
            <a:r>
              <a:rPr lang="en-US" altLang="zh-CN" dirty="0" smtClean="0"/>
              <a:t>1.Get job from distribute queue</a:t>
            </a:r>
          </a:p>
          <a:p>
            <a:r>
              <a:rPr lang="en-US" altLang="zh-CN" dirty="0" smtClean="0"/>
              <a:t>2.Check resource of workers</a:t>
            </a:r>
          </a:p>
          <a:p>
            <a:r>
              <a:rPr lang="en-US" altLang="zh-CN" dirty="0" smtClean="0"/>
              <a:t>3.Assign job to worker /root/assign/worker-xxx</a:t>
            </a:r>
          </a:p>
        </p:txBody>
      </p:sp>
    </p:spTree>
    <p:extLst>
      <p:ext uri="{BB962C8B-B14F-4D97-AF65-F5344CB8AC3E}">
        <p14:creationId xmlns:p14="http://schemas.microsoft.com/office/powerpoint/2010/main" val="3376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410200" cy="1036638"/>
          </a:xfrm>
        </p:spPr>
        <p:txBody>
          <a:bodyPr/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Master gone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1.new node become leader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2.recovery 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@1.Get all nodes from active node in 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en-US" altLang="zh-CN" dirty="0" err="1" smtClean="0"/>
              <a:t>assigin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wokers</a:t>
            </a:r>
            <a:r>
              <a:rPr lang="en-US" altLang="zh-CN" dirty="0" smtClean="0"/>
              <a:t>  – active </a:t>
            </a:r>
            <a:r>
              <a:rPr lang="en-US" altLang="zh-CN" dirty="0" err="1" smtClean="0"/>
              <a:t>workers,get</a:t>
            </a:r>
            <a:r>
              <a:rPr lang="en-US" altLang="zh-CN" dirty="0" smtClean="0"/>
              <a:t> dead worker’s partition job,</a:t>
            </a:r>
          </a:p>
          <a:p>
            <a:r>
              <a:rPr lang="en-US" altLang="zh-CN" dirty="0" smtClean="0"/>
              <a:t>@2.move worker in master to /root/</a:t>
            </a:r>
            <a:r>
              <a:rPr lang="en-US" altLang="zh-CN" dirty="0" err="1" smtClean="0"/>
              <a:t>dead,according</a:t>
            </a:r>
            <a:r>
              <a:rPr lang="en-US" altLang="zh-CN" dirty="0" smtClean="0"/>
              <a:t> /root/resource/worker-xxx and /root/workers can find which are dead worker</a:t>
            </a:r>
            <a:endParaRPr lang="en-US" altLang="zh-CN" dirty="0"/>
          </a:p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057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Node gone</a:t>
            </a:r>
          </a:p>
          <a:p>
            <a:r>
              <a:rPr lang="en-US" altLang="zh-CN" dirty="0" smtClean="0"/>
              <a:t>1.Master will perceive it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.Filter nodes in master</a:t>
            </a:r>
          </a:p>
          <a:p>
            <a:r>
              <a:rPr lang="en-US" altLang="zh-CN" dirty="0" smtClean="0"/>
              <a:t>3.Reassgin task (move it from dead node to active node)</a:t>
            </a:r>
          </a:p>
          <a:p>
            <a:r>
              <a:rPr lang="en-US" altLang="zh-CN" dirty="0" smtClean="0"/>
              <a:t>4.Delete node path in /root/resource/worker-xxx</a:t>
            </a:r>
          </a:p>
          <a:p>
            <a:r>
              <a:rPr lang="en-US" altLang="zh-CN" dirty="0" smtClean="0"/>
              <a:t>5.Move count(worker-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en-US" altLang="zh-CN" dirty="0" smtClean="0"/>
              <a:t>) to /root/dead/xxx(On node pre </a:t>
            </a:r>
            <a:r>
              <a:rPr lang="en-US" altLang="zh-CN" dirty="0" err="1" smtClean="0"/>
              <a:t>start,need</a:t>
            </a:r>
            <a:r>
              <a:rPr lang="en-US" altLang="zh-CN" dirty="0" smtClean="0"/>
              <a:t> check this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zk,if</a:t>
            </a:r>
            <a:r>
              <a:rPr lang="en-US" altLang="zh-CN" dirty="0" smtClean="0"/>
              <a:t> have get then delete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Logical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1.Receive job from distribute queue</a:t>
            </a:r>
          </a:p>
          <a:p>
            <a:r>
              <a:rPr lang="en-US" altLang="zh-CN" dirty="0" smtClean="0"/>
              <a:t>2.Resources 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3.Status(job and partition status ,cluster status[active size and host]) manager and Web UI show</a:t>
            </a:r>
          </a:p>
        </p:txBody>
      </p:sp>
    </p:spTree>
    <p:extLst>
      <p:ext uri="{BB962C8B-B14F-4D97-AF65-F5344CB8AC3E}">
        <p14:creationId xmlns:p14="http://schemas.microsoft.com/office/powerpoint/2010/main" val="31702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Node Logical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990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1.Connect to Zookeeper And Get unique increment id for self by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2.Set Watch list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</a:t>
            </a:r>
          </a:p>
          <a:p>
            <a:r>
              <a:rPr lang="en-US" altLang="zh-CN" dirty="0" smtClean="0"/>
              <a:t>3.Set Watch list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for check unique job</a:t>
            </a:r>
          </a:p>
          <a:p>
            <a:r>
              <a:rPr lang="en-US" altLang="zh-CN" dirty="0" smtClean="0"/>
              <a:t>4.Set Watch list /root/jobs/worker-xxx for timer schedule </a:t>
            </a:r>
          </a:p>
          <a:p>
            <a:r>
              <a:rPr lang="en-US" altLang="zh-CN" dirty="0" smtClean="0"/>
              <a:t>5.Receive job submitted by rest service</a:t>
            </a:r>
          </a:p>
          <a:p>
            <a:r>
              <a:rPr lang="en-US" altLang="zh-CN" dirty="0" smtClean="0"/>
              <a:t>6.Check if exists for current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r>
              <a:rPr lang="en-US" altLang="zh-CN" dirty="0" smtClean="0"/>
              <a:t>7.Read size of jobs from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(/root/jobs every worker)</a:t>
            </a:r>
          </a:p>
          <a:p>
            <a:r>
              <a:rPr lang="en-US" altLang="zh-CN" dirty="0" smtClean="0"/>
              <a:t>8.Submit job to the correct worker</a:t>
            </a:r>
          </a:p>
          <a:p>
            <a:r>
              <a:rPr lang="en-US" altLang="zh-CN" dirty="0" smtClean="0"/>
              <a:t>9.Schedule job by trigger (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or dependency ) from local</a:t>
            </a:r>
          </a:p>
          <a:p>
            <a:r>
              <a:rPr lang="en-US" altLang="zh-CN" dirty="0" smtClean="0"/>
              <a:t>10.Submit job to distribute queue by trigger from </a:t>
            </a:r>
            <a:r>
              <a:rPr lang="en-US" altLang="zh-CN" dirty="0" err="1" smtClean="0"/>
              <a:t>loacal</a:t>
            </a:r>
            <a:r>
              <a:rPr lang="en-US" altLang="zh-CN" dirty="0" smtClean="0"/>
              <a:t> worker</a:t>
            </a:r>
          </a:p>
          <a:p>
            <a:r>
              <a:rPr lang="en-US" altLang="zh-CN" dirty="0" smtClean="0"/>
              <a:t>----------------------------------</a:t>
            </a:r>
          </a:p>
          <a:p>
            <a:r>
              <a:rPr lang="en-US" altLang="zh-CN" dirty="0" smtClean="0"/>
              <a:t>1.Get </a:t>
            </a:r>
            <a:r>
              <a:rPr lang="en-US" altLang="zh-CN" dirty="0"/>
              <a:t>P</a:t>
            </a:r>
            <a:r>
              <a:rPr lang="en-US" altLang="zh-CN" dirty="0" smtClean="0"/>
              <a:t>artition Task And add to 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for execute</a:t>
            </a:r>
          </a:p>
          <a:p>
            <a:r>
              <a:rPr lang="en-US" altLang="zh-CN" dirty="0" smtClean="0"/>
              <a:t>2.Report status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(Leader will watch it ),when </a:t>
            </a:r>
            <a:r>
              <a:rPr lang="en-US" altLang="zh-CN" dirty="0" err="1" smtClean="0"/>
              <a:t>started,finished,exception,systemException</a:t>
            </a:r>
            <a:r>
              <a:rPr lang="en-US" altLang="zh-CN" dirty="0" smtClean="0"/>
              <a:t> and so 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Ensure </a:t>
            </a:r>
            <a:r>
              <a:rPr lang="en-US" altLang="zh-CN" b="1" dirty="0" err="1" smtClean="0"/>
              <a:t>jobname</a:t>
            </a:r>
            <a:r>
              <a:rPr lang="en-US" altLang="zh-CN" b="1" dirty="0" smtClean="0"/>
              <a:t> is unique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names =Set(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 Submit job and get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Add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names</a:t>
            </a:r>
            <a:r>
              <a:rPr lang="en-US" altLang="zh-CN" dirty="0"/>
              <a:t> </a:t>
            </a:r>
            <a:r>
              <a:rPr lang="en-US" altLang="zh-CN" dirty="0" smtClean="0"/>
              <a:t>and if </a:t>
            </a:r>
            <a:r>
              <a:rPr lang="en-US" altLang="zh-CN" dirty="0" err="1" smtClean="0"/>
              <a:t>names.size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did’t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change,it’s</a:t>
            </a:r>
            <a:r>
              <a:rPr lang="en-US" altLang="zh-CN" dirty="0" smtClean="0"/>
              <a:t> not unique else submit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Node watch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and update the set names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63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Job and Resource Schedule 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9477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455247" y="54864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048500" y="48365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565665"/>
            <a:ext cx="3948460" cy="4270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528" y="4297624"/>
            <a:ext cx="12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34316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/root/assign/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768400"/>
            <a:ext cx="0" cy="45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88582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16815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44381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</p:cNvCxnSpPr>
          <p:nvPr/>
        </p:nvCxnSpPr>
        <p:spPr>
          <a:xfrm>
            <a:off x="1447800" y="1948594"/>
            <a:ext cx="762000" cy="302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250004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9390" y="1101017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5388" y="4821413"/>
            <a:ext cx="4021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530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1824811"/>
            <a:ext cx="1066800" cy="24756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447800" y="1948594"/>
            <a:ext cx="838200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19782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2270624"/>
            <a:ext cx="142271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/root/resource/worker-xxx/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2651325"/>
            <a:ext cx="1905000" cy="1206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50020" y="2771969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6770" y="2651325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3012259"/>
            <a:ext cx="106680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50020" y="3132903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1225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status of </a:t>
            </a:r>
            <a:r>
              <a:rPr lang="en-US" altLang="zh-CN" sz="800" dirty="0" err="1" smtClean="0"/>
              <a:t>jobid</a:t>
            </a:r>
            <a:endParaRPr lang="zh-CN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52810" y="3581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810" y="42672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580122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398" y="379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398" y="40386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4511558"/>
            <a:ext cx="106680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cluster_status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8085" y="3657599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/root/counter/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5031" y="416446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/root/dead/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90355" y="440044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819400"/>
            <a:ext cx="1066800" cy="1296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902250"/>
            <a:ext cx="65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90" y="2826231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dirty="0" smtClean="0"/>
              <a:t>orkerid_p1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5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r>
              <a:rPr lang="zh-CN" altLang="en-US" b="1" dirty="0"/>
              <a:t>统</a:t>
            </a:r>
            <a:r>
              <a:rPr lang="zh-CN" altLang="en-US" b="1" dirty="0" smtClean="0"/>
              <a:t>一配置中心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447801"/>
            <a:ext cx="3948460" cy="251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configs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configfile1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CloudConf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负责管理所有配置及插件，同一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唯一，不同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通过</a:t>
            </a:r>
            <a:r>
              <a:rPr lang="en-US" altLang="zh-CN" sz="1200" b="1" dirty="0" smtClean="0"/>
              <a:t>ZK</a:t>
            </a:r>
            <a:r>
              <a:rPr lang="zh-CN" altLang="en-US" sz="1200" b="1" dirty="0" smtClean="0"/>
              <a:t>同步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05200" cy="792162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Logical of resource allocation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register to Leader by </a:t>
            </a:r>
            <a:r>
              <a:rPr lang="en-US" altLang="zh-CN" dirty="0" err="1" smtClean="0"/>
              <a:t>zk,Send</a:t>
            </a:r>
            <a:r>
              <a:rPr lang="en-US" altLang="zh-CN" dirty="0" smtClean="0"/>
              <a:t> </a:t>
            </a:r>
            <a:r>
              <a:rPr lang="en-US" altLang="zh-CN" dirty="0" err="1"/>
              <a:t>NodeInfo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id: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host: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cores: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memory: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r>
              <a:rPr lang="en-US" altLang="zh-CN" i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cpuUsageRatio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/>
              <a:t>memUsageRatio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availableCores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) </a:t>
            </a:r>
            <a:r>
              <a:rPr lang="en-US" altLang="zh-CN" dirty="0" smtClean="0"/>
              <a:t> to Leader</a:t>
            </a:r>
          </a:p>
          <a:p>
            <a:r>
              <a:rPr lang="en-US" altLang="zh-CN" dirty="0" smtClean="0"/>
              <a:t>Node send </a:t>
            </a:r>
            <a:r>
              <a:rPr lang="en-US" altLang="zh-CN" dirty="0" err="1" smtClean="0"/>
              <a:t>ResMonitorInfo</a:t>
            </a:r>
            <a:r>
              <a:rPr lang="en-US" altLang="zh-CN" dirty="0" smtClean="0"/>
              <a:t>(</a:t>
            </a:r>
            <a:r>
              <a:rPr lang="en-US" altLang="zh-CN" i="1" dirty="0" err="1"/>
              <a:t>nodeId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memUsageRatio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cpuUsageRatio</a:t>
            </a:r>
            <a:r>
              <a:rPr lang="en-US" altLang="zh-CN" dirty="0" smtClean="0"/>
              <a:t>) to master(send to /root/resource/worker-xxx) per 500 millisecond </a:t>
            </a:r>
          </a:p>
          <a:p>
            <a:r>
              <a:rPr lang="en-US" altLang="zh-CN" dirty="0"/>
              <a:t>Master perceive it </a:t>
            </a:r>
            <a:r>
              <a:rPr lang="en-US" altLang="zh-CN" dirty="0" smtClean="0"/>
              <a:t>,update 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 and cache it</a:t>
            </a:r>
          </a:p>
          <a:p>
            <a:r>
              <a:rPr lang="en-US" altLang="zh-CN" dirty="0" smtClean="0"/>
              <a:t>When got some job from </a:t>
            </a:r>
            <a:r>
              <a:rPr lang="en-US" altLang="zh-CN" dirty="0" err="1" smtClean="0"/>
              <a:t>queue,first</a:t>
            </a:r>
            <a:r>
              <a:rPr lang="en-US" altLang="zh-CN" dirty="0" smtClean="0"/>
              <a:t> check resource(</a:t>
            </a:r>
            <a:r>
              <a:rPr lang="en-US" altLang="zh-CN" i="1" dirty="0" err="1" smtClean="0"/>
              <a:t>cpuUsageRatio</a:t>
            </a:r>
            <a:r>
              <a:rPr lang="en-US" altLang="zh-CN" dirty="0" smtClean="0"/>
              <a:t>&lt;90</a:t>
            </a:r>
            <a:r>
              <a:rPr lang="en-US" altLang="zh-CN" dirty="0"/>
              <a:t>% </a:t>
            </a:r>
            <a:r>
              <a:rPr lang="en-US" altLang="zh-CN" dirty="0" err="1"/>
              <a:t>memUsageRatio</a:t>
            </a:r>
            <a:r>
              <a:rPr lang="en-US" altLang="zh-CN" dirty="0"/>
              <a:t> &lt;</a:t>
            </a:r>
            <a:r>
              <a:rPr lang="en-US" altLang="zh-CN" dirty="0" smtClean="0"/>
              <a:t>90%)</a:t>
            </a:r>
          </a:p>
          <a:p>
            <a:r>
              <a:rPr lang="en-US" altLang="zh-CN" dirty="0" smtClean="0"/>
              <a:t>Shuffle available Nodes and get partition number[default total </a:t>
            </a:r>
            <a:r>
              <a:rPr lang="en-US" altLang="zh-CN" dirty="0"/>
              <a:t>available </a:t>
            </a:r>
            <a:r>
              <a:rPr lang="en-US" altLang="zh-CN" dirty="0" smtClean="0"/>
              <a:t>cores],and loop nodes [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 number % nodes number</a:t>
            </a:r>
            <a:r>
              <a:rPr lang="en-US" altLang="zh-CN" dirty="0" smtClean="0"/>
              <a:t>],and add it to assign nodes array</a:t>
            </a:r>
          </a:p>
          <a:p>
            <a:r>
              <a:rPr lang="en-US" altLang="zh-CN" dirty="0" smtClean="0"/>
              <a:t>Loop(Split job to partition task(Map(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-&gt;task number)) And send it to Node)</a:t>
            </a:r>
            <a:r>
              <a:rPr lang="en-US" altLang="zh-CN" dirty="0"/>
              <a:t>[</a:t>
            </a:r>
            <a:r>
              <a:rPr lang="en-US" altLang="zh-CN" dirty="0" smtClean="0"/>
              <a:t>--Allocate  partition job to node in roll poling </a:t>
            </a:r>
            <a:r>
              <a:rPr lang="en-US" altLang="zh-CN" dirty="0"/>
              <a:t>;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parition</a:t>
            </a:r>
            <a:r>
              <a:rPr lang="en-US" altLang="zh-CN" dirty="0" smtClean="0"/>
              <a:t> job to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 in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Status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819400"/>
            <a:ext cx="125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Ready</a:t>
            </a:r>
          </a:p>
          <a:p>
            <a:r>
              <a:rPr lang="en-US" altLang="zh-CN" dirty="0" smtClean="0"/>
              <a:t>Started</a:t>
            </a:r>
          </a:p>
          <a:p>
            <a:r>
              <a:rPr lang="en-US" altLang="zh-CN" dirty="0" smtClean="0"/>
              <a:t>Running</a:t>
            </a:r>
          </a:p>
          <a:p>
            <a:r>
              <a:rPr lang="en-US" altLang="zh-CN" dirty="0" smtClean="0"/>
              <a:t>Finished</a:t>
            </a:r>
          </a:p>
          <a:p>
            <a:r>
              <a:rPr lang="en-US" altLang="zh-CN" dirty="0" smtClean="0"/>
              <a:t>Exception</a:t>
            </a:r>
          </a:p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3390900"/>
            <a:ext cx="1905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3505200"/>
            <a:ext cx="1828800" cy="19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partition1 state</a:t>
            </a:r>
          </a:p>
          <a:p>
            <a:r>
              <a:rPr lang="en-US" altLang="zh-CN" sz="800" dirty="0" smtClean="0"/>
              <a:t>Partition2 state</a:t>
            </a:r>
          </a:p>
          <a:p>
            <a:r>
              <a:rPr lang="en-US" altLang="zh-CN" sz="800" dirty="0" smtClean="0"/>
              <a:t>Partition3 state…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9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90364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基于数据流的调度</a:t>
            </a:r>
            <a:endParaRPr lang="zh-CN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905000"/>
            <a:ext cx="5791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</a:t>
            </a:r>
            <a:r>
              <a:rPr lang="zh-CN" altLang="en-US" b="1" dirty="0" smtClean="0"/>
              <a:t>度集群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30480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 (keys)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1562100" y="4411518"/>
            <a:ext cx="24765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3650" y="577327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</a:t>
            </a:r>
            <a:endParaRPr lang="zh-CN" altLang="en-US" b="1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2800350" y="3048000"/>
            <a:ext cx="95250" cy="136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3675925" y="3232666"/>
            <a:ext cx="1200875" cy="13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4282" y="3990492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publish</a:t>
            </a:r>
            <a:endParaRPr lang="zh-CN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44079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</a:t>
            </a:r>
            <a:endParaRPr lang="zh-CN" altLang="en-US" b="1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486400" y="2362200"/>
            <a:ext cx="838200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3987949" y="2408368"/>
            <a:ext cx="952500" cy="5172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72100" y="2095132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</a:t>
            </a:r>
            <a:r>
              <a:rPr lang="en-US" altLang="zh-CN" sz="1000" b="1" dirty="0" smtClean="0"/>
              <a:t>artition</a:t>
            </a:r>
            <a:endParaRPr lang="zh-CN" alt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6553200" y="3232666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3700" y="38832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(List&lt;Object&gt;)</a:t>
            </a:r>
            <a:endParaRPr lang="zh-CN" altLang="en-US" dirty="0"/>
          </a:p>
        </p:txBody>
      </p:sp>
      <p:cxnSp>
        <p:nvCxnSpPr>
          <p:cNvPr id="34" name="Curved Connector 33"/>
          <p:cNvCxnSpPr>
            <a:stCxn id="32" idx="2"/>
          </p:cNvCxnSpPr>
          <p:nvPr/>
        </p:nvCxnSpPr>
        <p:spPr>
          <a:xfrm rot="5400000" flipH="1">
            <a:off x="6129403" y="2838209"/>
            <a:ext cx="771394" cy="2057400"/>
          </a:xfrm>
          <a:prstGeom prst="curvedConnector4">
            <a:avLst>
              <a:gd name="adj1" fmla="val -29635"/>
              <a:gd name="adj2" fmla="val 6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41151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失败反馈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status,list</a:t>
            </a:r>
            <a:r>
              <a:rPr lang="en-US" altLang="zh-CN" b="1" dirty="0" smtClean="0"/>
              <a:t>&lt;Object&gt;)</a:t>
            </a:r>
            <a:endParaRPr lang="zh-CN" alt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86300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3074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76400"/>
            <a:ext cx="16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Request need data field and </a:t>
            </a:r>
            <a:r>
              <a:rPr lang="en-US" altLang="zh-CN" sz="1050" b="1" dirty="0" err="1" smtClean="0"/>
              <a:t>jobname</a:t>
            </a:r>
            <a:r>
              <a:rPr lang="en-US" altLang="zh-CN" sz="1050" b="1" dirty="0" smtClean="0"/>
              <a:t> field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8122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13947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Data parallel</a:t>
            </a:r>
          </a:p>
          <a:p>
            <a:r>
              <a:rPr lang="en-US" altLang="zh-CN" dirty="0"/>
              <a:t>2. fault-tolerant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3.No </a:t>
            </a:r>
            <a:r>
              <a:rPr lang="en-US" altLang="zh-CN" dirty="0" smtClean="0">
                <a:solidFill>
                  <a:srgbClr val="00B050"/>
                </a:solidFill>
              </a:rPr>
              <a:t>single </a:t>
            </a:r>
            <a:r>
              <a:rPr lang="en-US" altLang="zh-CN" dirty="0">
                <a:solidFill>
                  <a:srgbClr val="00B050"/>
                </a:solidFill>
              </a:rPr>
              <a:t>point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4.callback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. Framework control section general logic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432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90364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基于数据流的调度</a:t>
            </a:r>
            <a:endParaRPr lang="zh-CN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905000"/>
            <a:ext cx="5791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</a:t>
            </a:r>
            <a:r>
              <a:rPr lang="zh-CN" altLang="en-US" b="1" dirty="0" smtClean="0"/>
              <a:t>度集群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30480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 (keys)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1562100" y="4411518"/>
            <a:ext cx="24765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3650" y="577327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kafka</a:t>
            </a:r>
            <a:endParaRPr lang="zh-CN" altLang="en-US" b="1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2800350" y="3048000"/>
            <a:ext cx="95250" cy="136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3675925" y="3232666"/>
            <a:ext cx="1200875" cy="13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4282" y="3990492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publish</a:t>
            </a:r>
            <a:endParaRPr lang="zh-CN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44079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</a:t>
            </a:r>
            <a:endParaRPr lang="zh-CN" alt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419600" y="22098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52900" y="1964327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queue</a:t>
            </a:r>
            <a:endParaRPr lang="zh-CN" altLang="en-US" sz="1100" b="1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486400" y="2362200"/>
            <a:ext cx="838200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3987949" y="2408368"/>
            <a:ext cx="952500" cy="5172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72100" y="2095132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</a:t>
            </a:r>
            <a:r>
              <a:rPr lang="en-US" altLang="zh-CN" sz="1000" b="1" dirty="0" smtClean="0"/>
              <a:t>artition</a:t>
            </a:r>
            <a:endParaRPr lang="zh-CN" alt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6553200" y="3232666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3700" y="38832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(List&lt;Object&gt;)</a:t>
            </a:r>
            <a:endParaRPr lang="zh-CN" altLang="en-US" dirty="0"/>
          </a:p>
        </p:txBody>
      </p:sp>
      <p:cxnSp>
        <p:nvCxnSpPr>
          <p:cNvPr id="34" name="Curved Connector 33"/>
          <p:cNvCxnSpPr>
            <a:stCxn id="32" idx="2"/>
          </p:cNvCxnSpPr>
          <p:nvPr/>
        </p:nvCxnSpPr>
        <p:spPr>
          <a:xfrm rot="5400000" flipH="1">
            <a:off x="6129403" y="2838209"/>
            <a:ext cx="771394" cy="2057400"/>
          </a:xfrm>
          <a:prstGeom prst="curvedConnector4">
            <a:avLst>
              <a:gd name="adj1" fmla="val -29635"/>
              <a:gd name="adj2" fmla="val 6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41151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失败反馈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status,list</a:t>
            </a:r>
            <a:r>
              <a:rPr lang="en-US" altLang="zh-CN" b="1" dirty="0" smtClean="0"/>
              <a:t>&lt;Object&gt;)</a:t>
            </a:r>
            <a:endParaRPr lang="zh-CN" alt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86300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3074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8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status: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id address state cores memory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6705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Job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cores </a:t>
            </a:r>
            <a:r>
              <a:rPr lang="en-US" altLang="zh-CN" dirty="0" err="1" smtClean="0"/>
              <a:t>submit_time</a:t>
            </a:r>
            <a:r>
              <a:rPr lang="en-US" altLang="zh-CN" dirty="0" smtClean="0"/>
              <a:t> user state duration (</a:t>
            </a:r>
            <a:r>
              <a:rPr lang="en-US" altLang="zh-CN" dirty="0"/>
              <a:t>Task </a:t>
            </a:r>
            <a:r>
              <a:rPr lang="en-US" altLang="zh-CN" dirty="0" err="1"/>
              <a:t>successed</a:t>
            </a:r>
            <a:r>
              <a:rPr lang="en-US" altLang="zh-CN" dirty="0"/>
              <a:t>/total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 rot="7626905">
            <a:off x="3600844" y="3696284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4113511">
            <a:off x="4073655" y="3696283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522108">
            <a:off x="4566297" y="3664011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Job_partition</a:t>
            </a:r>
            <a:r>
              <a:rPr lang="en-US" altLang="zh-CN" dirty="0" smtClean="0"/>
              <a:t>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partitionName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submited_time</a:t>
            </a:r>
            <a:r>
              <a:rPr lang="en-US" altLang="zh-CN" dirty="0" smtClean="0"/>
              <a:t>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1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71139" y="1905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5369" y="1905000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133138" y="2286000"/>
            <a:ext cx="1000461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015" y="2250976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Pathname=workerid_p1</a:t>
            </a:r>
            <a:endParaRPr lang="zh-CN" altLang="en-US" sz="800" dirty="0"/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 flipV="1">
            <a:off x="2133599" y="2366556"/>
            <a:ext cx="457201" cy="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</p:cNvCxnSpPr>
          <p:nvPr/>
        </p:nvCxnSpPr>
        <p:spPr>
          <a:xfrm>
            <a:off x="2133599" y="2380139"/>
            <a:ext cx="533401" cy="1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5270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partition status</a:t>
            </a:r>
            <a:endParaRPr lang="zh-CN" alt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7539" y="2012722"/>
            <a:ext cx="297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94351"/>
            <a:ext cx="2847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19100" y="4366708"/>
            <a:ext cx="4229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4366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</a:t>
            </a:r>
            <a:r>
              <a:rPr lang="en-US" altLang="zh-CN" dirty="0" err="1" smtClean="0"/>
              <a:t>jobname_version</a:t>
            </a:r>
            <a:r>
              <a:rPr lang="en-US" altLang="zh-CN" dirty="0" smtClean="0"/>
              <a:t>-&gt;Job)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whether updated by guys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Not Cover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53000" y="993289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143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bloomfilter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520" y="4368904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1.Post to cluster when some one tag some field </a:t>
            </a:r>
          </a:p>
          <a:p>
            <a:r>
              <a:rPr lang="en-US" altLang="zh-CN" sz="1400" dirty="0" smtClean="0"/>
              <a:t>2.Add this mapping to </a:t>
            </a:r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hbase</a:t>
            </a:r>
            <a:endParaRPr lang="en-US" altLang="zh-CN" sz="1400" dirty="0" smtClean="0"/>
          </a:p>
          <a:p>
            <a:r>
              <a:rPr lang="en-US" altLang="zh-CN" sz="1400" dirty="0" smtClean="0"/>
              <a:t>3.Put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zookeeper</a:t>
            </a:r>
          </a:p>
          <a:p>
            <a:r>
              <a:rPr lang="en-US" altLang="zh-CN" sz="1400" dirty="0" smtClean="0"/>
              <a:t>4.Worker watch /root/</a:t>
            </a:r>
            <a:r>
              <a:rPr lang="en-US" altLang="zh-CN" sz="1400" dirty="0" err="1" smtClean="0"/>
              <a:t>bloomfilter</a:t>
            </a:r>
            <a:endParaRPr lang="en-US" altLang="zh-CN" sz="1400" dirty="0" smtClean="0"/>
          </a:p>
          <a:p>
            <a:r>
              <a:rPr lang="en-US" altLang="zh-CN" sz="1400" dirty="0" smtClean="0"/>
              <a:t>5.Add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bloomfilter</a:t>
            </a:r>
            <a:r>
              <a:rPr lang="en-US" altLang="zh-CN" sz="1400" dirty="0" smtClean="0"/>
              <a:t> for per worker</a:t>
            </a:r>
            <a:endParaRPr lang="zh-CN" alt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91200" y="1533331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Tablename_primarykey1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620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1.xml</a:t>
            </a:r>
            <a:r>
              <a:rPr lang="zh-CN" altLang="en-US" smtClean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命令参数</a:t>
            </a:r>
            <a:endParaRPr lang="en-US" altLang="zh-CN" dirty="0" smtClean="0"/>
          </a:p>
          <a:p>
            <a:r>
              <a:rPr lang="en-US" altLang="zh-CN" dirty="0" smtClean="0"/>
              <a:t>4.Zookeeper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datagrid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7341416"/>
              </p:ext>
            </p:extLst>
          </p:nvPr>
        </p:nvGraphicFramePr>
        <p:xfrm>
          <a:off x="1600200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949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System Architecture</a:t>
            </a:r>
            <a:endParaRPr lang="zh-CN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21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648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06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Timer </a:t>
            </a:r>
            <a:r>
              <a:rPr lang="en-US" altLang="zh-CN" sz="1200" b="1" dirty="0"/>
              <a:t>S</a:t>
            </a:r>
            <a:r>
              <a:rPr lang="en-US" altLang="zh-CN" sz="1200" b="1" dirty="0" smtClean="0"/>
              <a:t>chedule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635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Job Schedule</a:t>
            </a:r>
            <a:endParaRPr lang="zh-CN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ALIVE</a:t>
            </a:r>
          </a:p>
          <a:p>
            <a:r>
              <a:rPr lang="en-US" altLang="zh-CN" i="1" dirty="0" smtClean="0">
                <a:solidFill>
                  <a:srgbClr val="92D050"/>
                </a:solidFill>
              </a:rPr>
              <a:t>RECOVERING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69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467087" y="817442"/>
            <a:ext cx="1371600" cy="9559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parentJobName</a:t>
            </a:r>
            <a:endParaRPr lang="zh-CN" altLang="en-US" sz="800" dirty="0"/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Class or schedule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default 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4100" y="3657600"/>
            <a:ext cx="262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split job to task </a:t>
            </a:r>
            <a:r>
              <a:rPr lang="en-US" altLang="zh-CN" sz="800" dirty="0" err="1" smtClean="0"/>
              <a:t>parttion</a:t>
            </a:r>
            <a:r>
              <a:rPr lang="en-US" altLang="zh-CN" sz="800" dirty="0" smtClean="0"/>
              <a:t> default 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1456" y="4113001"/>
            <a:ext cx="1106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en-US" altLang="zh-CN" sz="800" dirty="0" smtClean="0"/>
              <a:t> expression</a:t>
            </a:r>
            <a:endParaRPr lang="zh-CN" altLang="en-US" sz="8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47244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Logicail</a:t>
            </a:r>
            <a:r>
              <a:rPr lang="en-US" altLang="zh-CN" sz="800" dirty="0" smtClean="0"/>
              <a:t> subclass for business</a:t>
            </a:r>
            <a:endParaRPr lang="zh-CN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7546041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29271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unique id</a:t>
            </a:r>
            <a:endParaRPr lang="zh-CN" altLang="en-US" sz="800" dirty="0"/>
          </a:p>
        </p:txBody>
      </p: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3429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unique name</a:t>
            </a:r>
            <a:endParaRPr lang="zh-CN" altLang="en-US" sz="800" dirty="0"/>
          </a:p>
        </p:txBody>
      </p: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states</a:t>
            </a:r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7546041" y="16906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command</a:t>
            </a:r>
            <a:endParaRPr lang="zh-CN" alt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2590800" y="9144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/root/file/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12954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Jobs.xml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37" idx="3"/>
          </p:cNvCxnSpPr>
          <p:nvPr/>
        </p:nvCxnSpPr>
        <p:spPr>
          <a:xfrm flipV="1">
            <a:off x="3838687" y="1295399"/>
            <a:ext cx="9619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9541" y="117228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Save jobs.xml to </a:t>
            </a:r>
            <a:r>
              <a:rPr lang="en-US" altLang="zh-CN" sz="1000" dirty="0" err="1" smtClean="0"/>
              <a:t>zk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6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create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root/jobs/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workerid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node in zookeeper and watch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receive job from client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check if </a:t>
            </a:r>
            <a:r>
              <a:rPr lang="en-US" altLang="zh-CN" sz="1000" dirty="0" err="1" smtClean="0"/>
              <a:t>jobname</a:t>
            </a:r>
            <a:r>
              <a:rPr lang="en-US" altLang="zh-CN" sz="1000" dirty="0" smtClean="0"/>
              <a:t> is unique from the children of  zookeeper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jobname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read /root/job and </a:t>
            </a:r>
            <a:r>
              <a:rPr lang="en-US" altLang="zh-CN" sz="1000" dirty="0" err="1" smtClean="0"/>
              <a:t>caculate</a:t>
            </a:r>
            <a:r>
              <a:rPr lang="en-US" altLang="zh-CN" sz="1000" dirty="0" smtClean="0"/>
              <a:t> job list size of </a:t>
            </a:r>
            <a:r>
              <a:rPr lang="en-US" altLang="zh-CN" sz="1000" dirty="0" err="1" smtClean="0"/>
              <a:t>everey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banlace</a:t>
            </a:r>
            <a:r>
              <a:rPr lang="en-US" altLang="zh-CN" sz="1000" dirty="0" smtClean="0"/>
              <a:t> by job list size and submit job to /root/job/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smtClean="0"/>
              <a:t>Every worker  automatic  synchronize data by watch /root/job/</a:t>
            </a:r>
            <a:r>
              <a:rPr lang="en-US" altLang="zh-CN" sz="1000" dirty="0" err="1" smtClean="0"/>
              <a:t>workerid</a:t>
            </a:r>
            <a:r>
              <a:rPr lang="en-US" altLang="zh-CN" sz="1000" dirty="0" smtClean="0"/>
              <a:t>  and  schedule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the job to  distributed queue  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/root/queue/job </a:t>
            </a:r>
            <a:r>
              <a:rPr lang="en-US" altLang="zh-CN" sz="1000" dirty="0" smtClean="0"/>
              <a:t>in zookeeper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clock</a:t>
            </a:r>
          </a:p>
          <a:p>
            <a:endParaRPr lang="en-US" altLang="zh-CN" sz="1000" dirty="0"/>
          </a:p>
          <a:p>
            <a:r>
              <a:rPr lang="en-US" altLang="zh-CN" sz="1000" b="1" dirty="0" smtClean="0"/>
              <a:t>If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Node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is</a:t>
            </a:r>
            <a:r>
              <a:rPr lang="zh-CN" altLang="en-US" sz="1000" b="1" dirty="0" smtClean="0"/>
              <a:t>  </a:t>
            </a:r>
            <a:r>
              <a:rPr lang="en-US" altLang="zh-CN" sz="1000" b="1" dirty="0" smtClean="0"/>
              <a:t>Leader(Master)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Need watch </a:t>
            </a:r>
            <a:r>
              <a:rPr lang="en-US" altLang="zh-CN" sz="1000" dirty="0" smtClean="0">
                <a:solidFill>
                  <a:srgbClr val="7030A0"/>
                </a:solidFill>
              </a:rPr>
              <a:t>/root/job by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TreeNodeCache</a:t>
            </a:r>
            <a:r>
              <a:rPr lang="en-US" altLang="zh-CN" sz="1000" dirty="0" smtClean="0">
                <a:solidFill>
                  <a:srgbClr val="7030A0"/>
                </a:solidFill>
              </a:rPr>
              <a:t>  </a:t>
            </a:r>
            <a:r>
              <a:rPr lang="en-US" altLang="zh-CN" sz="1000" dirty="0" smtClean="0"/>
              <a:t>,get all job  and  cache it ,draw a linked list for all job to make  current job know  the next job  list that dependency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On job finished  if has  been </a:t>
            </a:r>
            <a:r>
              <a:rPr lang="en-US" altLang="zh-CN" sz="1000" dirty="0" err="1" smtClean="0"/>
              <a:t>dependencyed</a:t>
            </a:r>
            <a:r>
              <a:rPr lang="en-US" altLang="zh-CN" sz="1000" dirty="0" smtClean="0"/>
              <a:t> ,then  schedule  the next job  list to  distributed queue in zookeeper right now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7670" y="710356"/>
            <a:ext cx="2819400" cy="3151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endCxn id="24" idx="2"/>
          </p:cNvCxnSpPr>
          <p:nvPr/>
        </p:nvCxnSpPr>
        <p:spPr>
          <a:xfrm flipV="1">
            <a:off x="6174332" y="5967412"/>
            <a:ext cx="286892" cy="67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r>
              <a:rPr lang="en-US" altLang="zh-CN" sz="800" dirty="0" smtClean="0"/>
              <a:t>Worker need </a:t>
            </a:r>
            <a:r>
              <a:rPr lang="en-US" altLang="zh-CN" sz="800" dirty="0" err="1" smtClean="0"/>
              <a:t>watche</a:t>
            </a:r>
            <a:r>
              <a:rPr lang="en-US" altLang="zh-CN" sz="800" dirty="0" smtClean="0"/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/root/job/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workerid</a:t>
            </a:r>
            <a:r>
              <a:rPr lang="en-US" altLang="zh-CN" sz="8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/>
              <a:t>use Curator </a:t>
            </a:r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</a:t>
            </a:r>
          </a:p>
          <a:p>
            <a:endParaRPr lang="en-US" altLang="zh-CN" sz="800" dirty="0"/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7030A0"/>
                </a:solidFill>
              </a:rPr>
              <a:t>Pull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to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queue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by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clock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every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worker</a:t>
            </a:r>
            <a:endParaRPr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>
            <a:stCxn id="38" idx="5"/>
          </p:cNvCxnSpPr>
          <p:nvPr/>
        </p:nvCxnSpPr>
        <p:spPr>
          <a:xfrm flipH="1" flipV="1">
            <a:off x="3035416" y="2190729"/>
            <a:ext cx="1159527" cy="150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600" y="2924052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3147297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191320" y="2983941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4500" y="130018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7070" y="870487"/>
            <a:ext cx="3534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10" idx="0"/>
          </p:cNvCxnSpPr>
          <p:nvPr/>
        </p:nvCxnSpPr>
        <p:spPr>
          <a:xfrm flipH="1">
            <a:off x="5891213" y="2057400"/>
            <a:ext cx="1911027" cy="99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11" idx="0"/>
          </p:cNvCxnSpPr>
          <p:nvPr/>
        </p:nvCxnSpPr>
        <p:spPr>
          <a:xfrm>
            <a:off x="7802240" y="2057400"/>
            <a:ext cx="994098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On job finished{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2.Loop schedule job to distributed queue for assign to works</a:t>
            </a:r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" y="43317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39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5479879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574750" y="116433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410" y="2110588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1410" y="2286000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750" y="1865342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9740" y="1947187"/>
            <a:ext cx="53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1839465"/>
            <a:ext cx="1156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for worker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495" y="3962399"/>
            <a:ext cx="170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Submit job to zookeeper</a:t>
            </a:r>
            <a:endParaRPr lang="zh-CN" alt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667248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289" y="309565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675" y="250144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9" y="3172741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81000" y="3400794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4750" y="366010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4500" y="3559727"/>
            <a:ext cx="419100" cy="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800" y="3559727"/>
            <a:ext cx="8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unique </a:t>
            </a:r>
            <a:r>
              <a:rPr lang="en-US" altLang="zh-CN" sz="800" dirty="0" err="1" smtClean="0"/>
              <a:t>jobname</a:t>
            </a:r>
            <a:endParaRPr lang="zh-CN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881410" y="1418309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1410" y="1593721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2514600" cy="8382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Job submit logical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38169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Submit job by http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Receive job from </a:t>
            </a:r>
            <a:r>
              <a:rPr lang="en-US" altLang="zh-CN" dirty="0"/>
              <a:t>jetty </a:t>
            </a:r>
            <a:r>
              <a:rPr lang="en-US" altLang="zh-CN" dirty="0" smtClean="0"/>
              <a:t>servlet and submit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jobManager</a:t>
            </a:r>
            <a:r>
              <a:rPr lang="en-US" altLang="zh-CN" dirty="0" smtClean="0"/>
              <a:t>) /root/jobs/worker-xxx (balance)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Node watch /root/jobs/worker-xxx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receive job to local cache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Schedule to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timer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ubmit job to distribute queue(default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queue)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Leader consume job from queue</a:t>
            </a:r>
          </a:p>
        </p:txBody>
      </p:sp>
    </p:spTree>
    <p:extLst>
      <p:ext uri="{BB962C8B-B14F-4D97-AF65-F5344CB8AC3E}">
        <p14:creationId xmlns:p14="http://schemas.microsoft.com/office/powerpoint/2010/main" val="32382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Diagrammatize Job </a:t>
            </a:r>
            <a:r>
              <a:rPr lang="en-US" altLang="zh-CN" dirty="0" err="1" smtClean="0"/>
              <a:t>Submited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47254"/>
            <a:ext cx="1600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7162717" y="5716077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7391317" y="617327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317" y="632567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62717" y="6325677"/>
            <a:ext cx="17167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91317" y="6325677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4741" y="4976489"/>
            <a:ext cx="104719" cy="9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3018" y="298486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1618" y="503843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1618" y="526167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96768" y="327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3428" y="4224966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3428" y="4400378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768" y="397972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3018" y="4781626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18" y="5515172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6768" y="5774483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428" y="3532687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428" y="3708099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" idx="1"/>
          </p:cNvCxnSpPr>
          <p:nvPr/>
        </p:nvCxnSpPr>
        <p:spPr>
          <a:xfrm flipH="1" flipV="1">
            <a:off x="4785148" y="3592576"/>
            <a:ext cx="1691852" cy="97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1"/>
            <a:endCxn id="46" idx="3"/>
          </p:cNvCxnSpPr>
          <p:nvPr/>
        </p:nvCxnSpPr>
        <p:spPr>
          <a:xfrm flipH="1">
            <a:off x="4691758" y="4566354"/>
            <a:ext cx="1785242" cy="128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480925722"/>
              </p:ext>
            </p:extLst>
          </p:nvPr>
        </p:nvGraphicFramePr>
        <p:xfrm>
          <a:off x="685800" y="1872519"/>
          <a:ext cx="14478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3" name="Straight Arrow Connector 62"/>
          <p:cNvCxnSpPr>
            <a:stCxn id="48" idx="1"/>
          </p:cNvCxnSpPr>
          <p:nvPr/>
        </p:nvCxnSpPr>
        <p:spPr>
          <a:xfrm flipH="1">
            <a:off x="1447800" y="3592576"/>
            <a:ext cx="2755628" cy="63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1"/>
          </p:cNvCxnSpPr>
          <p:nvPr/>
        </p:nvCxnSpPr>
        <p:spPr>
          <a:xfrm flipH="1" flipV="1">
            <a:off x="1524000" y="4284855"/>
            <a:ext cx="2372768" cy="15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4344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Watch</a:t>
            </a:r>
            <a:endParaRPr lang="zh-CN" altLang="en-US" b="1" dirty="0"/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676400" y="4284855"/>
            <a:ext cx="2255218" cy="8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90800" y="464463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Submit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5151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ZK queue + Master(Leader)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Job and Resource Schedule </a:t>
            </a:r>
            <a:endParaRPr lang="zh-CN" alt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364850"/>
            <a:ext cx="73914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/>
              <a:t>Master:</a:t>
            </a:r>
          </a:p>
          <a:p>
            <a:r>
              <a:rPr lang="en-US" altLang="zh-CN" sz="900" dirty="0"/>
              <a:t>Before </a:t>
            </a:r>
            <a:r>
              <a:rPr lang="en-US" altLang="zh-CN" sz="900" dirty="0" smtClean="0"/>
              <a:t> taking </a:t>
            </a:r>
            <a:r>
              <a:rPr lang="en-US" altLang="zh-CN" sz="900" dirty="0"/>
              <a:t>leadership</a:t>
            </a:r>
          </a:p>
          <a:p>
            <a:pPr lvl="1"/>
            <a:r>
              <a:rPr lang="en-US" altLang="zh-CN" sz="900" dirty="0"/>
              <a:t>Try to create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pPr lvl="1"/>
            <a:r>
              <a:rPr lang="en-US" altLang="zh-CN" sz="900" dirty="0"/>
              <a:t>If it goes </a:t>
            </a:r>
            <a:r>
              <a:rPr lang="en-US" altLang="zh-CN" sz="900" dirty="0" smtClean="0"/>
              <a:t>through</a:t>
            </a:r>
            <a:r>
              <a:rPr lang="en-US" altLang="zh-CN" sz="900" dirty="0"/>
              <a:t>, then take leadership</a:t>
            </a:r>
          </a:p>
          <a:p>
            <a:pPr lvl="1"/>
            <a:r>
              <a:rPr lang="en-US" altLang="zh-CN" sz="900" dirty="0"/>
              <a:t>Upon connection loss, needs </a:t>
            </a:r>
            <a:r>
              <a:rPr lang="en-US" altLang="zh-CN" sz="900" dirty="0" smtClean="0"/>
              <a:t> to </a:t>
            </a:r>
            <a:r>
              <a:rPr lang="en-US" altLang="zh-CN" sz="900" dirty="0"/>
              <a:t>check if </a:t>
            </a:r>
            <a:r>
              <a:rPr lang="en-US" altLang="zh-CN" sz="900" dirty="0" err="1"/>
              <a:t>znode</a:t>
            </a:r>
            <a:r>
              <a:rPr lang="en-US" altLang="zh-CN" sz="900" dirty="0"/>
              <a:t> is there and who owns it</a:t>
            </a:r>
          </a:p>
          <a:p>
            <a:pPr lvl="1"/>
            <a:r>
              <a:rPr lang="en-US" altLang="zh-CN" sz="900" dirty="0"/>
              <a:t>Upon determining that someone else owns it, watch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After taking leadership</a:t>
            </a:r>
          </a:p>
          <a:p>
            <a:pPr lvl="1"/>
            <a:r>
              <a:rPr lang="en-US" altLang="zh-CN" sz="900" dirty="0"/>
              <a:t>Get workers</a:t>
            </a:r>
          </a:p>
          <a:p>
            <a:pPr lvl="2"/>
            <a:r>
              <a:rPr lang="en-US" altLang="zh-CN" sz="900" dirty="0"/>
              <a:t>Set a watch on the list of </a:t>
            </a:r>
            <a:r>
              <a:rPr lang="en-US" altLang="zh-CN" sz="900" dirty="0" smtClean="0"/>
              <a:t>workers</a:t>
            </a:r>
          </a:p>
          <a:p>
            <a:pPr lvl="2"/>
            <a:r>
              <a:rPr lang="en-US" altLang="zh-CN" sz="900" dirty="0" smtClean="0"/>
              <a:t>              On workers are deleted ,need get </a:t>
            </a:r>
            <a:r>
              <a:rPr lang="en-US" altLang="zh-CN" sz="900" dirty="0" err="1" smtClean="0"/>
              <a:t>unassign</a:t>
            </a:r>
            <a:r>
              <a:rPr lang="en-US" altLang="zh-CN" sz="900" dirty="0" smtClean="0"/>
              <a:t> job from /root/assign/worker-xxx and reassign it and  move /job/</a:t>
            </a:r>
            <a:r>
              <a:rPr lang="en-US" altLang="zh-CN" sz="900" dirty="0" err="1" smtClean="0"/>
              <a:t>workerid</a:t>
            </a:r>
            <a:r>
              <a:rPr lang="en-US" altLang="zh-CN" sz="900" dirty="0" smtClean="0"/>
              <a:t>-xx(dead) got active worker and </a:t>
            </a:r>
            <a:r>
              <a:rPr lang="en-US" altLang="zh-CN" sz="900" dirty="0" err="1" smtClean="0"/>
              <a:t>blance</a:t>
            </a:r>
            <a:r>
              <a:rPr lang="en-US" altLang="zh-CN" sz="900" dirty="0" smtClean="0"/>
              <a:t> it </a:t>
            </a:r>
            <a:endParaRPr lang="en-US" altLang="zh-CN" sz="900" dirty="0"/>
          </a:p>
          <a:p>
            <a:pPr lvl="2"/>
            <a:r>
              <a:rPr lang="en-US" altLang="zh-CN" sz="900" dirty="0"/>
              <a:t>Check for dead workers and reassign tasks</a:t>
            </a:r>
          </a:p>
          <a:p>
            <a:pPr lvl="2"/>
            <a:r>
              <a:rPr lang="en-US" altLang="zh-CN" sz="900" dirty="0"/>
              <a:t>For each dead worker</a:t>
            </a:r>
          </a:p>
          <a:p>
            <a:pPr lvl="3"/>
            <a:r>
              <a:rPr lang="en-US" altLang="zh-CN" sz="900" dirty="0"/>
              <a:t>Get assigned tasks</a:t>
            </a:r>
          </a:p>
          <a:p>
            <a:pPr lvl="3"/>
            <a:r>
              <a:rPr lang="en-US" altLang="zh-CN" sz="900" dirty="0"/>
              <a:t>Get task data</a:t>
            </a:r>
          </a:p>
          <a:p>
            <a:pPr lvl="3"/>
            <a:r>
              <a:rPr lang="en-US" altLang="zh-CN" sz="900" dirty="0"/>
              <a:t>Move task to the list of unassigned tasks</a:t>
            </a:r>
          </a:p>
          <a:p>
            <a:pPr lvl="3"/>
            <a:r>
              <a:rPr lang="en-US" altLang="zh-CN" sz="900" dirty="0"/>
              <a:t>Delete assignment</a:t>
            </a:r>
          </a:p>
          <a:p>
            <a:pPr lvl="1"/>
            <a:r>
              <a:rPr lang="en-US" altLang="zh-CN" sz="900" dirty="0"/>
              <a:t>Recover tasks (tasks assigned to dead workers)</a:t>
            </a:r>
          </a:p>
          <a:p>
            <a:pPr lvl="1"/>
            <a:r>
              <a:rPr lang="en-US" altLang="zh-CN" sz="900" dirty="0"/>
              <a:t>Get unassigned tasks and assign them</a:t>
            </a:r>
          </a:p>
          <a:p>
            <a:pPr lvl="1"/>
            <a:r>
              <a:rPr lang="en-US" altLang="zh-CN" sz="900" dirty="0"/>
              <a:t>For each unassigned task</a:t>
            </a:r>
          </a:p>
          <a:p>
            <a:pPr lvl="2"/>
            <a:r>
              <a:rPr lang="en-US" altLang="zh-CN" sz="900" dirty="0"/>
              <a:t>Get task data</a:t>
            </a:r>
          </a:p>
          <a:p>
            <a:pPr lvl="2"/>
            <a:r>
              <a:rPr lang="en-US" altLang="zh-CN" sz="900" dirty="0"/>
              <a:t>Choose </a:t>
            </a:r>
            <a:r>
              <a:rPr lang="en-US" altLang="zh-CN" sz="900" dirty="0" smtClean="0"/>
              <a:t>worker</a:t>
            </a:r>
          </a:p>
          <a:p>
            <a:pPr lvl="2"/>
            <a:r>
              <a:rPr lang="en-US" altLang="zh-CN" sz="900" dirty="0" smtClean="0"/>
              <a:t>Check the resource(</a:t>
            </a:r>
            <a:r>
              <a:rPr lang="en-US" altLang="zh-CN" sz="900" dirty="0" err="1" smtClean="0"/>
              <a:t>mem,cpu.active</a:t>
            </a:r>
            <a:r>
              <a:rPr lang="en-US" altLang="zh-CN" sz="900" dirty="0" smtClean="0"/>
              <a:t> threads count …)[Set a watch on /root/resources/work-xxx]</a:t>
            </a:r>
            <a:endParaRPr lang="en-US" altLang="zh-CN" sz="900" dirty="0"/>
          </a:p>
          <a:p>
            <a:pPr lvl="2"/>
            <a:r>
              <a:rPr lang="en-US" altLang="zh-CN" sz="900" dirty="0"/>
              <a:t>Assign to worker</a:t>
            </a:r>
          </a:p>
          <a:p>
            <a:pPr lvl="2"/>
            <a:r>
              <a:rPr lang="en-US" altLang="zh-CN" sz="900" dirty="0"/>
              <a:t>Delete task from the list of </a:t>
            </a:r>
            <a:r>
              <a:rPr lang="en-US" altLang="zh-CN" sz="900" dirty="0" smtClean="0"/>
              <a:t>unassigned</a:t>
            </a:r>
          </a:p>
          <a:p>
            <a:r>
              <a:rPr lang="en-US" altLang="zh-CN" sz="900" dirty="0" smtClean="0"/>
              <a:t>               Consumer  job from queue  /root/queue/job/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 a watch (</a:t>
            </a:r>
            <a:r>
              <a:rPr lang="en-US" altLang="zh-CN" sz="900" dirty="0" err="1" smtClean="0"/>
              <a:t>TreeCacheNode</a:t>
            </a:r>
            <a:r>
              <a:rPr lang="en-US" altLang="zh-CN" sz="900" dirty="0" smtClean="0"/>
              <a:t>) on  /root/job 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Update the all jobs to </a:t>
            </a:r>
            <a:r>
              <a:rPr lang="en-US" altLang="zh-CN" sz="900" dirty="0" err="1" smtClean="0"/>
              <a:t>localcache</a:t>
            </a:r>
            <a:r>
              <a:rPr lang="en-US" altLang="zh-CN" sz="900" dirty="0" smtClean="0"/>
              <a:t>  and  generate a linked list tree for dependency job  schedule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a watch on  /root/status  </a:t>
            </a:r>
            <a:endParaRPr lang="en-US" altLang="zh-CN" sz="900" dirty="0"/>
          </a:p>
          <a:p>
            <a:r>
              <a:rPr lang="en-US" altLang="zh-CN" sz="900" dirty="0" smtClean="0"/>
              <a:t>	</a:t>
            </a:r>
            <a:r>
              <a:rPr lang="en-US" altLang="zh-CN" sz="900" dirty="0" err="1"/>
              <a:t>C</a:t>
            </a:r>
            <a:r>
              <a:rPr lang="en-US" altLang="zh-CN" sz="900" dirty="0" err="1" smtClean="0"/>
              <a:t>aculate</a:t>
            </a:r>
            <a:r>
              <a:rPr lang="en-US" altLang="zh-CN" sz="900" dirty="0" smtClean="0"/>
              <a:t> the status of job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	Save job’s status to zookeeper</a:t>
            </a:r>
          </a:p>
          <a:p>
            <a:r>
              <a:rPr lang="en-US" altLang="zh-CN" sz="900" dirty="0" smtClean="0"/>
              <a:t>	Persist all  job’s status to </a:t>
            </a:r>
            <a:r>
              <a:rPr lang="en-US" altLang="zh-CN" sz="900" dirty="0" err="1" smtClean="0"/>
              <a:t>redis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</a:t>
            </a:r>
          </a:p>
          <a:p>
            <a:r>
              <a:rPr lang="en-US" altLang="zh-CN" sz="900" b="1" dirty="0" smtClean="0"/>
              <a:t>Worker[Include master]:</a:t>
            </a:r>
            <a:endParaRPr lang="en-US" altLang="zh-CN" sz="900" b="1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/root/workers/worker-xxx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Watches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 smtClean="0"/>
              <a:t>znode</a:t>
            </a:r>
            <a:endParaRPr lang="en-US" altLang="zh-CN" sz="900" dirty="0" smtClean="0"/>
          </a:p>
          <a:p>
            <a:r>
              <a:rPr lang="en-US" altLang="zh-CN" sz="900" dirty="0" smtClean="0"/>
              <a:t>Set a watch on /root/assign/worker-xxx</a:t>
            </a:r>
            <a:endParaRPr lang="en-US" altLang="zh-CN" sz="900" dirty="0"/>
          </a:p>
          <a:p>
            <a:r>
              <a:rPr lang="en-US" altLang="zh-CN" sz="900" dirty="0"/>
              <a:t>Get tasks upon assignment</a:t>
            </a:r>
          </a:p>
          <a:p>
            <a:r>
              <a:rPr lang="en-US" altLang="zh-CN" sz="900" dirty="0"/>
              <a:t>For each task, get task data</a:t>
            </a:r>
          </a:p>
          <a:p>
            <a:r>
              <a:rPr lang="en-US" altLang="zh-CN" sz="900" dirty="0"/>
              <a:t>Execute task data</a:t>
            </a:r>
          </a:p>
          <a:p>
            <a:r>
              <a:rPr lang="en-US" altLang="zh-CN" sz="900" dirty="0"/>
              <a:t>Create status</a:t>
            </a:r>
          </a:p>
          <a:p>
            <a:r>
              <a:rPr lang="en-US" altLang="zh-CN" sz="900" dirty="0"/>
              <a:t>Delete </a:t>
            </a:r>
            <a:r>
              <a:rPr lang="en-US" altLang="zh-CN" sz="900" dirty="0" smtClean="0"/>
              <a:t>assignment</a:t>
            </a:r>
            <a:endParaRPr lang="en-US" altLang="zh-CN" sz="9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9436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6062838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Set watch on /root/</a:t>
            </a:r>
            <a:r>
              <a:rPr lang="en-US" altLang="zh-CN" sz="1000" dirty="0" err="1" smtClean="0"/>
              <a:t>configs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495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61503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Set watch on  /root/</a:t>
            </a:r>
            <a:r>
              <a:rPr lang="en-US" altLang="zh-CN" sz="1000" dirty="0" err="1" smtClean="0"/>
              <a:t>cluster_status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Set watch on  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root/</a:t>
            </a:r>
            <a:r>
              <a:rPr lang="en-US" altLang="zh-CN" sz="1000" dirty="0" err="1" smtClean="0"/>
              <a:t>configs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4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29389</TotalTime>
  <Words>1482</Words>
  <Application>Microsoft Office PowerPoint</Application>
  <PresentationFormat>On-screen Show (4:3)</PresentationFormat>
  <Paragraphs>373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submit logical</vt:lpstr>
      <vt:lpstr>Diagrammatize Job Submited</vt:lpstr>
      <vt:lpstr>PowerPoint Presentation</vt:lpstr>
      <vt:lpstr>PowerPoint Presentation</vt:lpstr>
      <vt:lpstr>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of resource allocation</vt:lpstr>
      <vt:lpstr>Job Status</vt:lpstr>
      <vt:lpstr>PowerPoint Presentation</vt:lpstr>
      <vt:lpstr>PowerPoint Presentation</vt:lpstr>
      <vt:lpstr>Watch</vt:lpstr>
      <vt:lpstr>Watch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1126</cp:revision>
  <dcterms:created xsi:type="dcterms:W3CDTF">2006-08-16T00:00:00Z</dcterms:created>
  <dcterms:modified xsi:type="dcterms:W3CDTF">2016-07-07T06:21:13Z</dcterms:modified>
</cp:coreProperties>
</file>