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4" r:id="rId6"/>
    <p:sldId id="262" r:id="rId7"/>
    <p:sldId id="271" r:id="rId8"/>
    <p:sldId id="275" r:id="rId9"/>
    <p:sldId id="263" r:id="rId10"/>
    <p:sldId id="266" r:id="rId11"/>
    <p:sldId id="269" r:id="rId12"/>
    <p:sldId id="268" r:id="rId13"/>
    <p:sldId id="267" r:id="rId14"/>
    <p:sldId id="270" r:id="rId15"/>
    <p:sldId id="261" r:id="rId16"/>
    <p:sldId id="265" r:id="rId17"/>
    <p:sldId id="272" r:id="rId18"/>
    <p:sldId id="273" r:id="rId19"/>
    <p:sldId id="281" r:id="rId20"/>
    <p:sldId id="280" r:id="rId21"/>
    <p:sldId id="274" r:id="rId22"/>
    <p:sldId id="276" r:id="rId23"/>
    <p:sldId id="278" r:id="rId24"/>
    <p:sldId id="282" r:id="rId25"/>
    <p:sldId id="283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5" autoAdjust="0"/>
  </p:normalViewPr>
  <p:slideViewPr>
    <p:cSldViewPr>
      <p:cViewPr>
        <p:scale>
          <a:sx n="89" d="100"/>
          <a:sy n="89" d="100"/>
        </p:scale>
        <p:origin x="-5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C88754A-F91A-448A-B665-CD8D39125F8B}" type="presOf" srcId="{FC9597B3-5D10-46C2-AA0D-E6D5FB531692}" destId="{9B4F63D3-AED5-4523-989A-5A241FA965E7}" srcOrd="0" destOrd="0" presId="urn:microsoft.com/office/officeart/2005/8/layout/radial6"/>
    <dgm:cxn modelId="{7649BC2B-99DE-4127-B727-FA4021A20D6F}" type="presOf" srcId="{4F9D371F-9851-404D-9F51-29B67E26FB75}" destId="{BA58AA36-A177-40C0-8906-88599249BD07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A297C4EE-DC2E-4FEA-9A19-F47F28D4D9FF}" type="presOf" srcId="{94A3AC47-0464-4E49-A496-0F2873A3EA3A}" destId="{C579270D-3773-48B5-AB8D-5FFD07E97341}" srcOrd="0" destOrd="0" presId="urn:microsoft.com/office/officeart/2005/8/layout/radial6"/>
    <dgm:cxn modelId="{4CA2DAEE-C69A-4748-B5B1-AB09BCB6695F}" type="presOf" srcId="{9C64517A-FC0C-4865-9C2C-E31A95B0D9A5}" destId="{AA6F1BFF-8580-44FB-8917-18590AB27716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57A21313-3C0E-4E11-8426-A441E222AD7A}" type="presOf" srcId="{BAE027D1-D0F7-4121-BFB5-B442AED2F54E}" destId="{7187DBAC-EFFD-47A9-93DB-F8D36221933A}" srcOrd="0" destOrd="0" presId="urn:microsoft.com/office/officeart/2005/8/layout/radial6"/>
    <dgm:cxn modelId="{D2DF3C47-1736-4D18-9D70-2E195A35D8F4}" type="presOf" srcId="{1D3D4CF6-794D-42EB-A635-83678A430A5D}" destId="{51C2037F-0742-4BA5-83C1-019C61695775}" srcOrd="0" destOrd="0" presId="urn:microsoft.com/office/officeart/2005/8/layout/radial6"/>
    <dgm:cxn modelId="{0ED444F1-727D-4A32-A5A1-6B8F9EC0C612}" type="presOf" srcId="{D2A4E899-43A5-4319-8D6E-8310D1693D80}" destId="{73B61B08-C7FB-494D-B7CA-2D7B8EC608AE}" srcOrd="0" destOrd="0" presId="urn:microsoft.com/office/officeart/2005/8/layout/radial6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EBA0E0FD-7D1E-4CDB-9E59-917AA7A700A5}" type="presOf" srcId="{F35823C7-AB76-40D3-9A52-427DF777B107}" destId="{C5D311EF-68DF-41FB-89DB-A454A59443D9}" srcOrd="0" destOrd="0" presId="urn:microsoft.com/office/officeart/2005/8/layout/radial6"/>
    <dgm:cxn modelId="{2D1FAEB9-778D-4573-BADD-3E805721212A}" type="presOf" srcId="{CB023526-40FF-4358-B2DF-C07517FDCCAD}" destId="{CCE41C61-0BB6-4199-99CD-6192C0C97DDF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B1A15478-91EC-4BE9-AB33-6D4441B33EB8}" type="presOf" srcId="{88274FBF-4817-4860-A6A7-0909AF593123}" destId="{8F750C20-7C07-4C2B-A182-158796648051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AB0A49D8-CFAC-4018-8B8B-BEA6B4F47FEF}" type="presParOf" srcId="{7187DBAC-EFFD-47A9-93DB-F8D36221933A}" destId="{9B4F63D3-AED5-4523-989A-5A241FA965E7}" srcOrd="0" destOrd="0" presId="urn:microsoft.com/office/officeart/2005/8/layout/radial6"/>
    <dgm:cxn modelId="{2855B63D-CFAB-49B4-B5D4-C19CF7BE7371}" type="presParOf" srcId="{7187DBAC-EFFD-47A9-93DB-F8D36221933A}" destId="{51C2037F-0742-4BA5-83C1-019C61695775}" srcOrd="1" destOrd="0" presId="urn:microsoft.com/office/officeart/2005/8/layout/radial6"/>
    <dgm:cxn modelId="{784B7551-8113-4DBF-91D7-B9971ED2B353}" type="presParOf" srcId="{7187DBAC-EFFD-47A9-93DB-F8D36221933A}" destId="{EE24DB42-DF39-4FB8-9723-E00074622C58}" srcOrd="2" destOrd="0" presId="urn:microsoft.com/office/officeart/2005/8/layout/radial6"/>
    <dgm:cxn modelId="{6E018C2E-5B40-43A2-B886-2966710F280A}" type="presParOf" srcId="{7187DBAC-EFFD-47A9-93DB-F8D36221933A}" destId="{C579270D-3773-48B5-AB8D-5FFD07E97341}" srcOrd="3" destOrd="0" presId="urn:microsoft.com/office/officeart/2005/8/layout/radial6"/>
    <dgm:cxn modelId="{5D1725E9-D90A-42F8-BC1E-20303275D064}" type="presParOf" srcId="{7187DBAC-EFFD-47A9-93DB-F8D36221933A}" destId="{CCE41C61-0BB6-4199-99CD-6192C0C97DDF}" srcOrd="4" destOrd="0" presId="urn:microsoft.com/office/officeart/2005/8/layout/radial6"/>
    <dgm:cxn modelId="{85A8154A-86BB-46C1-BDE6-113ED0789781}" type="presParOf" srcId="{7187DBAC-EFFD-47A9-93DB-F8D36221933A}" destId="{A481D043-AA72-4E99-B6A9-0A412B0AD58F}" srcOrd="5" destOrd="0" presId="urn:microsoft.com/office/officeart/2005/8/layout/radial6"/>
    <dgm:cxn modelId="{90B290FF-128C-4DF3-91D3-CC91E0971713}" type="presParOf" srcId="{7187DBAC-EFFD-47A9-93DB-F8D36221933A}" destId="{8F750C20-7C07-4C2B-A182-158796648051}" srcOrd="6" destOrd="0" presId="urn:microsoft.com/office/officeart/2005/8/layout/radial6"/>
    <dgm:cxn modelId="{A16F00F2-4FB1-4BA1-B937-7AE68D62562E}" type="presParOf" srcId="{7187DBAC-EFFD-47A9-93DB-F8D36221933A}" destId="{BA58AA36-A177-40C0-8906-88599249BD07}" srcOrd="7" destOrd="0" presId="urn:microsoft.com/office/officeart/2005/8/layout/radial6"/>
    <dgm:cxn modelId="{DE648044-A491-4D3A-8A59-CFB5017ED21C}" type="presParOf" srcId="{7187DBAC-EFFD-47A9-93DB-F8D36221933A}" destId="{ED47B2C3-0940-4AEB-8C79-DB1C9583E32E}" srcOrd="8" destOrd="0" presId="urn:microsoft.com/office/officeart/2005/8/layout/radial6"/>
    <dgm:cxn modelId="{56CFA3E2-FC13-4037-B995-1B0359501ED3}" type="presParOf" srcId="{7187DBAC-EFFD-47A9-93DB-F8D36221933A}" destId="{73B61B08-C7FB-494D-B7CA-2D7B8EC608AE}" srcOrd="9" destOrd="0" presId="urn:microsoft.com/office/officeart/2005/8/layout/radial6"/>
    <dgm:cxn modelId="{985C2C08-936F-4E44-94E7-882ECE18DEF8}" type="presParOf" srcId="{7187DBAC-EFFD-47A9-93DB-F8D36221933A}" destId="{AA6F1BFF-8580-44FB-8917-18590AB27716}" srcOrd="10" destOrd="0" presId="urn:microsoft.com/office/officeart/2005/8/layout/radial6"/>
    <dgm:cxn modelId="{91820676-4A93-4DEA-9C92-F12FFA71F56B}" type="presParOf" srcId="{7187DBAC-EFFD-47A9-93DB-F8D36221933A}" destId="{F1F46088-D1FC-454D-A6AE-3A4B605A331F}" srcOrd="11" destOrd="0" presId="urn:microsoft.com/office/officeart/2005/8/layout/radial6"/>
    <dgm:cxn modelId="{2BEBB1A3-7E4A-4058-BACA-49C84EE0C032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6C71D75-BAC8-4741-8BEF-081614989D38}" type="presOf" srcId="{BAE027D1-D0F7-4121-BFB5-B442AED2F54E}" destId="{7187DBAC-EFFD-47A9-93DB-F8D36221933A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15128193-1BF2-4CE2-9CE3-4DA6E6192014}" type="presOf" srcId="{9C64517A-FC0C-4865-9C2C-E31A95B0D9A5}" destId="{AA6F1BFF-8580-44FB-8917-18590AB27716}" srcOrd="0" destOrd="0" presId="urn:microsoft.com/office/officeart/2005/8/layout/radial6"/>
    <dgm:cxn modelId="{AF900168-10BF-4E24-8CB7-22E4D85B7F9F}" type="presOf" srcId="{88274FBF-4817-4860-A6A7-0909AF593123}" destId="{8F750C20-7C07-4C2B-A182-158796648051}" srcOrd="0" destOrd="0" presId="urn:microsoft.com/office/officeart/2005/8/layout/radial6"/>
    <dgm:cxn modelId="{51E11B1C-0868-49D6-9378-220897BDF105}" type="presOf" srcId="{FC9597B3-5D10-46C2-AA0D-E6D5FB531692}" destId="{9B4F63D3-AED5-4523-989A-5A241FA965E7}" srcOrd="0" destOrd="0" presId="urn:microsoft.com/office/officeart/2005/8/layout/radial6"/>
    <dgm:cxn modelId="{16F1FE4B-622A-4477-BAFF-AF040ABD8BC7}" type="presOf" srcId="{1D3D4CF6-794D-42EB-A635-83678A430A5D}" destId="{51C2037F-0742-4BA5-83C1-019C61695775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A53E9F52-7F25-4592-82A2-7877561DA435}" type="presOf" srcId="{CB023526-40FF-4358-B2DF-C07517FDCCAD}" destId="{CCE41C61-0BB6-4199-99CD-6192C0C97DDF}" srcOrd="0" destOrd="0" presId="urn:microsoft.com/office/officeart/2005/8/layout/radial6"/>
    <dgm:cxn modelId="{332BC68F-5528-4621-9CFA-53677D1B76D6}" type="presOf" srcId="{4F9D371F-9851-404D-9F51-29B67E26FB75}" destId="{BA58AA36-A177-40C0-8906-88599249BD07}" srcOrd="0" destOrd="0" presId="urn:microsoft.com/office/officeart/2005/8/layout/radial6"/>
    <dgm:cxn modelId="{3ECA1E28-29A9-43A0-9CBD-AC1DB85163D3}" type="presOf" srcId="{F35823C7-AB76-40D3-9A52-427DF777B107}" destId="{C5D311EF-68DF-41FB-89DB-A454A59443D9}" srcOrd="0" destOrd="0" presId="urn:microsoft.com/office/officeart/2005/8/layout/radial6"/>
    <dgm:cxn modelId="{C624BD04-90E0-470E-946B-3A244D4F1C5F}" type="presOf" srcId="{94A3AC47-0464-4E49-A496-0F2873A3EA3A}" destId="{C579270D-3773-48B5-AB8D-5FFD07E97341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D3198C3C-CA09-48F2-9790-D100EB185393}" type="presOf" srcId="{D2A4E899-43A5-4319-8D6E-8310D1693D80}" destId="{73B61B08-C7FB-494D-B7CA-2D7B8EC608AE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24375FBD-299D-446F-BE19-048E74042EEC}" type="presParOf" srcId="{7187DBAC-EFFD-47A9-93DB-F8D36221933A}" destId="{9B4F63D3-AED5-4523-989A-5A241FA965E7}" srcOrd="0" destOrd="0" presId="urn:microsoft.com/office/officeart/2005/8/layout/radial6"/>
    <dgm:cxn modelId="{FA72F79A-9DB8-4BD9-BC52-84961F548F0E}" type="presParOf" srcId="{7187DBAC-EFFD-47A9-93DB-F8D36221933A}" destId="{51C2037F-0742-4BA5-83C1-019C61695775}" srcOrd="1" destOrd="0" presId="urn:microsoft.com/office/officeart/2005/8/layout/radial6"/>
    <dgm:cxn modelId="{3362FF73-9834-41B5-954C-50EEB4FF55BF}" type="presParOf" srcId="{7187DBAC-EFFD-47A9-93DB-F8D36221933A}" destId="{EE24DB42-DF39-4FB8-9723-E00074622C58}" srcOrd="2" destOrd="0" presId="urn:microsoft.com/office/officeart/2005/8/layout/radial6"/>
    <dgm:cxn modelId="{B86F9597-50FD-4B54-B81D-DC6E71D07577}" type="presParOf" srcId="{7187DBAC-EFFD-47A9-93DB-F8D36221933A}" destId="{C579270D-3773-48B5-AB8D-5FFD07E97341}" srcOrd="3" destOrd="0" presId="urn:microsoft.com/office/officeart/2005/8/layout/radial6"/>
    <dgm:cxn modelId="{1166911E-4ABA-4AFF-A6B6-387EC4624636}" type="presParOf" srcId="{7187DBAC-EFFD-47A9-93DB-F8D36221933A}" destId="{CCE41C61-0BB6-4199-99CD-6192C0C97DDF}" srcOrd="4" destOrd="0" presId="urn:microsoft.com/office/officeart/2005/8/layout/radial6"/>
    <dgm:cxn modelId="{47E6EFC5-9C01-4D6F-B8AD-2185C5F56C3D}" type="presParOf" srcId="{7187DBAC-EFFD-47A9-93DB-F8D36221933A}" destId="{A481D043-AA72-4E99-B6A9-0A412B0AD58F}" srcOrd="5" destOrd="0" presId="urn:microsoft.com/office/officeart/2005/8/layout/radial6"/>
    <dgm:cxn modelId="{A3D56213-174E-4887-A320-B173ADE81BA4}" type="presParOf" srcId="{7187DBAC-EFFD-47A9-93DB-F8D36221933A}" destId="{8F750C20-7C07-4C2B-A182-158796648051}" srcOrd="6" destOrd="0" presId="urn:microsoft.com/office/officeart/2005/8/layout/radial6"/>
    <dgm:cxn modelId="{06883615-1E7A-44DE-8E51-049ED9730F22}" type="presParOf" srcId="{7187DBAC-EFFD-47A9-93DB-F8D36221933A}" destId="{BA58AA36-A177-40C0-8906-88599249BD07}" srcOrd="7" destOrd="0" presId="urn:microsoft.com/office/officeart/2005/8/layout/radial6"/>
    <dgm:cxn modelId="{4B769F80-4351-4E06-9333-BC29595C21D6}" type="presParOf" srcId="{7187DBAC-EFFD-47A9-93DB-F8D36221933A}" destId="{ED47B2C3-0940-4AEB-8C79-DB1C9583E32E}" srcOrd="8" destOrd="0" presId="urn:microsoft.com/office/officeart/2005/8/layout/radial6"/>
    <dgm:cxn modelId="{A0D4C32D-3790-417C-B8EE-76B2A827470B}" type="presParOf" srcId="{7187DBAC-EFFD-47A9-93DB-F8D36221933A}" destId="{73B61B08-C7FB-494D-B7CA-2D7B8EC608AE}" srcOrd="9" destOrd="0" presId="urn:microsoft.com/office/officeart/2005/8/layout/radial6"/>
    <dgm:cxn modelId="{D801FDD8-5C7A-44A6-8140-0E0F3FBB3A41}" type="presParOf" srcId="{7187DBAC-EFFD-47A9-93DB-F8D36221933A}" destId="{AA6F1BFF-8580-44FB-8917-18590AB27716}" srcOrd="10" destOrd="0" presId="urn:microsoft.com/office/officeart/2005/8/layout/radial6"/>
    <dgm:cxn modelId="{35746BF2-806F-43B7-B5B7-0DB5CD2988BD}" type="presParOf" srcId="{7187DBAC-EFFD-47A9-93DB-F8D36221933A}" destId="{F1F46088-D1FC-454D-A6AE-3A4B605A331F}" srcOrd="11" destOrd="0" presId="urn:microsoft.com/office/officeart/2005/8/layout/radial6"/>
    <dgm:cxn modelId="{CC88E42A-59B8-4069-A187-9085F3CD1F05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90D2D9B-3D0C-4C8F-B974-F85C36A91859}" type="presOf" srcId="{FC9597B3-5D10-46C2-AA0D-E6D5FB531692}" destId="{9B4F63D3-AED5-4523-989A-5A241FA965E7}" srcOrd="0" destOrd="0" presId="urn:microsoft.com/office/officeart/2005/8/layout/radial6"/>
    <dgm:cxn modelId="{8E893A6C-2D09-4C40-A729-5788485E8E0B}" type="presOf" srcId="{1D3D4CF6-794D-42EB-A635-83678A430A5D}" destId="{51C2037F-0742-4BA5-83C1-019C61695775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1C798437-F328-4B66-B7EA-BFAFBD3940FE}" type="presOf" srcId="{4F9D371F-9851-404D-9F51-29B67E26FB75}" destId="{BA58AA36-A177-40C0-8906-88599249BD07}" srcOrd="0" destOrd="0" presId="urn:microsoft.com/office/officeart/2005/8/layout/radial6"/>
    <dgm:cxn modelId="{3F2D5D5E-ADDF-4CD3-85B9-8682F91C970C}" type="presOf" srcId="{F35823C7-AB76-40D3-9A52-427DF777B107}" destId="{C5D311EF-68DF-41FB-89DB-A454A59443D9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45862B7B-E880-48DD-92D2-B02F92CDE6DC}" type="presOf" srcId="{9C64517A-FC0C-4865-9C2C-E31A95B0D9A5}" destId="{AA6F1BFF-8580-44FB-8917-18590AB27716}" srcOrd="0" destOrd="0" presId="urn:microsoft.com/office/officeart/2005/8/layout/radial6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EE50E384-91EA-4557-A6A1-B40846A599FF}" type="presOf" srcId="{94A3AC47-0464-4E49-A496-0F2873A3EA3A}" destId="{C579270D-3773-48B5-AB8D-5FFD07E97341}" srcOrd="0" destOrd="0" presId="urn:microsoft.com/office/officeart/2005/8/layout/radial6"/>
    <dgm:cxn modelId="{6A9D2FAC-CF88-4550-8913-DFE445EB78AB}" type="presOf" srcId="{CB023526-40FF-4358-B2DF-C07517FDCCAD}" destId="{CCE41C61-0BB6-4199-99CD-6192C0C97DDF}" srcOrd="0" destOrd="0" presId="urn:microsoft.com/office/officeart/2005/8/layout/radial6"/>
    <dgm:cxn modelId="{7DCB4BC4-44FC-4DAF-81D2-C54B4116AE34}" type="presOf" srcId="{D2A4E899-43A5-4319-8D6E-8310D1693D80}" destId="{73B61B08-C7FB-494D-B7CA-2D7B8EC608AE}" srcOrd="0" destOrd="0" presId="urn:microsoft.com/office/officeart/2005/8/layout/radial6"/>
    <dgm:cxn modelId="{56703A05-F86B-4DCD-AF82-CC14F8F5DAEF}" type="presOf" srcId="{BAE027D1-D0F7-4121-BFB5-B442AED2F54E}" destId="{7187DBAC-EFFD-47A9-93DB-F8D36221933A}" srcOrd="0" destOrd="0" presId="urn:microsoft.com/office/officeart/2005/8/layout/radial6"/>
    <dgm:cxn modelId="{E193C739-0EC8-4956-B1C4-35CDF51AF26F}" type="presOf" srcId="{88274FBF-4817-4860-A6A7-0909AF593123}" destId="{8F750C20-7C07-4C2B-A182-158796648051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96E1492B-F6A0-4787-9425-D6BD0D1BEBC6}" type="presParOf" srcId="{7187DBAC-EFFD-47A9-93DB-F8D36221933A}" destId="{9B4F63D3-AED5-4523-989A-5A241FA965E7}" srcOrd="0" destOrd="0" presId="urn:microsoft.com/office/officeart/2005/8/layout/radial6"/>
    <dgm:cxn modelId="{C7C30530-AC2F-49A7-AD71-05F3398B0AF4}" type="presParOf" srcId="{7187DBAC-EFFD-47A9-93DB-F8D36221933A}" destId="{51C2037F-0742-4BA5-83C1-019C61695775}" srcOrd="1" destOrd="0" presId="urn:microsoft.com/office/officeart/2005/8/layout/radial6"/>
    <dgm:cxn modelId="{94739639-A837-4C78-8D69-E403E9D87613}" type="presParOf" srcId="{7187DBAC-EFFD-47A9-93DB-F8D36221933A}" destId="{EE24DB42-DF39-4FB8-9723-E00074622C58}" srcOrd="2" destOrd="0" presId="urn:microsoft.com/office/officeart/2005/8/layout/radial6"/>
    <dgm:cxn modelId="{75443890-45F0-43D5-A9C1-3CC67F3860F6}" type="presParOf" srcId="{7187DBAC-EFFD-47A9-93DB-F8D36221933A}" destId="{C579270D-3773-48B5-AB8D-5FFD07E97341}" srcOrd="3" destOrd="0" presId="urn:microsoft.com/office/officeart/2005/8/layout/radial6"/>
    <dgm:cxn modelId="{E81C15B2-4868-4E36-B868-E22F84F7AD57}" type="presParOf" srcId="{7187DBAC-EFFD-47A9-93DB-F8D36221933A}" destId="{CCE41C61-0BB6-4199-99CD-6192C0C97DDF}" srcOrd="4" destOrd="0" presId="urn:microsoft.com/office/officeart/2005/8/layout/radial6"/>
    <dgm:cxn modelId="{6E3663CD-A855-4C08-ACB8-F511FFC9D9E8}" type="presParOf" srcId="{7187DBAC-EFFD-47A9-93DB-F8D36221933A}" destId="{A481D043-AA72-4E99-B6A9-0A412B0AD58F}" srcOrd="5" destOrd="0" presId="urn:microsoft.com/office/officeart/2005/8/layout/radial6"/>
    <dgm:cxn modelId="{81DE76C8-55DD-4544-AD8E-32C2FFB4182E}" type="presParOf" srcId="{7187DBAC-EFFD-47A9-93DB-F8D36221933A}" destId="{8F750C20-7C07-4C2B-A182-158796648051}" srcOrd="6" destOrd="0" presId="urn:microsoft.com/office/officeart/2005/8/layout/radial6"/>
    <dgm:cxn modelId="{F540DE3D-88E1-4325-B347-DBFBC3E1FA3C}" type="presParOf" srcId="{7187DBAC-EFFD-47A9-93DB-F8D36221933A}" destId="{BA58AA36-A177-40C0-8906-88599249BD07}" srcOrd="7" destOrd="0" presId="urn:microsoft.com/office/officeart/2005/8/layout/radial6"/>
    <dgm:cxn modelId="{309E492D-6D69-4E7C-BBED-2195C105F40B}" type="presParOf" srcId="{7187DBAC-EFFD-47A9-93DB-F8D36221933A}" destId="{ED47B2C3-0940-4AEB-8C79-DB1C9583E32E}" srcOrd="8" destOrd="0" presId="urn:microsoft.com/office/officeart/2005/8/layout/radial6"/>
    <dgm:cxn modelId="{79418F85-0E6B-427C-95B8-F3CC33F4034E}" type="presParOf" srcId="{7187DBAC-EFFD-47A9-93DB-F8D36221933A}" destId="{73B61B08-C7FB-494D-B7CA-2D7B8EC608AE}" srcOrd="9" destOrd="0" presId="urn:microsoft.com/office/officeart/2005/8/layout/radial6"/>
    <dgm:cxn modelId="{8072911A-58F0-4873-B223-CA60AFAF502E}" type="presParOf" srcId="{7187DBAC-EFFD-47A9-93DB-F8D36221933A}" destId="{AA6F1BFF-8580-44FB-8917-18590AB27716}" srcOrd="10" destOrd="0" presId="urn:microsoft.com/office/officeart/2005/8/layout/radial6"/>
    <dgm:cxn modelId="{E367FA51-3DCF-41FC-9994-6FDB97F74315}" type="presParOf" srcId="{7187DBAC-EFFD-47A9-93DB-F8D36221933A}" destId="{F1F46088-D1FC-454D-A6AE-3A4B605A331F}" srcOrd="11" destOrd="0" presId="urn:microsoft.com/office/officeart/2005/8/layout/radial6"/>
    <dgm:cxn modelId="{E1600487-7EAB-4146-849A-F629059C870B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3756A94-8B2A-4A4A-A6F9-FE6C78DDEEEB}" type="presOf" srcId="{F35823C7-AB76-40D3-9A52-427DF777B107}" destId="{C5D311EF-68DF-41FB-89DB-A454A59443D9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0E8E8E88-25D1-428C-91A4-20CA195B25B5}" type="presOf" srcId="{1D3D4CF6-794D-42EB-A635-83678A430A5D}" destId="{51C2037F-0742-4BA5-83C1-019C61695775}" srcOrd="0" destOrd="0" presId="urn:microsoft.com/office/officeart/2005/8/layout/radial6"/>
    <dgm:cxn modelId="{061203D1-C68C-4F6E-BC2C-4C93D4AC449B}" type="presOf" srcId="{88274FBF-4817-4860-A6A7-0909AF593123}" destId="{8F750C20-7C07-4C2B-A182-158796648051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0039D78D-F500-4693-A388-97FB605496C1}" type="presOf" srcId="{4F9D371F-9851-404D-9F51-29B67E26FB75}" destId="{BA58AA36-A177-40C0-8906-88599249BD07}" srcOrd="0" destOrd="0" presId="urn:microsoft.com/office/officeart/2005/8/layout/radial6"/>
    <dgm:cxn modelId="{A6D41C58-A283-499F-8188-FE9200538BF1}" type="presOf" srcId="{D2A4E899-43A5-4319-8D6E-8310D1693D80}" destId="{73B61B08-C7FB-494D-B7CA-2D7B8EC608AE}" srcOrd="0" destOrd="0" presId="urn:microsoft.com/office/officeart/2005/8/layout/radial6"/>
    <dgm:cxn modelId="{91D5E264-E95E-4BBB-8717-F01170900471}" type="presOf" srcId="{94A3AC47-0464-4E49-A496-0F2873A3EA3A}" destId="{C579270D-3773-48B5-AB8D-5FFD07E97341}" srcOrd="0" destOrd="0" presId="urn:microsoft.com/office/officeart/2005/8/layout/radial6"/>
    <dgm:cxn modelId="{0E556457-3309-4933-A188-9DD4846C613D}" type="presOf" srcId="{9C64517A-FC0C-4865-9C2C-E31A95B0D9A5}" destId="{AA6F1BFF-8580-44FB-8917-18590AB27716}" srcOrd="0" destOrd="0" presId="urn:microsoft.com/office/officeart/2005/8/layout/radial6"/>
    <dgm:cxn modelId="{E57B9C30-DE3D-4792-98B2-7F85EB0515F9}" type="presOf" srcId="{CB023526-40FF-4358-B2DF-C07517FDCCAD}" destId="{CCE41C61-0BB6-4199-99CD-6192C0C97DDF}" srcOrd="0" destOrd="0" presId="urn:microsoft.com/office/officeart/2005/8/layout/radial6"/>
    <dgm:cxn modelId="{37B042F5-53F9-4BDC-B6A3-9FB63F41016B}" type="presOf" srcId="{BAE027D1-D0F7-4121-BFB5-B442AED2F54E}" destId="{7187DBAC-EFFD-47A9-93DB-F8D36221933A}" srcOrd="0" destOrd="0" presId="urn:microsoft.com/office/officeart/2005/8/layout/radial6"/>
    <dgm:cxn modelId="{E43E72A5-4325-4DCA-9417-6BA7164F0020}" type="presOf" srcId="{FC9597B3-5D10-46C2-AA0D-E6D5FB531692}" destId="{9B4F63D3-AED5-4523-989A-5A241FA965E7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63B319D4-6C40-48B2-85B7-0A3CE1BEF7EA}" type="presParOf" srcId="{7187DBAC-EFFD-47A9-93DB-F8D36221933A}" destId="{9B4F63D3-AED5-4523-989A-5A241FA965E7}" srcOrd="0" destOrd="0" presId="urn:microsoft.com/office/officeart/2005/8/layout/radial6"/>
    <dgm:cxn modelId="{0A1A9FB7-1B1F-4F6C-8D05-31732CDB9653}" type="presParOf" srcId="{7187DBAC-EFFD-47A9-93DB-F8D36221933A}" destId="{51C2037F-0742-4BA5-83C1-019C61695775}" srcOrd="1" destOrd="0" presId="urn:microsoft.com/office/officeart/2005/8/layout/radial6"/>
    <dgm:cxn modelId="{C87B25DE-A09F-4116-A762-EBC90E36A295}" type="presParOf" srcId="{7187DBAC-EFFD-47A9-93DB-F8D36221933A}" destId="{EE24DB42-DF39-4FB8-9723-E00074622C58}" srcOrd="2" destOrd="0" presId="urn:microsoft.com/office/officeart/2005/8/layout/radial6"/>
    <dgm:cxn modelId="{276FD365-8347-4BE2-837D-1E03CADC7234}" type="presParOf" srcId="{7187DBAC-EFFD-47A9-93DB-F8D36221933A}" destId="{C579270D-3773-48B5-AB8D-5FFD07E97341}" srcOrd="3" destOrd="0" presId="urn:microsoft.com/office/officeart/2005/8/layout/radial6"/>
    <dgm:cxn modelId="{7EA546D5-858B-47BF-BAD8-A7756EB0AADF}" type="presParOf" srcId="{7187DBAC-EFFD-47A9-93DB-F8D36221933A}" destId="{CCE41C61-0BB6-4199-99CD-6192C0C97DDF}" srcOrd="4" destOrd="0" presId="urn:microsoft.com/office/officeart/2005/8/layout/radial6"/>
    <dgm:cxn modelId="{6DA104EB-7C22-41FE-ACBE-EAADDEA5C833}" type="presParOf" srcId="{7187DBAC-EFFD-47A9-93DB-F8D36221933A}" destId="{A481D043-AA72-4E99-B6A9-0A412B0AD58F}" srcOrd="5" destOrd="0" presId="urn:microsoft.com/office/officeart/2005/8/layout/radial6"/>
    <dgm:cxn modelId="{6A4350E0-440D-43F5-8C1C-E24853B8D9AF}" type="presParOf" srcId="{7187DBAC-EFFD-47A9-93DB-F8D36221933A}" destId="{8F750C20-7C07-4C2B-A182-158796648051}" srcOrd="6" destOrd="0" presId="urn:microsoft.com/office/officeart/2005/8/layout/radial6"/>
    <dgm:cxn modelId="{4B971BAE-5534-4687-9B03-F09430643621}" type="presParOf" srcId="{7187DBAC-EFFD-47A9-93DB-F8D36221933A}" destId="{BA58AA36-A177-40C0-8906-88599249BD07}" srcOrd="7" destOrd="0" presId="urn:microsoft.com/office/officeart/2005/8/layout/radial6"/>
    <dgm:cxn modelId="{86561858-8BB5-4BCD-A033-86FC33294BF2}" type="presParOf" srcId="{7187DBAC-EFFD-47A9-93DB-F8D36221933A}" destId="{ED47B2C3-0940-4AEB-8C79-DB1C9583E32E}" srcOrd="8" destOrd="0" presId="urn:microsoft.com/office/officeart/2005/8/layout/radial6"/>
    <dgm:cxn modelId="{71C2D7DC-EEF6-4E38-BA67-CA5AB4A56FF7}" type="presParOf" srcId="{7187DBAC-EFFD-47A9-93DB-F8D36221933A}" destId="{73B61B08-C7FB-494D-B7CA-2D7B8EC608AE}" srcOrd="9" destOrd="0" presId="urn:microsoft.com/office/officeart/2005/8/layout/radial6"/>
    <dgm:cxn modelId="{48BE4C3A-FDAC-421B-BD69-7028D05B3531}" type="presParOf" srcId="{7187DBAC-EFFD-47A9-93DB-F8D36221933A}" destId="{AA6F1BFF-8580-44FB-8917-18590AB27716}" srcOrd="10" destOrd="0" presId="urn:microsoft.com/office/officeart/2005/8/layout/radial6"/>
    <dgm:cxn modelId="{29437DF8-59A8-460E-B304-85700069B8ED}" type="presParOf" srcId="{7187DBAC-EFFD-47A9-93DB-F8D36221933A}" destId="{F1F46088-D1FC-454D-A6AE-3A4B605A331F}" srcOrd="11" destOrd="0" presId="urn:microsoft.com/office/officeart/2005/8/layout/radial6"/>
    <dgm:cxn modelId="{A3F08F17-0CFB-4CB3-8053-B2F78FF4D719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zookeeper</a:t>
          </a:r>
          <a:endParaRPr lang="zh-CN" altLang="en-US" sz="1800" kern="1200" dirty="0"/>
        </a:p>
      </dsp:txBody>
      <dsp:txXfrm>
        <a:off x="2539177" y="1523177"/>
        <a:ext cx="1017645" cy="1017645"/>
      </dsp:txXfrm>
    </dsp:sp>
    <dsp:sp modelId="{51C2037F-0742-4BA5-83C1-019C61695775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149376"/>
        <a:ext cx="712351" cy="712351"/>
      </dsp:txXfrm>
    </dsp:sp>
    <dsp:sp modelId="{CCE41C61-0BB6-4199-99CD-6192C0C97DDF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4218271" y="1675824"/>
        <a:ext cx="712351" cy="712351"/>
      </dsp:txXfrm>
    </dsp:sp>
    <dsp:sp modelId="{BA58AA36-A177-40C0-8906-88599249BD07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3202271"/>
        <a:ext cx="712351" cy="712351"/>
      </dsp:txXfrm>
    </dsp:sp>
    <dsp:sp modelId="{AA6F1BFF-8580-44FB-8917-18590AB27716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1165376" y="1675824"/>
        <a:ext cx="712351" cy="71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467636" y="1356636"/>
          <a:ext cx="512526" cy="512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zookeeper</a:t>
          </a:r>
          <a:endParaRPr lang="zh-CN" altLang="en-US" sz="600" kern="1200" dirty="0"/>
        </a:p>
      </dsp:txBody>
      <dsp:txXfrm>
        <a:off x="542694" y="1431694"/>
        <a:ext cx="362410" cy="362410"/>
      </dsp:txXfrm>
    </dsp:sp>
    <dsp:sp modelId="{51C2037F-0742-4BA5-83C1-019C61695775}">
      <dsp:nvSpPr>
        <dsp:cNvPr id="0" name=""/>
        <dsp:cNvSpPr/>
      </dsp:nvSpPr>
      <dsp:spPr>
        <a:xfrm>
          <a:off x="544515" y="88968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942225"/>
        <a:ext cx="253688" cy="253688"/>
      </dsp:txXfrm>
    </dsp:sp>
    <dsp:sp modelId="{CCE41C61-0BB6-4199-99CD-6192C0C97DDF}">
      <dsp:nvSpPr>
        <dsp:cNvPr id="0" name=""/>
        <dsp:cNvSpPr/>
      </dsp:nvSpPr>
      <dsp:spPr>
        <a:xfrm>
          <a:off x="1088346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1140886" y="1486055"/>
        <a:ext cx="253688" cy="253688"/>
      </dsp:txXfrm>
    </dsp:sp>
    <dsp:sp modelId="{BA58AA36-A177-40C0-8906-88599249BD07}">
      <dsp:nvSpPr>
        <dsp:cNvPr id="0" name=""/>
        <dsp:cNvSpPr/>
      </dsp:nvSpPr>
      <dsp:spPr>
        <a:xfrm>
          <a:off x="544515" y="1977346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2029886"/>
        <a:ext cx="253688" cy="253688"/>
      </dsp:txXfrm>
    </dsp:sp>
    <dsp:sp modelId="{AA6F1BFF-8580-44FB-8917-18590AB27716}">
      <dsp:nvSpPr>
        <dsp:cNvPr id="0" name=""/>
        <dsp:cNvSpPr/>
      </dsp:nvSpPr>
      <dsp:spPr>
        <a:xfrm>
          <a:off x="685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3225" y="1486055"/>
        <a:ext cx="253688" cy="253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360616" y="348185"/>
          <a:ext cx="2326767" cy="2326767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360616" y="348185"/>
          <a:ext cx="2326767" cy="2326767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360616" y="348185"/>
          <a:ext cx="2326767" cy="2326767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360616" y="348185"/>
          <a:ext cx="2326767" cy="2326767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988218" y="975788"/>
          <a:ext cx="1071562" cy="1071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zookeeper</a:t>
          </a:r>
          <a:endParaRPr lang="zh-CN" altLang="en-US" sz="1300" kern="1200" dirty="0"/>
        </a:p>
      </dsp:txBody>
      <dsp:txXfrm>
        <a:off x="1145145" y="1132715"/>
        <a:ext cx="757708" cy="757708"/>
      </dsp:txXfrm>
    </dsp:sp>
    <dsp:sp modelId="{51C2037F-0742-4BA5-83C1-019C61695775}">
      <dsp:nvSpPr>
        <dsp:cNvPr id="0" name=""/>
        <dsp:cNvSpPr/>
      </dsp:nvSpPr>
      <dsp:spPr>
        <a:xfrm>
          <a:off x="1148953" y="142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</a:t>
          </a:r>
          <a:endParaRPr lang="zh-CN" altLang="en-US" sz="1300" kern="1200" dirty="0"/>
        </a:p>
      </dsp:txBody>
      <dsp:txXfrm>
        <a:off x="1258802" y="109991"/>
        <a:ext cx="530395" cy="530395"/>
      </dsp:txXfrm>
    </dsp:sp>
    <dsp:sp modelId="{CCE41C61-0BB6-4199-99CD-6192C0C97DDF}">
      <dsp:nvSpPr>
        <dsp:cNvPr id="0" name=""/>
        <dsp:cNvSpPr/>
      </dsp:nvSpPr>
      <dsp:spPr>
        <a:xfrm>
          <a:off x="2285333" y="1136522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</a:t>
          </a:r>
          <a:endParaRPr lang="zh-CN" altLang="en-US" sz="1300" kern="1200" dirty="0"/>
        </a:p>
      </dsp:txBody>
      <dsp:txXfrm>
        <a:off x="2395182" y="1246371"/>
        <a:ext cx="530395" cy="530395"/>
      </dsp:txXfrm>
    </dsp:sp>
    <dsp:sp modelId="{BA58AA36-A177-40C0-8906-88599249BD07}">
      <dsp:nvSpPr>
        <dsp:cNvPr id="0" name=""/>
        <dsp:cNvSpPr/>
      </dsp:nvSpPr>
      <dsp:spPr>
        <a:xfrm>
          <a:off x="1148953" y="2272902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</a:t>
          </a:r>
          <a:endParaRPr lang="zh-CN" altLang="en-US" sz="1300" kern="1200" dirty="0"/>
        </a:p>
      </dsp:txBody>
      <dsp:txXfrm>
        <a:off x="1258802" y="2382751"/>
        <a:ext cx="530395" cy="530395"/>
      </dsp:txXfrm>
    </dsp:sp>
    <dsp:sp modelId="{AA6F1BFF-8580-44FB-8917-18590AB27716}">
      <dsp:nvSpPr>
        <dsp:cNvPr id="0" name=""/>
        <dsp:cNvSpPr/>
      </dsp:nvSpPr>
      <dsp:spPr>
        <a:xfrm>
          <a:off x="12572" y="1136522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</a:t>
          </a:r>
          <a:endParaRPr lang="zh-CN" altLang="en-US" sz="1300" kern="1200" dirty="0"/>
        </a:p>
      </dsp:txBody>
      <dsp:txXfrm>
        <a:off x="122421" y="1246371"/>
        <a:ext cx="530395" cy="530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360616" y="348185"/>
          <a:ext cx="2326767" cy="2326767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360616" y="348185"/>
          <a:ext cx="2326767" cy="2326767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360616" y="348185"/>
          <a:ext cx="2326767" cy="2326767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360616" y="348185"/>
          <a:ext cx="2326767" cy="2326767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988218" y="975788"/>
          <a:ext cx="1071562" cy="1071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zookeeper</a:t>
          </a:r>
          <a:endParaRPr lang="zh-CN" altLang="en-US" sz="1300" kern="1200" dirty="0"/>
        </a:p>
      </dsp:txBody>
      <dsp:txXfrm>
        <a:off x="1145145" y="1132715"/>
        <a:ext cx="757708" cy="757708"/>
      </dsp:txXfrm>
    </dsp:sp>
    <dsp:sp modelId="{51C2037F-0742-4BA5-83C1-019C61695775}">
      <dsp:nvSpPr>
        <dsp:cNvPr id="0" name=""/>
        <dsp:cNvSpPr/>
      </dsp:nvSpPr>
      <dsp:spPr>
        <a:xfrm>
          <a:off x="1148953" y="142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</a:t>
          </a:r>
          <a:endParaRPr lang="zh-CN" altLang="en-US" sz="1300" kern="1200" dirty="0"/>
        </a:p>
      </dsp:txBody>
      <dsp:txXfrm>
        <a:off x="1258802" y="109991"/>
        <a:ext cx="530395" cy="530395"/>
      </dsp:txXfrm>
    </dsp:sp>
    <dsp:sp modelId="{CCE41C61-0BB6-4199-99CD-6192C0C97DDF}">
      <dsp:nvSpPr>
        <dsp:cNvPr id="0" name=""/>
        <dsp:cNvSpPr/>
      </dsp:nvSpPr>
      <dsp:spPr>
        <a:xfrm>
          <a:off x="2285333" y="1136522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</a:t>
          </a:r>
          <a:endParaRPr lang="zh-CN" altLang="en-US" sz="1300" kern="1200" dirty="0"/>
        </a:p>
      </dsp:txBody>
      <dsp:txXfrm>
        <a:off x="2395182" y="1246371"/>
        <a:ext cx="530395" cy="530395"/>
      </dsp:txXfrm>
    </dsp:sp>
    <dsp:sp modelId="{BA58AA36-A177-40C0-8906-88599249BD07}">
      <dsp:nvSpPr>
        <dsp:cNvPr id="0" name=""/>
        <dsp:cNvSpPr/>
      </dsp:nvSpPr>
      <dsp:spPr>
        <a:xfrm>
          <a:off x="1148953" y="2272902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</a:t>
          </a:r>
          <a:endParaRPr lang="zh-CN" altLang="en-US" sz="1300" kern="1200" dirty="0"/>
        </a:p>
      </dsp:txBody>
      <dsp:txXfrm>
        <a:off x="1258802" y="2382751"/>
        <a:ext cx="530395" cy="530395"/>
      </dsp:txXfrm>
    </dsp:sp>
    <dsp:sp modelId="{AA6F1BFF-8580-44FB-8917-18590AB27716}">
      <dsp:nvSpPr>
        <dsp:cNvPr id="0" name=""/>
        <dsp:cNvSpPr/>
      </dsp:nvSpPr>
      <dsp:spPr>
        <a:xfrm>
          <a:off x="12572" y="1136522"/>
          <a:ext cx="750093" cy="7500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node</a:t>
          </a:r>
          <a:endParaRPr lang="zh-CN" altLang="en-US" sz="1300" kern="1200" dirty="0"/>
        </a:p>
      </dsp:txBody>
      <dsp:txXfrm>
        <a:off x="122421" y="1246371"/>
        <a:ext cx="530395" cy="530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F835-63EE-450F-B330-51232C804ABE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71E9-8AB3-4366-AE9B-546F99CAA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71E9-8AB3-4366-AE9B-546F99CAAB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7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71E9-8AB3-4366-AE9B-546F99CAAB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7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190968"/>
            <a:ext cx="428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Distributed scheduling system architecture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7687" y="2743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job scheduling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trigger job scheduling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5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Procedure Summarize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20414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1.Elect Leader</a:t>
            </a:r>
          </a:p>
          <a:p>
            <a:r>
              <a:rPr lang="en-US" altLang="zh-CN" dirty="0" smtClean="0"/>
              <a:t>2.Set watch list</a:t>
            </a:r>
          </a:p>
          <a:p>
            <a:r>
              <a:rPr lang="en-US" altLang="zh-CN" dirty="0" smtClean="0"/>
              <a:t>3.Recovery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.Reassign Job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814" y="2895600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/>
              <a:t>watch list</a:t>
            </a:r>
          </a:p>
          <a:p>
            <a:r>
              <a:rPr lang="en-US" altLang="zh-CN" dirty="0" smtClean="0"/>
              <a:t>1.Watch list of workers</a:t>
            </a:r>
          </a:p>
          <a:p>
            <a:r>
              <a:rPr lang="en-US" altLang="zh-CN" dirty="0"/>
              <a:t>2.Set watch /</a:t>
            </a:r>
            <a:r>
              <a:rPr lang="en-US" altLang="zh-CN" dirty="0" smtClean="0"/>
              <a:t>root/resources/ </a:t>
            </a:r>
            <a:endParaRPr lang="zh-CN" altLang="en-US" dirty="0"/>
          </a:p>
          <a:p>
            <a:r>
              <a:rPr lang="en-US" altLang="zh-CN" dirty="0" smtClean="0"/>
              <a:t>3.Set watch /root/jobs(</a:t>
            </a:r>
            <a:r>
              <a:rPr lang="en-US" altLang="zh-CN" dirty="0" err="1" smtClean="0"/>
              <a:t>TreeNodeCache</a:t>
            </a:r>
            <a:r>
              <a:rPr lang="en-US" altLang="zh-CN" dirty="0" smtClean="0"/>
              <a:t>) for trigger dependency job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14700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Recovery </a:t>
            </a:r>
          </a:p>
          <a:p>
            <a:r>
              <a:rPr lang="en-US" altLang="zh-CN" dirty="0" smtClean="0"/>
              <a:t>1.Get all jobs(</a:t>
            </a:r>
            <a:r>
              <a:rPr lang="en-US" altLang="zh-CN" dirty="0" err="1" smtClean="0"/>
              <a:t>partiton</a:t>
            </a:r>
            <a:r>
              <a:rPr lang="en-US" altLang="zh-CN" dirty="0" smtClean="0"/>
              <a:t> task) that assigned to worked but still in there</a:t>
            </a:r>
          </a:p>
          <a:p>
            <a:r>
              <a:rPr lang="en-US" altLang="zh-CN" dirty="0" smtClean="0"/>
              <a:t>2.Get all Workers Alive</a:t>
            </a:r>
          </a:p>
          <a:p>
            <a:r>
              <a:rPr lang="en-US" altLang="zh-CN" dirty="0" smtClean="0"/>
              <a:t>3.Delete the task for dead worker And submit task to distributed queue</a:t>
            </a:r>
          </a:p>
          <a:p>
            <a:r>
              <a:rPr lang="en-US" altLang="zh-CN" dirty="0" smtClean="0"/>
              <a:t>4.Check /root/resource/ and delete dead worker-xxx</a:t>
            </a:r>
          </a:p>
          <a:p>
            <a:r>
              <a:rPr lang="en-US" altLang="zh-CN" dirty="0" smtClean="0"/>
              <a:t>5.Check 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), if 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alive,and</a:t>
            </a:r>
            <a:r>
              <a:rPr lang="en-US" altLang="zh-CN" dirty="0" smtClean="0"/>
              <a:t> delete dead node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83862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Reassign Job</a:t>
            </a:r>
          </a:p>
          <a:p>
            <a:r>
              <a:rPr lang="en-US" altLang="zh-CN" dirty="0" smtClean="0"/>
              <a:t>1.Get job from distribute queue</a:t>
            </a:r>
          </a:p>
          <a:p>
            <a:r>
              <a:rPr lang="en-US" altLang="zh-CN" dirty="0" smtClean="0"/>
              <a:t>2.Check resource of workers</a:t>
            </a:r>
          </a:p>
          <a:p>
            <a:r>
              <a:rPr lang="en-US" altLang="zh-CN" dirty="0" smtClean="0"/>
              <a:t>3.Assign job to worker /root/assign/worker-xxx</a:t>
            </a:r>
          </a:p>
        </p:txBody>
      </p:sp>
    </p:spTree>
    <p:extLst>
      <p:ext uri="{BB962C8B-B14F-4D97-AF65-F5344CB8AC3E}">
        <p14:creationId xmlns:p14="http://schemas.microsoft.com/office/powerpoint/2010/main" val="33761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5410200" cy="1036638"/>
          </a:xfrm>
        </p:spPr>
        <p:txBody>
          <a:bodyPr/>
          <a:lstStyle/>
          <a:p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Master gone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1.new node become leader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2.recovery 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r>
              <a:rPr lang="en-US" altLang="zh-CN" dirty="0" smtClean="0"/>
              <a:t>@1.Get all nodes from active node in </a:t>
            </a:r>
            <a:r>
              <a:rPr lang="en-US" altLang="zh-CN" dirty="0" err="1" smtClean="0"/>
              <a:t>zk</a:t>
            </a:r>
            <a:endParaRPr lang="en-US" altLang="zh-CN" dirty="0" smtClean="0"/>
          </a:p>
          <a:p>
            <a:r>
              <a:rPr lang="en-US" altLang="zh-CN" dirty="0" err="1" smtClean="0"/>
              <a:t>assigin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wokers</a:t>
            </a:r>
            <a:r>
              <a:rPr lang="en-US" altLang="zh-CN" dirty="0" smtClean="0"/>
              <a:t>  – active </a:t>
            </a:r>
            <a:r>
              <a:rPr lang="en-US" altLang="zh-CN" dirty="0" err="1" smtClean="0"/>
              <a:t>workers,get</a:t>
            </a:r>
            <a:r>
              <a:rPr lang="en-US" altLang="zh-CN" dirty="0" smtClean="0"/>
              <a:t> dead worker’s partition job,</a:t>
            </a:r>
          </a:p>
          <a:p>
            <a:r>
              <a:rPr lang="en-US" altLang="zh-CN" dirty="0" smtClean="0"/>
              <a:t>@2.move worker in master to /root/</a:t>
            </a:r>
            <a:r>
              <a:rPr lang="en-US" altLang="zh-CN" dirty="0" err="1" smtClean="0"/>
              <a:t>dead,according</a:t>
            </a:r>
            <a:r>
              <a:rPr lang="en-US" altLang="zh-CN" dirty="0" smtClean="0"/>
              <a:t> /root/resource/worker-xxx and /root/workers can find which are dead worker</a:t>
            </a:r>
            <a:endParaRPr lang="en-US" altLang="zh-CN" dirty="0"/>
          </a:p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057400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Node gone</a:t>
            </a:r>
          </a:p>
          <a:p>
            <a:r>
              <a:rPr lang="en-US" altLang="zh-CN" dirty="0" smtClean="0"/>
              <a:t>1.Master will perceive it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.Filter nodes in master</a:t>
            </a:r>
          </a:p>
          <a:p>
            <a:r>
              <a:rPr lang="en-US" altLang="zh-CN" dirty="0" smtClean="0"/>
              <a:t>3.Reassgin task (move it from dead node to active node)</a:t>
            </a:r>
          </a:p>
          <a:p>
            <a:r>
              <a:rPr lang="en-US" altLang="zh-CN" dirty="0" smtClean="0"/>
              <a:t>4.Delete node path in /root/resource/worker-xxx</a:t>
            </a:r>
          </a:p>
          <a:p>
            <a:r>
              <a:rPr lang="en-US" altLang="zh-CN" dirty="0" smtClean="0"/>
              <a:t>5.Move count(worker-</a:t>
            </a:r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r>
              <a:rPr lang="en-US" altLang="zh-CN" dirty="0" smtClean="0"/>
              <a:t>) to /root/dead/xxx(On node pre </a:t>
            </a:r>
            <a:r>
              <a:rPr lang="en-US" altLang="zh-CN" dirty="0" err="1" smtClean="0"/>
              <a:t>start,need</a:t>
            </a:r>
            <a:r>
              <a:rPr lang="en-US" altLang="zh-CN" dirty="0" smtClean="0"/>
              <a:t> check this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zk,if</a:t>
            </a:r>
            <a:r>
              <a:rPr lang="en-US" altLang="zh-CN" dirty="0" smtClean="0"/>
              <a:t> have get then delete xxx)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Logical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1.Receive job from distribute queue</a:t>
            </a:r>
          </a:p>
          <a:p>
            <a:r>
              <a:rPr lang="en-US" altLang="zh-CN" dirty="0" smtClean="0"/>
              <a:t>2.Resources 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3.Status(job and partition status ,cluster status[active size and host]) manager and Web UI show</a:t>
            </a:r>
          </a:p>
        </p:txBody>
      </p:sp>
    </p:spTree>
    <p:extLst>
      <p:ext uri="{BB962C8B-B14F-4D97-AF65-F5344CB8AC3E}">
        <p14:creationId xmlns:p14="http://schemas.microsoft.com/office/powerpoint/2010/main" val="31702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Node Logical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" y="990600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1.Connect to Zookeeper And Get unique increment id for self by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2.Set Watch list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</a:t>
            </a:r>
          </a:p>
          <a:p>
            <a:r>
              <a:rPr lang="en-US" altLang="zh-CN" dirty="0" smtClean="0"/>
              <a:t>3.Set Watch list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for check unique job</a:t>
            </a:r>
          </a:p>
          <a:p>
            <a:r>
              <a:rPr lang="en-US" altLang="zh-CN" dirty="0" smtClean="0"/>
              <a:t>4.Set Watch list /root/jobs/worker-xxx for timer schedule </a:t>
            </a:r>
          </a:p>
          <a:p>
            <a:r>
              <a:rPr lang="en-US" altLang="zh-CN" dirty="0" smtClean="0"/>
              <a:t>5.Receive job submitted by rest service</a:t>
            </a:r>
          </a:p>
          <a:p>
            <a:r>
              <a:rPr lang="en-US" altLang="zh-CN" dirty="0" smtClean="0"/>
              <a:t>6.Check if exists for current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r>
              <a:rPr lang="en-US" altLang="zh-CN" dirty="0" smtClean="0"/>
              <a:t>7.Read size of jobs from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(/root/jobs every worker)</a:t>
            </a:r>
          </a:p>
          <a:p>
            <a:r>
              <a:rPr lang="en-US" altLang="zh-CN" dirty="0" smtClean="0"/>
              <a:t>8.Submit job to the correct worker</a:t>
            </a:r>
          </a:p>
          <a:p>
            <a:r>
              <a:rPr lang="en-US" altLang="zh-CN" dirty="0" smtClean="0"/>
              <a:t>9.Schedule job by trigger (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or dependency ) from local</a:t>
            </a:r>
          </a:p>
          <a:p>
            <a:r>
              <a:rPr lang="en-US" altLang="zh-CN" dirty="0" smtClean="0"/>
              <a:t>10.Submit job to distribute queue by trigger from </a:t>
            </a:r>
            <a:r>
              <a:rPr lang="en-US" altLang="zh-CN" dirty="0" err="1" smtClean="0"/>
              <a:t>loacal</a:t>
            </a:r>
            <a:r>
              <a:rPr lang="en-US" altLang="zh-CN" dirty="0" smtClean="0"/>
              <a:t> worker</a:t>
            </a:r>
          </a:p>
          <a:p>
            <a:r>
              <a:rPr lang="en-US" altLang="zh-CN" dirty="0" smtClean="0"/>
              <a:t>----------------------------------</a:t>
            </a:r>
          </a:p>
          <a:p>
            <a:r>
              <a:rPr lang="en-US" altLang="zh-CN" dirty="0" smtClean="0"/>
              <a:t>1.Get </a:t>
            </a:r>
            <a:r>
              <a:rPr lang="en-US" altLang="zh-CN" dirty="0"/>
              <a:t>P</a:t>
            </a:r>
            <a:r>
              <a:rPr lang="en-US" altLang="zh-CN" dirty="0" smtClean="0"/>
              <a:t>artition Task And add to </a:t>
            </a:r>
            <a:r>
              <a:rPr lang="en-US" altLang="zh-CN" dirty="0" err="1" smtClean="0"/>
              <a:t>threadPool</a:t>
            </a:r>
            <a:r>
              <a:rPr lang="en-US" altLang="zh-CN" dirty="0" smtClean="0"/>
              <a:t> for execute</a:t>
            </a:r>
          </a:p>
          <a:p>
            <a:r>
              <a:rPr lang="en-US" altLang="zh-CN" dirty="0" smtClean="0"/>
              <a:t>2.Report status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(Leader will watch it ),when </a:t>
            </a:r>
            <a:r>
              <a:rPr lang="en-US" altLang="zh-CN" dirty="0" err="1" smtClean="0"/>
              <a:t>started,finished,exception,systemException</a:t>
            </a:r>
            <a:r>
              <a:rPr lang="en-US" altLang="zh-CN" dirty="0" smtClean="0"/>
              <a:t> and so 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381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Ensure </a:t>
            </a:r>
            <a:r>
              <a:rPr lang="en-US" altLang="zh-CN" b="1" dirty="0" err="1" smtClean="0"/>
              <a:t>jobname</a:t>
            </a:r>
            <a:r>
              <a:rPr lang="en-US" altLang="zh-CN" b="1" dirty="0" smtClean="0"/>
              <a:t> is unique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6002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al</a:t>
            </a:r>
            <a:r>
              <a:rPr lang="en-US" altLang="zh-CN" dirty="0" smtClean="0"/>
              <a:t> names =Set(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 Submit job and get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Add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names</a:t>
            </a:r>
            <a:r>
              <a:rPr lang="en-US" altLang="zh-CN" dirty="0"/>
              <a:t> </a:t>
            </a:r>
            <a:r>
              <a:rPr lang="en-US" altLang="zh-CN" dirty="0" smtClean="0"/>
              <a:t>and if </a:t>
            </a:r>
            <a:r>
              <a:rPr lang="en-US" altLang="zh-CN" dirty="0" err="1" smtClean="0"/>
              <a:t>names.size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did’t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change,it’s</a:t>
            </a:r>
            <a:r>
              <a:rPr lang="en-US" altLang="zh-CN" dirty="0" smtClean="0"/>
              <a:t> not unique else submit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/root/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Node watch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and update the set names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95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9633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ZK queue + Master(Leader)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Job and Resource Schedule </a:t>
            </a:r>
            <a:endParaRPr lang="zh-CN" altLang="en-US" b="1" dirty="0"/>
          </a:p>
        </p:txBody>
      </p:sp>
      <p:sp>
        <p:nvSpPr>
          <p:cNvPr id="5" name="Oval 4"/>
          <p:cNvSpPr/>
          <p:nvPr/>
        </p:nvSpPr>
        <p:spPr>
          <a:xfrm>
            <a:off x="5947767" y="4055994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455247" y="54864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7048500" y="4836556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42540" y="565665"/>
            <a:ext cx="3948460" cy="42708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53528" y="4297624"/>
            <a:ext cx="12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334316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/root/assign/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3514" y="768400"/>
            <a:ext cx="0" cy="45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314235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Leadership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Election</a:t>
            </a:r>
            <a:r>
              <a:rPr lang="en-US" altLang="zh-CN" sz="1000" dirty="0"/>
              <a:t> 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  creating </a:t>
            </a:r>
            <a:r>
              <a:rPr lang="en-US" altLang="zh-CN" sz="1000" i="1" dirty="0"/>
              <a:t>a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. If</a:t>
            </a:r>
            <a:br>
              <a:rPr lang="en-US" altLang="zh-CN" sz="1000" i="1" dirty="0"/>
            </a:br>
            <a:r>
              <a:rPr lang="en-US" altLang="zh-CN" sz="1000" i="1" dirty="0" smtClean="0"/>
              <a:t>it </a:t>
            </a:r>
            <a:r>
              <a:rPr lang="en-US" altLang="zh-CN" sz="1000" i="1" dirty="0"/>
              <a:t>succeeds, then it exercises the role of master. Otherwise, it watches</a:t>
            </a:r>
            <a:br>
              <a:rPr lang="en-US" altLang="zh-CN" sz="1000" i="1" dirty="0"/>
            </a:br>
            <a:r>
              <a:rPr lang="en-US" altLang="zh-CN" sz="1000" i="1" dirty="0" smtClean="0"/>
              <a:t>the 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, and if it goes away, it tries to elect a new </a:t>
            </a:r>
            <a:r>
              <a:rPr lang="en-US" altLang="zh-CN" sz="1000" i="1" dirty="0" smtClean="0"/>
              <a:t>primary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master.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The </a:t>
            </a:r>
            <a:r>
              <a:rPr lang="en-US" altLang="zh-CN" sz="1000" i="1" dirty="0"/>
              <a:t>states of this client are three: RUNNING, ELECTED, NOTELECTED. 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 RUNNING </a:t>
            </a:r>
            <a:r>
              <a:rPr lang="en-US" altLang="zh-CN" sz="1000" i="1" dirty="0"/>
              <a:t>means that according to its view of the </a:t>
            </a:r>
            <a:r>
              <a:rPr lang="en-US" altLang="zh-CN" sz="1000" i="1" dirty="0" err="1"/>
              <a:t>ZooKeeper</a:t>
            </a:r>
            <a:r>
              <a:rPr lang="en-US" altLang="zh-CN" sz="1000" i="1" dirty="0"/>
              <a:t> state, </a:t>
            </a:r>
            <a:r>
              <a:rPr lang="en-US" altLang="zh-CN" sz="1000" i="1" dirty="0" smtClean="0"/>
              <a:t>there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is no primary master (no master has been able to acquire the </a:t>
            </a:r>
            <a:r>
              <a:rPr lang="en-US" altLang="zh-CN" sz="1000" i="1" dirty="0" smtClean="0"/>
              <a:t>/leader lock).If </a:t>
            </a:r>
            <a:r>
              <a:rPr lang="en-US" altLang="zh-CN" sz="1000" i="1" dirty="0"/>
              <a:t>some master succeeds in creating the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and this master </a:t>
            </a:r>
            <a:r>
              <a:rPr lang="en-US" altLang="zh-CN" sz="1000" i="1" dirty="0" smtClean="0"/>
              <a:t>learns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it</a:t>
            </a:r>
            <a:r>
              <a:rPr lang="en-US" altLang="zh-CN" sz="1000" i="1" dirty="0"/>
              <a:t>, then it transitions to ELECTED if it is the primary and </a:t>
            </a:r>
            <a:r>
              <a:rPr lang="en-US" altLang="zh-CN" sz="1000" i="1" dirty="0" smtClean="0"/>
              <a:t>NOTELECTED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otherwise</a:t>
            </a:r>
            <a:r>
              <a:rPr lang="en-US" altLang="zh-CN" sz="1000" i="1" dirty="0"/>
              <a:t>.</a:t>
            </a:r>
            <a:endParaRPr lang="zh-CN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88582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/root/workers/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810" y="116815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2810" y="144381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</p:cNvCxnSpPr>
          <p:nvPr/>
        </p:nvCxnSpPr>
        <p:spPr>
          <a:xfrm>
            <a:off x="1447800" y="1948594"/>
            <a:ext cx="762000" cy="3021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1447800" y="1250004"/>
            <a:ext cx="2044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9390" y="1101017"/>
            <a:ext cx="10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</a:t>
            </a:r>
            <a:r>
              <a:rPr lang="en-US" altLang="zh-CN" sz="800" dirty="0" err="1" smtClean="0"/>
              <a:t>workerinfo</a:t>
            </a:r>
            <a:r>
              <a:rPr lang="en-US" altLang="zh-CN" sz="800" dirty="0" smtClean="0"/>
              <a:t> data bytes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5388" y="4821413"/>
            <a:ext cx="4021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Node </a:t>
            </a:r>
            <a:r>
              <a:rPr lang="en-US" altLang="zh-CN" sz="1000" dirty="0"/>
              <a:t> </a:t>
            </a:r>
          </a:p>
          <a:p>
            <a:r>
              <a:rPr lang="en-US" altLang="zh-CN" sz="1000" i="1" dirty="0" smtClean="0"/>
              <a:t>Creating  a /workers </a:t>
            </a:r>
            <a:r>
              <a:rPr lang="en-US" altLang="zh-CN" sz="1000" i="1" dirty="0" err="1" smtClean="0"/>
              <a:t>znode.when</a:t>
            </a:r>
            <a:r>
              <a:rPr lang="en-US" altLang="zh-CN" sz="1000" i="1" dirty="0" smtClean="0"/>
              <a:t> worker come </a:t>
            </a:r>
            <a:r>
              <a:rPr lang="en-US" altLang="zh-CN" sz="1000" i="1" dirty="0" err="1" smtClean="0"/>
              <a:t>in,it</a:t>
            </a:r>
            <a:r>
              <a:rPr lang="en-US" altLang="zh-CN" sz="1000" i="1" dirty="0" smtClean="0"/>
              <a:t> will create a </a:t>
            </a:r>
            <a:r>
              <a:rPr lang="en-US" altLang="zh-CN" sz="1000" i="1" dirty="0" err="1" smtClean="0"/>
              <a:t>tmp</a:t>
            </a:r>
            <a:r>
              <a:rPr lang="en-US" altLang="zh-CN" sz="1000" i="1" dirty="0" smtClean="0"/>
              <a:t> </a:t>
            </a:r>
            <a:r>
              <a:rPr lang="en-US" altLang="zh-CN" sz="1000" i="1" dirty="0" err="1" smtClean="0"/>
              <a:t>node,when</a:t>
            </a:r>
            <a:r>
              <a:rPr lang="en-US" altLang="zh-CN" sz="1000" i="1" dirty="0" smtClean="0"/>
              <a:t> worker crash, it will disappear from the workers node</a:t>
            </a:r>
            <a:endParaRPr lang="zh-CN" alt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953000" y="952332"/>
            <a:ext cx="4191000" cy="2705267"/>
          </a:xfrm>
          <a:prstGeom prst="wedgeRoundRectCallou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19675" y="1073858"/>
            <a:ext cx="34563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en-US" altLang="zh-CN" sz="1100" i="1" dirty="0"/>
              <a:t>Because workers may crash, this master also needs to be able to reassign</a:t>
            </a:r>
            <a:br>
              <a:rPr lang="en-US" altLang="zh-CN" sz="1100" i="1" dirty="0"/>
            </a:br>
            <a:r>
              <a:rPr lang="en-US" altLang="zh-CN" sz="1100" i="1" dirty="0" smtClean="0"/>
              <a:t>tasks</a:t>
            </a:r>
            <a:r>
              <a:rPr lang="en-US" altLang="zh-CN" sz="1100" i="1" dirty="0"/>
              <a:t>. When it watches for changes in the list of workers, it also </a:t>
            </a:r>
            <a:r>
              <a:rPr lang="en-US" altLang="zh-CN" sz="1100" i="1" dirty="0" smtClean="0"/>
              <a:t>receives </a:t>
            </a:r>
            <a:r>
              <a:rPr lang="en-US" altLang="zh-CN" sz="1100" i="1" dirty="0"/>
              <a:t>a notification when a </a:t>
            </a:r>
            <a:r>
              <a:rPr lang="en-US" altLang="zh-CN" sz="1100" i="1" dirty="0" err="1"/>
              <a:t>znode</a:t>
            </a:r>
            <a:r>
              <a:rPr lang="en-US" altLang="zh-CN" sz="1100" i="1" dirty="0"/>
              <a:t> representing a worker is gone, so  </a:t>
            </a:r>
            <a:r>
              <a:rPr lang="en-US" altLang="zh-CN" sz="1100" i="1" dirty="0" smtClean="0"/>
              <a:t>t </a:t>
            </a:r>
            <a:r>
              <a:rPr lang="en-US" altLang="zh-CN" sz="1100" i="1" dirty="0"/>
              <a:t>is able to reassign its tasks.</a:t>
            </a:r>
            <a:br>
              <a:rPr lang="en-US" altLang="zh-CN" sz="1100" i="1" dirty="0"/>
            </a:br>
            <a:r>
              <a:rPr lang="en-US" altLang="zh-CN" sz="1100" i="1" dirty="0" smtClean="0"/>
              <a:t>A </a:t>
            </a:r>
            <a:r>
              <a:rPr lang="en-US" altLang="zh-CN" sz="1100" i="1" dirty="0"/>
              <a:t>primary may crash too. In the case a primary crashes, the next </a:t>
            </a:r>
            <a:r>
              <a:rPr lang="en-US" altLang="zh-CN" sz="1100" i="1" dirty="0" smtClean="0"/>
              <a:t>primary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that </a:t>
            </a:r>
            <a:r>
              <a:rPr lang="en-US" altLang="zh-CN" sz="1100" i="1" dirty="0"/>
              <a:t>takes over the role needs to make sure that it assigns and </a:t>
            </a:r>
            <a:r>
              <a:rPr lang="en-US" altLang="zh-CN" sz="1100" i="1" dirty="0" smtClean="0"/>
              <a:t>reassigns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tasks that the previous primary hasn't had time to process.</a:t>
            </a:r>
            <a:endParaRPr lang="zh-CN" alt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1824811"/>
            <a:ext cx="1066800" cy="24756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1447800" y="1948594"/>
            <a:ext cx="838200" cy="2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197823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Save binary local job data from local queue to </a:t>
            </a:r>
            <a:r>
              <a:rPr lang="en-US" altLang="zh-CN" sz="800" dirty="0" err="1" smtClean="0"/>
              <a:t>zk</a:t>
            </a:r>
            <a:r>
              <a:rPr lang="en-US" altLang="zh-CN" sz="800" dirty="0" smtClean="0"/>
              <a:t> once per 10 minutes in leader(master)</a:t>
            </a:r>
            <a:endParaRPr lang="zh-CN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381000" y="2270624"/>
            <a:ext cx="142271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/root/resource/worker-xxx/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2651325"/>
            <a:ext cx="1905000" cy="12064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50020" y="2771969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6770" y="2651325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job</a:t>
            </a:r>
            <a:endParaRPr lang="zh-CN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1000" y="3012259"/>
            <a:ext cx="106680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jobid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50020" y="3132903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3012259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status of </a:t>
            </a:r>
            <a:r>
              <a:rPr lang="en-US" altLang="zh-CN" sz="800" dirty="0" err="1" smtClean="0"/>
              <a:t>jobid</a:t>
            </a:r>
            <a:endParaRPr lang="zh-CN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652810" y="35814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2810" y="42672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000" y="580122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/root/leader/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40398" y="379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0398" y="40386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000" y="4511558"/>
            <a:ext cx="106680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cluster_status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8085" y="3657599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/root/counter/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5031" y="416446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/root/dead/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90355" y="440044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0600" y="2819400"/>
            <a:ext cx="1066800" cy="1296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902250"/>
            <a:ext cx="650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90" y="2826231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dirty="0" smtClean="0"/>
              <a:t>orkerid_p1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53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381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r>
              <a:rPr lang="zh-CN" altLang="en-US" b="1" dirty="0"/>
              <a:t>统</a:t>
            </a:r>
            <a:r>
              <a:rPr lang="zh-CN" altLang="en-US" b="1" dirty="0" smtClean="0"/>
              <a:t>一配置中心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133600" y="1447801"/>
            <a:ext cx="3948460" cy="2514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62200" y="1600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configs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981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configfile1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6482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CloudConf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负责管理所有配置及插件，同一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唯一，不同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通过</a:t>
            </a:r>
            <a:r>
              <a:rPr lang="en-US" altLang="zh-CN" sz="1200" b="1" dirty="0" smtClean="0"/>
              <a:t>ZK</a:t>
            </a:r>
            <a:r>
              <a:rPr lang="zh-CN" altLang="en-US" sz="1200" b="1" dirty="0" smtClean="0"/>
              <a:t>同步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95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3505200" cy="792162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Logical of resource allocation</a:t>
            </a:r>
            <a:endParaRPr lang="zh-CN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register to Leader by </a:t>
            </a:r>
            <a:r>
              <a:rPr lang="en-US" altLang="zh-CN" dirty="0" err="1" smtClean="0"/>
              <a:t>zk,Send</a:t>
            </a:r>
            <a:r>
              <a:rPr lang="en-US" altLang="zh-CN" dirty="0" smtClean="0"/>
              <a:t> </a:t>
            </a:r>
            <a:r>
              <a:rPr lang="en-US" altLang="zh-CN" dirty="0" err="1"/>
              <a:t>NodeInfo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id: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host: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cores: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memory: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</a:p>
          <a:p>
            <a:r>
              <a:rPr lang="en-US" altLang="zh-CN" i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cpuUsageRatio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dirty="0" err="1"/>
              <a:t>memUsageRatio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availableCores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              ) </a:t>
            </a:r>
            <a:r>
              <a:rPr lang="en-US" altLang="zh-CN" dirty="0" smtClean="0"/>
              <a:t> to Leader</a:t>
            </a:r>
          </a:p>
          <a:p>
            <a:r>
              <a:rPr lang="en-US" altLang="zh-CN" dirty="0" smtClean="0"/>
              <a:t>Node send </a:t>
            </a:r>
            <a:r>
              <a:rPr lang="en-US" altLang="zh-CN" dirty="0" err="1" smtClean="0"/>
              <a:t>ResMonitorInfo</a:t>
            </a:r>
            <a:r>
              <a:rPr lang="en-US" altLang="zh-CN" dirty="0" smtClean="0"/>
              <a:t>(</a:t>
            </a:r>
            <a:r>
              <a:rPr lang="en-US" altLang="zh-CN" i="1" dirty="0" err="1"/>
              <a:t>nodeId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memUsageRatio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cpuUsageRatio</a:t>
            </a:r>
            <a:r>
              <a:rPr lang="en-US" altLang="zh-CN" dirty="0" smtClean="0"/>
              <a:t>) to master(send to /root/resource/worker-xxx) per 500 millisecond </a:t>
            </a:r>
          </a:p>
          <a:p>
            <a:r>
              <a:rPr lang="en-US" altLang="zh-CN" dirty="0"/>
              <a:t>Master perceive it </a:t>
            </a:r>
            <a:r>
              <a:rPr lang="en-US" altLang="zh-CN" dirty="0" smtClean="0"/>
              <a:t>,update 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 and cache it</a:t>
            </a:r>
          </a:p>
          <a:p>
            <a:r>
              <a:rPr lang="en-US" altLang="zh-CN" dirty="0" smtClean="0"/>
              <a:t>When got some job from </a:t>
            </a:r>
            <a:r>
              <a:rPr lang="en-US" altLang="zh-CN" dirty="0" err="1" smtClean="0"/>
              <a:t>queue,first</a:t>
            </a:r>
            <a:r>
              <a:rPr lang="en-US" altLang="zh-CN" dirty="0" smtClean="0"/>
              <a:t> check resource(</a:t>
            </a:r>
            <a:r>
              <a:rPr lang="en-US" altLang="zh-CN" i="1" dirty="0" err="1" smtClean="0"/>
              <a:t>cpuUsageRatio</a:t>
            </a:r>
            <a:r>
              <a:rPr lang="en-US" altLang="zh-CN" dirty="0" smtClean="0"/>
              <a:t>&lt;90</a:t>
            </a:r>
            <a:r>
              <a:rPr lang="en-US" altLang="zh-CN" dirty="0"/>
              <a:t>% </a:t>
            </a:r>
            <a:r>
              <a:rPr lang="en-US" altLang="zh-CN" dirty="0" err="1"/>
              <a:t>memUsageRatio</a:t>
            </a:r>
            <a:r>
              <a:rPr lang="en-US" altLang="zh-CN" dirty="0"/>
              <a:t> &lt;</a:t>
            </a:r>
            <a:r>
              <a:rPr lang="en-US" altLang="zh-CN" dirty="0" smtClean="0"/>
              <a:t>90%)</a:t>
            </a:r>
          </a:p>
          <a:p>
            <a:r>
              <a:rPr lang="en-US" altLang="zh-CN" dirty="0" smtClean="0"/>
              <a:t>Shuffle available Nodes and get partition number[default total </a:t>
            </a:r>
            <a:r>
              <a:rPr lang="en-US" altLang="zh-CN" dirty="0"/>
              <a:t>available </a:t>
            </a:r>
            <a:r>
              <a:rPr lang="en-US" altLang="zh-CN" dirty="0" smtClean="0"/>
              <a:t>cores],and loop nodes [</a:t>
            </a:r>
            <a:r>
              <a:rPr lang="en-US" altLang="zh-CN" b="1" dirty="0" smtClean="0">
                <a:solidFill>
                  <a:srgbClr val="FF0000"/>
                </a:solidFill>
              </a:rPr>
              <a:t>partition number % nodes number</a:t>
            </a:r>
            <a:r>
              <a:rPr lang="en-US" altLang="zh-CN" dirty="0" smtClean="0"/>
              <a:t>],and add it to assign nodes array</a:t>
            </a:r>
          </a:p>
          <a:p>
            <a:r>
              <a:rPr lang="en-US" altLang="zh-CN" dirty="0" smtClean="0"/>
              <a:t>Loop(Split job to partition task(Map(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-&gt;task number)) And send it to Node)</a:t>
            </a:r>
            <a:r>
              <a:rPr lang="en-US" altLang="zh-CN" dirty="0"/>
              <a:t>[</a:t>
            </a:r>
            <a:r>
              <a:rPr lang="en-US" altLang="zh-CN" dirty="0" smtClean="0"/>
              <a:t>--Allocate  partition job to node in roll poling </a:t>
            </a:r>
            <a:r>
              <a:rPr lang="en-US" altLang="zh-CN" dirty="0"/>
              <a:t>;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parition</a:t>
            </a:r>
            <a:r>
              <a:rPr lang="en-US" altLang="zh-CN" dirty="0" smtClean="0"/>
              <a:t> job to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 in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Status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2819400"/>
            <a:ext cx="125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Ready</a:t>
            </a:r>
          </a:p>
          <a:p>
            <a:r>
              <a:rPr lang="en-US" altLang="zh-CN" dirty="0" smtClean="0"/>
              <a:t>Started</a:t>
            </a:r>
          </a:p>
          <a:p>
            <a:r>
              <a:rPr lang="en-US" altLang="zh-CN" dirty="0" smtClean="0"/>
              <a:t>Running</a:t>
            </a:r>
          </a:p>
          <a:p>
            <a:r>
              <a:rPr lang="en-US" altLang="zh-CN" dirty="0" smtClean="0"/>
              <a:t>Finished</a:t>
            </a:r>
          </a:p>
          <a:p>
            <a:r>
              <a:rPr lang="en-US" altLang="zh-CN" dirty="0" smtClean="0"/>
              <a:t>Exception</a:t>
            </a:r>
          </a:p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33600" y="3390900"/>
            <a:ext cx="1905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3505200"/>
            <a:ext cx="1828800" cy="19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3276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partition1 state</a:t>
            </a:r>
          </a:p>
          <a:p>
            <a:r>
              <a:rPr lang="en-US" altLang="zh-CN" sz="800" dirty="0" smtClean="0"/>
              <a:t>Partition2 state</a:t>
            </a:r>
          </a:p>
          <a:p>
            <a:r>
              <a:rPr lang="en-US" altLang="zh-CN" sz="800" dirty="0" smtClean="0"/>
              <a:t>Partition3 state…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79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90364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基于数据流的调度</a:t>
            </a:r>
            <a:endParaRPr lang="zh-CN" alt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905000"/>
            <a:ext cx="5791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403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</a:t>
            </a:r>
            <a:r>
              <a:rPr lang="zh-CN" altLang="en-US" b="1" dirty="0" smtClean="0"/>
              <a:t>度集群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956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worker2</a:t>
            </a:r>
            <a:endParaRPr lang="zh-CN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3048000"/>
            <a:ext cx="2362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048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 (keys)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1562100" y="4411518"/>
            <a:ext cx="24765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3650" y="577327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</a:t>
            </a:r>
            <a:endParaRPr lang="zh-CN" altLang="en-US" b="1" dirty="0"/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2800350" y="3048000"/>
            <a:ext cx="95250" cy="136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7"/>
          </p:cNvCxnSpPr>
          <p:nvPr/>
        </p:nvCxnSpPr>
        <p:spPr>
          <a:xfrm flipH="1">
            <a:off x="3675925" y="3232666"/>
            <a:ext cx="1200875" cy="13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14282" y="3990492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publish</a:t>
            </a:r>
            <a:endParaRPr lang="zh-CN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44079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consume</a:t>
            </a:r>
            <a:endParaRPr lang="zh-CN" altLang="en-US" b="1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486400" y="2362200"/>
            <a:ext cx="838200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3987949" y="2408368"/>
            <a:ext cx="952500" cy="5172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72100" y="2095132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</a:t>
            </a:r>
            <a:r>
              <a:rPr lang="en-US" altLang="zh-CN" sz="1000" b="1" dirty="0" smtClean="0"/>
              <a:t>artition</a:t>
            </a:r>
            <a:endParaRPr lang="zh-CN" altLang="en-US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6553200" y="3232666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43700" y="38832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(List&lt;Object&gt;)</a:t>
            </a:r>
            <a:endParaRPr lang="zh-CN" altLang="en-US" dirty="0"/>
          </a:p>
        </p:txBody>
      </p:sp>
      <p:cxnSp>
        <p:nvCxnSpPr>
          <p:cNvPr id="34" name="Curved Connector 33"/>
          <p:cNvCxnSpPr>
            <a:stCxn id="32" idx="2"/>
          </p:cNvCxnSpPr>
          <p:nvPr/>
        </p:nvCxnSpPr>
        <p:spPr>
          <a:xfrm rot="5400000" flipH="1">
            <a:off x="6129403" y="2838209"/>
            <a:ext cx="771394" cy="2057400"/>
          </a:xfrm>
          <a:prstGeom prst="curvedConnector4">
            <a:avLst>
              <a:gd name="adj1" fmla="val -29635"/>
              <a:gd name="adj2" fmla="val 69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41151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失败反馈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status,list</a:t>
            </a:r>
            <a:r>
              <a:rPr lang="en-US" altLang="zh-CN" b="1" dirty="0" smtClean="0"/>
              <a:t>&lt;Object&gt;)</a:t>
            </a:r>
            <a:endParaRPr lang="zh-CN" alt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686300" y="3180453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073074" y="3180453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76400"/>
            <a:ext cx="16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/>
              <a:t>Request need data field and </a:t>
            </a:r>
            <a:r>
              <a:rPr lang="en-US" altLang="zh-CN" sz="1050" b="1" dirty="0" err="1" smtClean="0"/>
              <a:t>jobname</a:t>
            </a:r>
            <a:r>
              <a:rPr lang="en-US" altLang="zh-CN" sz="1050" b="1" dirty="0" smtClean="0"/>
              <a:t> field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8122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13947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Data parallel</a:t>
            </a:r>
          </a:p>
          <a:p>
            <a:r>
              <a:rPr lang="en-US" altLang="zh-CN" dirty="0"/>
              <a:t>2. fault-tolerant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3.No </a:t>
            </a:r>
            <a:r>
              <a:rPr lang="en-US" altLang="zh-CN" dirty="0" smtClean="0">
                <a:solidFill>
                  <a:srgbClr val="00B050"/>
                </a:solidFill>
              </a:rPr>
              <a:t>single </a:t>
            </a:r>
            <a:r>
              <a:rPr lang="en-US" altLang="zh-CN" dirty="0">
                <a:solidFill>
                  <a:srgbClr val="00B050"/>
                </a:solidFill>
              </a:rPr>
              <a:t>point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4.callback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en-US" altLang="zh-CN" dirty="0">
                <a:solidFill>
                  <a:srgbClr val="00B050"/>
                </a:solidFill>
              </a:rPr>
              <a:t>. Framework control section general logic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4325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Goal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90364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基于数据流的调度</a:t>
            </a:r>
            <a:endParaRPr lang="zh-CN" alt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905000"/>
            <a:ext cx="5791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403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</a:t>
            </a:r>
            <a:r>
              <a:rPr lang="zh-CN" altLang="en-US" b="1" dirty="0" smtClean="0"/>
              <a:t>度集群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956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23622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worker2</a:t>
            </a:r>
            <a:endParaRPr lang="zh-CN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3048000"/>
            <a:ext cx="2362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048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 (keys)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1562100" y="4411518"/>
            <a:ext cx="24765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3650" y="577327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kafka</a:t>
            </a:r>
            <a:endParaRPr lang="zh-CN" altLang="en-US" b="1" dirty="0"/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2800350" y="3048000"/>
            <a:ext cx="95250" cy="136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7"/>
          </p:cNvCxnSpPr>
          <p:nvPr/>
        </p:nvCxnSpPr>
        <p:spPr>
          <a:xfrm flipH="1">
            <a:off x="3675925" y="3232666"/>
            <a:ext cx="1200875" cy="13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14282" y="3990492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publish</a:t>
            </a:r>
            <a:endParaRPr lang="zh-CN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44079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consume</a:t>
            </a:r>
            <a:endParaRPr lang="zh-CN" alt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419600" y="2209800"/>
            <a:ext cx="457200" cy="457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52900" y="1964327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queue</a:t>
            </a:r>
            <a:endParaRPr lang="zh-CN" altLang="en-US" sz="1100" b="1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486400" y="2362200"/>
            <a:ext cx="838200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3987949" y="2408368"/>
            <a:ext cx="952500" cy="5172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72100" y="2095132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</a:t>
            </a:r>
            <a:r>
              <a:rPr lang="en-US" altLang="zh-CN" sz="1000" b="1" dirty="0" smtClean="0"/>
              <a:t>artition</a:t>
            </a:r>
            <a:endParaRPr lang="zh-CN" altLang="en-US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6553200" y="3232666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43700" y="38832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(List&lt;Object&gt;)</a:t>
            </a:r>
            <a:endParaRPr lang="zh-CN" altLang="en-US" dirty="0"/>
          </a:p>
        </p:txBody>
      </p:sp>
      <p:cxnSp>
        <p:nvCxnSpPr>
          <p:cNvPr id="34" name="Curved Connector 33"/>
          <p:cNvCxnSpPr>
            <a:stCxn id="32" idx="2"/>
          </p:cNvCxnSpPr>
          <p:nvPr/>
        </p:nvCxnSpPr>
        <p:spPr>
          <a:xfrm rot="5400000" flipH="1">
            <a:off x="6129403" y="2838209"/>
            <a:ext cx="771394" cy="2057400"/>
          </a:xfrm>
          <a:prstGeom prst="curvedConnector4">
            <a:avLst>
              <a:gd name="adj1" fmla="val -29635"/>
              <a:gd name="adj2" fmla="val 69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41151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失败反馈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status,list</a:t>
            </a:r>
            <a:r>
              <a:rPr lang="en-US" altLang="zh-CN" b="1" dirty="0" smtClean="0"/>
              <a:t>&lt;Object&gt;)</a:t>
            </a:r>
            <a:endParaRPr lang="zh-CN" alt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686300" y="3180453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3073074" y="3180453"/>
            <a:ext cx="1219200" cy="497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88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 status: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id address state cores memory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895600"/>
            <a:ext cx="67056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Job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cores </a:t>
            </a:r>
            <a:r>
              <a:rPr lang="en-US" altLang="zh-CN" dirty="0" err="1" smtClean="0"/>
              <a:t>submit_time</a:t>
            </a:r>
            <a:r>
              <a:rPr lang="en-US" altLang="zh-CN" dirty="0" smtClean="0"/>
              <a:t> user state duration (</a:t>
            </a:r>
            <a:r>
              <a:rPr lang="en-US" altLang="zh-CN" dirty="0"/>
              <a:t>Task </a:t>
            </a:r>
            <a:r>
              <a:rPr lang="en-US" altLang="zh-CN" dirty="0" err="1"/>
              <a:t>successed</a:t>
            </a:r>
            <a:r>
              <a:rPr lang="en-US" altLang="zh-CN" dirty="0"/>
              <a:t>/total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Right Arrow 8"/>
          <p:cNvSpPr/>
          <p:nvPr/>
        </p:nvSpPr>
        <p:spPr>
          <a:xfrm rot="7626905">
            <a:off x="3600844" y="3696284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 rot="4113511">
            <a:off x="4073655" y="3696283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Arrow 10"/>
          <p:cNvSpPr/>
          <p:nvPr/>
        </p:nvSpPr>
        <p:spPr>
          <a:xfrm rot="1522108">
            <a:off x="4566297" y="3664011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419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Job_partition</a:t>
            </a:r>
            <a:r>
              <a:rPr lang="en-US" altLang="zh-CN" dirty="0" smtClean="0"/>
              <a:t>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partitionName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submited_time</a:t>
            </a:r>
            <a:r>
              <a:rPr lang="en-US" altLang="zh-CN" dirty="0" smtClean="0"/>
              <a:t> Duration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600201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71139" y="1905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5369" y="1905000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job</a:t>
            </a:r>
            <a:endParaRPr lang="zh-CN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133138" y="2286000"/>
            <a:ext cx="1000461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1015" y="2250976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Pathname=workerid_p1</a:t>
            </a:r>
            <a:endParaRPr lang="zh-CN" altLang="en-US" sz="800" dirty="0"/>
          </a:p>
        </p:txBody>
      </p:sp>
      <p:cxnSp>
        <p:nvCxnSpPr>
          <p:cNvPr id="6" name="Straight Arrow Connector 5"/>
          <p:cNvCxnSpPr>
            <a:stCxn id="16" idx="3"/>
          </p:cNvCxnSpPr>
          <p:nvPr/>
        </p:nvCxnSpPr>
        <p:spPr>
          <a:xfrm flipV="1">
            <a:off x="2133599" y="2366556"/>
            <a:ext cx="457201" cy="1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</p:cNvCxnSpPr>
          <p:nvPr/>
        </p:nvCxnSpPr>
        <p:spPr>
          <a:xfrm>
            <a:off x="2133599" y="2380139"/>
            <a:ext cx="533401" cy="1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552701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partition status</a:t>
            </a:r>
            <a:endParaRPr lang="zh-CN" altLang="en-US" sz="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7539" y="2012722"/>
            <a:ext cx="297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94351"/>
            <a:ext cx="2847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19100" y="4366708"/>
            <a:ext cx="4229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" y="436670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Map(</a:t>
            </a:r>
            <a:r>
              <a:rPr lang="en-US" altLang="zh-CN" dirty="0" err="1" smtClean="0"/>
              <a:t>jobname_version</a:t>
            </a:r>
            <a:r>
              <a:rPr lang="en-US" altLang="zh-CN" dirty="0" smtClean="0"/>
              <a:t>-&gt;Job)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check whether updated by guys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Not Cover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35814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REDIS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957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</a:p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  <a:endParaRPr lang="zh-CN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1905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895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>
                <a:solidFill>
                  <a:srgbClr val="92D050"/>
                </a:solidFill>
              </a:rPr>
              <a:t>t</a:t>
            </a:r>
            <a:r>
              <a:rPr lang="en-US" altLang="zh-CN" sz="1000" b="1" dirty="0" err="1" smtClean="0">
                <a:solidFill>
                  <a:srgbClr val="92D050"/>
                </a:solidFill>
              </a:rPr>
              <a:t>ablename_primarykey</a:t>
            </a:r>
            <a:endParaRPr lang="zh-CN" altLang="en-US" sz="1000" b="1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19050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3505199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92D050"/>
                </a:solidFill>
              </a:rPr>
              <a:t>f</a:t>
            </a:r>
            <a:r>
              <a:rPr lang="en-US" altLang="zh-CN" sz="900" b="1" dirty="0" smtClean="0">
                <a:solidFill>
                  <a:srgbClr val="92D050"/>
                </a:solidFill>
              </a:rPr>
              <a:t>ield1-&gt;field2-&gt;field3… &gt;&gt;</a:t>
            </a:r>
            <a:r>
              <a:rPr lang="zh-CN" altLang="en-US" sz="900" b="1" dirty="0" smtClean="0">
                <a:solidFill>
                  <a:srgbClr val="92D050"/>
                </a:solidFill>
              </a:rPr>
              <a:t>该表中不需要更新的字段</a:t>
            </a:r>
            <a:endParaRPr lang="zh-CN" altLang="en-US" sz="900" b="1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BloomFilter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BitSet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7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…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9700" y="5301953"/>
            <a:ext cx="0" cy="4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9700" y="57912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根</a:t>
            </a:r>
            <a:r>
              <a:rPr lang="zh-CN" altLang="en-US" sz="800" dirty="0" smtClean="0"/>
              <a:t>据主键判断，如果</a:t>
            </a:r>
            <a:r>
              <a:rPr lang="en-US" altLang="zh-CN" sz="800" dirty="0" err="1" smtClean="0"/>
              <a:t>BitSet</a:t>
            </a:r>
            <a:r>
              <a:rPr lang="zh-CN" altLang="en-US" sz="800" dirty="0" smtClean="0"/>
              <a:t>里面有则根据主键去</a:t>
            </a:r>
            <a:r>
              <a:rPr lang="en-US" altLang="zh-CN" sz="800" dirty="0" err="1" smtClean="0"/>
              <a:t>Redis</a:t>
            </a:r>
            <a:r>
              <a:rPr lang="zh-CN" altLang="en-US" sz="800" dirty="0" smtClean="0"/>
              <a:t>取出不需要跟新的字段，然后入库之前对其进行跟新操作的时候删掉这些字段</a:t>
            </a:r>
            <a:endParaRPr lang="zh-CN" altLang="en-US" sz="800" dirty="0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1905000" y="4832866"/>
            <a:ext cx="158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Local cache</a:t>
            </a:r>
            <a:endParaRPr lang="zh-CN" alt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53000" y="993289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5257800" y="1143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bloomfilter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520" y="4368904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1.Post to cluster when some one tag some field </a:t>
            </a:r>
          </a:p>
          <a:p>
            <a:r>
              <a:rPr lang="en-US" altLang="zh-CN" sz="1400" dirty="0" smtClean="0"/>
              <a:t>2.Add this mapping to </a:t>
            </a:r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or </a:t>
            </a:r>
            <a:r>
              <a:rPr lang="en-US" altLang="zh-CN" sz="1400" dirty="0" err="1" smtClean="0"/>
              <a:t>hbase</a:t>
            </a:r>
            <a:endParaRPr lang="en-US" altLang="zh-CN" sz="1400" dirty="0" smtClean="0"/>
          </a:p>
          <a:p>
            <a:r>
              <a:rPr lang="en-US" altLang="zh-CN" sz="1400" dirty="0" smtClean="0"/>
              <a:t>3.Put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zookeeper</a:t>
            </a:r>
          </a:p>
          <a:p>
            <a:r>
              <a:rPr lang="en-US" altLang="zh-CN" sz="1400" dirty="0" smtClean="0"/>
              <a:t>4.Worker watch /root/</a:t>
            </a:r>
            <a:r>
              <a:rPr lang="en-US" altLang="zh-CN" sz="1400" dirty="0" err="1" smtClean="0"/>
              <a:t>bloomfilter</a:t>
            </a:r>
            <a:endParaRPr lang="en-US" altLang="zh-CN" sz="1400" dirty="0" smtClean="0"/>
          </a:p>
          <a:p>
            <a:r>
              <a:rPr lang="en-US" altLang="zh-CN" sz="1400" dirty="0" smtClean="0"/>
              <a:t>5.Add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</a:t>
            </a:r>
            <a:r>
              <a:rPr lang="en-US" altLang="zh-CN" sz="1400" dirty="0" err="1" smtClean="0"/>
              <a:t>bloomfilter</a:t>
            </a:r>
            <a:r>
              <a:rPr lang="en-US" altLang="zh-CN" sz="1400" dirty="0" smtClean="0"/>
              <a:t> for per worker</a:t>
            </a:r>
            <a:endParaRPr lang="zh-CN" alt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91200" y="1533331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Tablename_primarykey1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Dynamic Load Jars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76201439"/>
              </p:ext>
            </p:extLst>
          </p:nvPr>
        </p:nvGraphicFramePr>
        <p:xfrm>
          <a:off x="5105400" y="1583693"/>
          <a:ext cx="3048000" cy="302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6553200" y="2286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7912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3657600"/>
            <a:ext cx="0" cy="34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124200"/>
            <a:ext cx="218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3400" y="3552712"/>
            <a:ext cx="128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85000"/>
                  </a:schemeClr>
                </a:solidFill>
              </a:rPr>
              <a:t>Watch /root/jars</a:t>
            </a:r>
            <a:endParaRPr lang="zh-CN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Explosion 1 20"/>
          <p:cNvSpPr/>
          <p:nvPr/>
        </p:nvSpPr>
        <p:spPr>
          <a:xfrm>
            <a:off x="1981200" y="1211919"/>
            <a:ext cx="1905000" cy="1797085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14400" y="2590800"/>
            <a:ext cx="579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7800" y="3827939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Upload jars to cluster</a:t>
            </a:r>
            <a:endParaRPr lang="zh-CN" altLang="en-US" sz="1400" b="1" dirty="0"/>
          </a:p>
        </p:txBody>
      </p:sp>
      <p:sp>
        <p:nvSpPr>
          <p:cNvPr id="25" name="Oval 24"/>
          <p:cNvSpPr/>
          <p:nvPr/>
        </p:nvSpPr>
        <p:spPr>
          <a:xfrm>
            <a:off x="152400" y="3009004"/>
            <a:ext cx="838200" cy="8207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/>
              <a:t>Client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2070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Dynamic Load Jars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0" y="3827939"/>
            <a:ext cx="2743200" cy="15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629400" y="4001823"/>
            <a:ext cx="914401" cy="23366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akka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1534" y="4359116"/>
            <a:ext cx="2396266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actorSystem_host_port_actorName1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31790455"/>
              </p:ext>
            </p:extLst>
          </p:nvPr>
        </p:nvGraphicFramePr>
        <p:xfrm>
          <a:off x="4953000" y="1212346"/>
          <a:ext cx="3048000" cy="302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6553200" y="2286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7912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3657600"/>
            <a:ext cx="0" cy="34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124200"/>
            <a:ext cx="218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xplosion 1 20"/>
          <p:cNvSpPr/>
          <p:nvPr/>
        </p:nvSpPr>
        <p:spPr>
          <a:xfrm>
            <a:off x="1981200" y="1211919"/>
            <a:ext cx="1905000" cy="1797085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14400" y="2590800"/>
            <a:ext cx="579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7800" y="3827939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Upload jars to cluster</a:t>
            </a:r>
            <a:endParaRPr lang="zh-CN" altLang="en-US" sz="1400" b="1" dirty="0"/>
          </a:p>
        </p:txBody>
      </p:sp>
      <p:sp>
        <p:nvSpPr>
          <p:cNvPr id="25" name="Oval 24"/>
          <p:cNvSpPr/>
          <p:nvPr/>
        </p:nvSpPr>
        <p:spPr>
          <a:xfrm>
            <a:off x="152400" y="3009004"/>
            <a:ext cx="838200" cy="8207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/>
              <a:t>Client</a:t>
            </a:r>
            <a:endParaRPr lang="zh-CN" altLang="en-US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6671534" y="4724400"/>
            <a:ext cx="2396266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actorSystem_host_port_actorName2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1534" y="5029200"/>
            <a:ext cx="2396266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actorSystem_host_port_actorName3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2800" y="1295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Akka</a:t>
            </a:r>
            <a:r>
              <a:rPr lang="en-US" altLang="zh-CN" b="1" dirty="0" smtClean="0"/>
              <a:t> + </a:t>
            </a:r>
            <a:r>
              <a:rPr lang="en-US" altLang="zh-CN" b="1" dirty="0" err="1" smtClean="0"/>
              <a:t>Netty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6142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620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1.xml</a:t>
            </a:r>
            <a:r>
              <a:rPr lang="zh-CN" altLang="en-US" smtClean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job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命令参数</a:t>
            </a:r>
            <a:endParaRPr lang="en-US" altLang="zh-CN" dirty="0" smtClean="0"/>
          </a:p>
          <a:p>
            <a:r>
              <a:rPr lang="en-US" altLang="zh-CN" dirty="0" smtClean="0"/>
              <a:t>4.Zookeeper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datagrid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15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7341416"/>
              </p:ext>
            </p:extLst>
          </p:nvPr>
        </p:nvGraphicFramePr>
        <p:xfrm>
          <a:off x="1600200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19498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System Architecture</a:t>
            </a:r>
            <a:endParaRPr lang="zh-CN" alt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1219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4648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106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Timer </a:t>
            </a:r>
            <a:r>
              <a:rPr lang="en-US" altLang="zh-CN" sz="1200" b="1" dirty="0"/>
              <a:t>S</a:t>
            </a:r>
            <a:r>
              <a:rPr lang="en-US" altLang="zh-CN" sz="1200" b="1" dirty="0" smtClean="0"/>
              <a:t>chedule</a:t>
            </a:r>
            <a:endParaRPr lang="zh-CN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446353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Job Schedule</a:t>
            </a:r>
            <a:endParaRPr lang="zh-CN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4114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ALIVE</a:t>
            </a:r>
          </a:p>
          <a:p>
            <a:r>
              <a:rPr lang="en-US" altLang="zh-CN" i="1" dirty="0" smtClean="0">
                <a:solidFill>
                  <a:srgbClr val="92D050"/>
                </a:solidFill>
              </a:rPr>
              <a:t>RECOVERING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32698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467087" y="817442"/>
            <a:ext cx="1371600" cy="9559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Job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id</a:t>
            </a:r>
            <a:endParaRPr lang="zh-CN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6858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name</a:t>
            </a:r>
            <a:endParaRPr lang="zh-CN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6670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partitioner</a:t>
            </a:r>
            <a:endParaRPr lang="zh-CN" alt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5814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schedule</a:t>
            </a:r>
            <a:endParaRPr lang="zh-CN" alt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44958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cron</a:t>
            </a:r>
            <a:endParaRPr lang="zh-CN" alt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logical</a:t>
            </a:r>
            <a:endParaRPr lang="zh-CN" alt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1995443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parentJobName</a:t>
            </a:r>
            <a:endParaRPr lang="zh-CN" altLang="en-US" sz="800" dirty="0"/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4038600" y="2300243"/>
            <a:ext cx="0" cy="3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28194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Class or schedule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default </a:t>
            </a:r>
            <a:r>
              <a:rPr lang="en-US" altLang="zh-CN" sz="800" dirty="0" err="1" smtClean="0"/>
              <a:t>DefaultSchedule</a:t>
            </a:r>
            <a:endParaRPr lang="zh-CN" altLang="en-US" sz="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43200" y="2300243"/>
            <a:ext cx="0" cy="1281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4100" y="3657600"/>
            <a:ext cx="2628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split job to task </a:t>
            </a:r>
            <a:r>
              <a:rPr lang="en-US" altLang="zh-CN" sz="800" dirty="0" err="1" smtClean="0"/>
              <a:t>parttion</a:t>
            </a:r>
            <a:r>
              <a:rPr lang="en-US" altLang="zh-CN" sz="800" dirty="0" smtClean="0"/>
              <a:t> default </a:t>
            </a:r>
            <a:r>
              <a:rPr lang="en-US" altLang="zh-CN" sz="800" dirty="0" err="1" smtClean="0"/>
              <a:t>DBRangePartition</a:t>
            </a:r>
            <a:endParaRPr lang="zh-CN" altLang="en-US" sz="800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4953000" y="2300243"/>
            <a:ext cx="0" cy="1786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81456" y="4113001"/>
            <a:ext cx="1106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Cron</a:t>
            </a:r>
            <a:r>
              <a:rPr lang="en-US" altLang="zh-CN" sz="800" dirty="0" smtClean="0"/>
              <a:t> expression</a:t>
            </a:r>
            <a:endParaRPr lang="zh-CN" altLang="en-US" sz="800" dirty="0"/>
          </a:p>
        </p:txBody>
      </p: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5867400" y="2300243"/>
            <a:ext cx="0" cy="2424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3000" y="4724400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Logicail</a:t>
            </a:r>
            <a:r>
              <a:rPr lang="en-US" altLang="zh-CN" sz="800" dirty="0" smtClean="0"/>
              <a:t> subclass for business</a:t>
            </a:r>
            <a:endParaRPr lang="zh-CN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1995443"/>
            <a:ext cx="6096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needPartition</a:t>
            </a:r>
            <a:endParaRPr lang="zh-CN" alt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13716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state</a:t>
            </a:r>
            <a:endParaRPr lang="zh-CN" alt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7546041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priority</a:t>
            </a:r>
            <a:endParaRPr lang="zh-CN" altLang="en-US" sz="800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342900" y="2300243"/>
            <a:ext cx="0" cy="51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292712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unique id</a:t>
            </a:r>
            <a:endParaRPr lang="zh-CN" altLang="en-US" sz="800" dirty="0"/>
          </a:p>
        </p:txBody>
      </p:sp>
      <p:cxnSp>
        <p:nvCxnSpPr>
          <p:cNvPr id="30" name="Straight Arrow Connector 29"/>
          <p:cNvCxnSpPr>
            <a:stCxn id="6" idx="2"/>
          </p:cNvCxnSpPr>
          <p:nvPr/>
        </p:nvCxnSpPr>
        <p:spPr>
          <a:xfrm>
            <a:off x="1028700" y="2300243"/>
            <a:ext cx="0" cy="105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34290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unique name</a:t>
            </a:r>
            <a:endParaRPr lang="zh-CN" altLang="en-US" sz="800" dirty="0"/>
          </a:p>
        </p:txBody>
      </p:sp>
      <p:cxnSp>
        <p:nvCxnSpPr>
          <p:cNvPr id="32" name="Straight Arrow Connector 31"/>
          <p:cNvCxnSpPr>
            <a:stCxn id="26" idx="2"/>
          </p:cNvCxnSpPr>
          <p:nvPr/>
        </p:nvCxnSpPr>
        <p:spPr>
          <a:xfrm>
            <a:off x="1714500" y="2300243"/>
            <a:ext cx="0" cy="2028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4328445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states</a:t>
            </a:r>
          </a:p>
          <a:p>
            <a:r>
              <a:rPr lang="en-US" altLang="zh-CN" sz="800" dirty="0" smtClean="0"/>
              <a:t>1.READY=0</a:t>
            </a:r>
          </a:p>
          <a:p>
            <a:r>
              <a:rPr lang="en-US" altLang="zh-CN" sz="800" dirty="0" smtClean="0"/>
              <a:t>2.RUNNING=1</a:t>
            </a:r>
          </a:p>
          <a:p>
            <a:r>
              <a:rPr lang="en-US" altLang="zh-CN" sz="800" dirty="0" smtClean="0"/>
              <a:t>3.FINISHED=2</a:t>
            </a:r>
          </a:p>
          <a:p>
            <a:r>
              <a:rPr lang="en-US" altLang="zh-CN" sz="800" dirty="0" smtClean="0"/>
              <a:t>4.ERROR=3</a:t>
            </a:r>
          </a:p>
          <a:p>
            <a:r>
              <a:rPr lang="en-US" altLang="zh-CN" sz="800" dirty="0" smtClean="0"/>
              <a:t>5.RUNNING_EXCEPTION=4</a:t>
            </a:r>
          </a:p>
          <a:p>
            <a:r>
              <a:rPr lang="en-US" altLang="zh-CN" sz="800" dirty="0" smtClean="0"/>
              <a:t>6.STOPIPNG=5</a:t>
            </a:r>
          </a:p>
          <a:p>
            <a:r>
              <a:rPr lang="en-US" altLang="zh-CN" sz="800" dirty="0" smtClean="0"/>
              <a:t>7.STOPPED=6</a:t>
            </a:r>
            <a:endParaRPr lang="zh-CN" alt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7546041" y="16906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command</a:t>
            </a:r>
            <a:endParaRPr lang="zh-CN" alt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2590800" y="9144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/root/file/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3200" y="12954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Jobs.xml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37" idx="3"/>
          </p:cNvCxnSpPr>
          <p:nvPr/>
        </p:nvCxnSpPr>
        <p:spPr>
          <a:xfrm flipV="1">
            <a:off x="3838687" y="1295399"/>
            <a:ext cx="9619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9541" y="117228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Save jobs.xml to </a:t>
            </a:r>
            <a:r>
              <a:rPr lang="en-US" altLang="zh-CN" sz="1000" dirty="0" err="1" smtClean="0"/>
              <a:t>zk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60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886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Node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create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root/jobs/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workerid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node in zookeeper and watch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receive job from client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check if </a:t>
            </a:r>
            <a:r>
              <a:rPr lang="en-US" altLang="zh-CN" sz="1000" dirty="0" err="1" smtClean="0"/>
              <a:t>jobname</a:t>
            </a:r>
            <a:r>
              <a:rPr lang="en-US" altLang="zh-CN" sz="1000" dirty="0" smtClean="0"/>
              <a:t> is unique from the children of  zookeeper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jobname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read /root/job and </a:t>
            </a:r>
            <a:r>
              <a:rPr lang="en-US" altLang="zh-CN" sz="1000" dirty="0" err="1" smtClean="0"/>
              <a:t>caculate</a:t>
            </a:r>
            <a:r>
              <a:rPr lang="en-US" altLang="zh-CN" sz="1000" dirty="0" smtClean="0"/>
              <a:t> job list size of </a:t>
            </a:r>
            <a:r>
              <a:rPr lang="en-US" altLang="zh-CN" sz="1000" dirty="0" err="1" smtClean="0"/>
              <a:t>everey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banlace</a:t>
            </a:r>
            <a:r>
              <a:rPr lang="en-US" altLang="zh-CN" sz="1000" dirty="0" smtClean="0"/>
              <a:t> by job list size and submit job to /root/job/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en-US" altLang="zh-CN" sz="1000" dirty="0" smtClean="0"/>
              <a:t>Every worker  automatic  synchronize data by watch /root/job/</a:t>
            </a:r>
            <a:r>
              <a:rPr lang="en-US" altLang="zh-CN" sz="1000" dirty="0" err="1" smtClean="0"/>
              <a:t>workerid</a:t>
            </a:r>
            <a:r>
              <a:rPr lang="en-US" altLang="zh-CN" sz="1000" dirty="0" smtClean="0"/>
              <a:t>  and  schedule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 the job to  distributed queue  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/root/queue/job </a:t>
            </a:r>
            <a:r>
              <a:rPr lang="en-US" altLang="zh-CN" sz="1000" dirty="0" smtClean="0"/>
              <a:t>in zookeeper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clock</a:t>
            </a:r>
          </a:p>
          <a:p>
            <a:endParaRPr lang="en-US" altLang="zh-CN" sz="1000" dirty="0"/>
          </a:p>
          <a:p>
            <a:r>
              <a:rPr lang="en-US" altLang="zh-CN" sz="1000" b="1" dirty="0" smtClean="0"/>
              <a:t>If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Node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is</a:t>
            </a:r>
            <a:r>
              <a:rPr lang="zh-CN" altLang="en-US" sz="1000" b="1" dirty="0" smtClean="0"/>
              <a:t>  </a:t>
            </a:r>
            <a:r>
              <a:rPr lang="en-US" altLang="zh-CN" sz="1000" b="1" dirty="0" smtClean="0"/>
              <a:t>Leader(Master)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Need watch </a:t>
            </a:r>
            <a:r>
              <a:rPr lang="en-US" altLang="zh-CN" sz="1000" dirty="0" smtClean="0">
                <a:solidFill>
                  <a:srgbClr val="7030A0"/>
                </a:solidFill>
              </a:rPr>
              <a:t>/root/job by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TreeNodeCache</a:t>
            </a:r>
            <a:r>
              <a:rPr lang="en-US" altLang="zh-CN" sz="1000" dirty="0" smtClean="0">
                <a:solidFill>
                  <a:srgbClr val="7030A0"/>
                </a:solidFill>
              </a:rPr>
              <a:t>  </a:t>
            </a:r>
            <a:r>
              <a:rPr lang="en-US" altLang="zh-CN" sz="1000" dirty="0" smtClean="0"/>
              <a:t>,get all job  and  cache it ,draw a linked list for all job to make  current job know  the next job  list that dependency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On job finished  if has  been </a:t>
            </a:r>
            <a:r>
              <a:rPr lang="en-US" altLang="zh-CN" sz="1000" dirty="0" err="1" smtClean="0"/>
              <a:t>dependencyed</a:t>
            </a:r>
            <a:r>
              <a:rPr lang="en-US" altLang="zh-CN" sz="1000" dirty="0" smtClean="0"/>
              <a:t> ,then  schedule  the next job  list to  distributed queue in zookeeper right now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57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7670" y="710356"/>
            <a:ext cx="2819400" cy="3151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886575" y="22860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5543550" y="3055381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8448675" y="3000375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6050161" y="3962399"/>
            <a:ext cx="1912144" cy="266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/>
          <p:cNvCxnSpPr>
            <a:endCxn id="24" idx="2"/>
          </p:cNvCxnSpPr>
          <p:nvPr/>
        </p:nvCxnSpPr>
        <p:spPr>
          <a:xfrm flipV="1">
            <a:off x="6174332" y="5967412"/>
            <a:ext cx="286892" cy="67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9623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cloud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86475" y="6346597"/>
            <a:ext cx="95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http request submit job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7337" y="63620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24" name="Plaque 23"/>
          <p:cNvSpPr/>
          <p:nvPr/>
        </p:nvSpPr>
        <p:spPr>
          <a:xfrm>
            <a:off x="6048375" y="5581649"/>
            <a:ext cx="825698" cy="38576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Nginx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endCxn id="10" idx="4"/>
          </p:cNvCxnSpPr>
          <p:nvPr/>
        </p:nvCxnSpPr>
        <p:spPr>
          <a:xfrm flipH="1" flipV="1">
            <a:off x="5891213" y="3322081"/>
            <a:ext cx="611237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1" idx="4"/>
          </p:cNvCxnSpPr>
          <p:nvPr/>
        </p:nvCxnSpPr>
        <p:spPr>
          <a:xfrm flipV="1">
            <a:off x="6461224" y="3267075"/>
            <a:ext cx="2335114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9" idx="4"/>
          </p:cNvCxnSpPr>
          <p:nvPr/>
        </p:nvCxnSpPr>
        <p:spPr>
          <a:xfrm flipV="1">
            <a:off x="6461224" y="2552700"/>
            <a:ext cx="773014" cy="302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5025" y="460081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轮</a:t>
            </a:r>
            <a:r>
              <a:rPr lang="zh-CN" altLang="en-US" b="1" dirty="0" smtClean="0"/>
              <a:t>训调度</a:t>
            </a:r>
            <a:endParaRPr lang="zh-CN" altLang="en-US" b="1" dirty="0"/>
          </a:p>
        </p:txBody>
      </p:sp>
      <p:sp>
        <p:nvSpPr>
          <p:cNvPr id="38" name="Oval Callout 37"/>
          <p:cNvSpPr/>
          <p:nvPr/>
        </p:nvSpPr>
        <p:spPr>
          <a:xfrm rot="11386497">
            <a:off x="3691756" y="3444054"/>
            <a:ext cx="2304107" cy="2564424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38600" y="3962399"/>
            <a:ext cx="1709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jobIdToJob:Map</a:t>
            </a:r>
            <a:endParaRPr lang="en-US" altLang="zh-CN" sz="800" dirty="0" smtClean="0"/>
          </a:p>
          <a:p>
            <a:r>
              <a:rPr lang="en-US" altLang="zh-CN" sz="800" dirty="0" err="1" smtClean="0"/>
              <a:t>jobIdToCronExperssion</a:t>
            </a:r>
            <a:endParaRPr lang="en-US" altLang="zh-CN" sz="800" dirty="0" smtClean="0"/>
          </a:p>
          <a:p>
            <a:endParaRPr lang="en-US" altLang="zh-CN" sz="800" dirty="0"/>
          </a:p>
          <a:p>
            <a:endParaRPr lang="en-US" altLang="zh-CN" sz="800" dirty="0" smtClean="0"/>
          </a:p>
          <a:p>
            <a:r>
              <a:rPr lang="en-US" altLang="zh-CN" sz="800" dirty="0"/>
              <a:t>s</a:t>
            </a:r>
            <a:r>
              <a:rPr lang="en-US" altLang="zh-CN" sz="800" dirty="0" smtClean="0"/>
              <a:t>chedule(job)</a:t>
            </a:r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submitJobToZk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(job)</a:t>
            </a:r>
          </a:p>
          <a:p>
            <a:r>
              <a:rPr lang="en-US" altLang="zh-CN" sz="800" dirty="0" smtClean="0"/>
              <a:t>Worker need </a:t>
            </a:r>
            <a:r>
              <a:rPr lang="en-US" altLang="zh-CN" sz="800" dirty="0" err="1" smtClean="0"/>
              <a:t>watche</a:t>
            </a:r>
            <a:r>
              <a:rPr lang="en-US" altLang="zh-CN" sz="800" dirty="0" smtClean="0"/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/root/job/</a:t>
            </a:r>
            <a:r>
              <a:rPr lang="en-US" altLang="zh-CN" sz="800" dirty="0" err="1" smtClean="0">
                <a:solidFill>
                  <a:srgbClr val="00B050"/>
                </a:solidFill>
              </a:rPr>
              <a:t>workerid</a:t>
            </a:r>
            <a:r>
              <a:rPr lang="en-US" altLang="zh-CN" sz="800" dirty="0" smtClean="0">
                <a:solidFill>
                  <a:srgbClr val="00B050"/>
                </a:solidFill>
              </a:rPr>
              <a:t> </a:t>
            </a:r>
            <a:r>
              <a:rPr lang="en-US" altLang="zh-CN" sz="800" dirty="0" smtClean="0"/>
              <a:t>use Curator </a:t>
            </a:r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</a:t>
            </a:r>
          </a:p>
          <a:p>
            <a:endParaRPr lang="en-US" altLang="zh-CN" sz="800" dirty="0"/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deleteJobToZk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7030A0"/>
                </a:solidFill>
              </a:rPr>
              <a:t>Pull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to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queue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by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clock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every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worker</a:t>
            </a:r>
            <a:endParaRPr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657600"/>
            <a:ext cx="795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Local cache</a:t>
            </a:r>
            <a:endParaRPr lang="zh-CN" altLang="en-US" sz="800" b="1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6581775" y="598645"/>
            <a:ext cx="2440930" cy="1458755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Arrow Connector 42"/>
          <p:cNvCxnSpPr>
            <a:stCxn id="38" idx="5"/>
          </p:cNvCxnSpPr>
          <p:nvPr/>
        </p:nvCxnSpPr>
        <p:spPr>
          <a:xfrm flipH="1" flipV="1">
            <a:off x="3035416" y="2190729"/>
            <a:ext cx="1159527" cy="1503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000" y="870487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600" y="2924052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600" y="3147297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>
          <a:xfrm>
            <a:off x="1191320" y="2983941"/>
            <a:ext cx="232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14500" y="1300189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data bytes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791846" y="772568"/>
            <a:ext cx="122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Watch 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/root/job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047070" y="870487"/>
            <a:ext cx="3534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2"/>
            <a:endCxn id="10" idx="0"/>
          </p:cNvCxnSpPr>
          <p:nvPr/>
        </p:nvCxnSpPr>
        <p:spPr>
          <a:xfrm flipH="1">
            <a:off x="5891213" y="2057400"/>
            <a:ext cx="1911027" cy="99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2"/>
            <a:endCxn id="11" idx="0"/>
          </p:cNvCxnSpPr>
          <p:nvPr/>
        </p:nvCxnSpPr>
        <p:spPr>
          <a:xfrm>
            <a:off x="7802240" y="2057400"/>
            <a:ext cx="994098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48675" y="228600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6475" y="253365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9" name="Line Callout 3 68"/>
          <p:cNvSpPr/>
          <p:nvPr/>
        </p:nvSpPr>
        <p:spPr>
          <a:xfrm>
            <a:off x="3341835" y="1002325"/>
            <a:ext cx="3003947" cy="12836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8899"/>
              <a:gd name="adj8" fmla="val 124525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400" y="1148355"/>
            <a:ext cx="2879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On job finished{</a:t>
            </a:r>
          </a:p>
          <a:p>
            <a:r>
              <a:rPr lang="en-US" altLang="zh-CN" sz="800" dirty="0" smtClean="0"/>
              <a:t>1.read </a:t>
            </a:r>
            <a:r>
              <a:rPr lang="en-US" altLang="zh-CN" sz="800" dirty="0" err="1" smtClean="0"/>
              <a:t>linkedlist</a:t>
            </a:r>
            <a:r>
              <a:rPr lang="en-US" altLang="zh-CN" sz="800" dirty="0" smtClean="0"/>
              <a:t> from master and find out the </a:t>
            </a:r>
            <a:r>
              <a:rPr lang="en-US" altLang="zh-CN" sz="800" dirty="0" err="1" smtClean="0"/>
              <a:t>childernlist</a:t>
            </a:r>
            <a:r>
              <a:rPr lang="en-US" altLang="zh-CN" sz="800" dirty="0" smtClean="0"/>
              <a:t> job</a:t>
            </a:r>
          </a:p>
          <a:p>
            <a:r>
              <a:rPr lang="en-US" altLang="zh-CN" sz="800" dirty="0" smtClean="0"/>
              <a:t>2.Loop schedule job to distributed queue for assign to works</a:t>
            </a:r>
          </a:p>
          <a:p>
            <a:r>
              <a:rPr lang="en-US" altLang="zh-CN" sz="800" dirty="0" smtClean="0"/>
              <a:t>}</a:t>
            </a:r>
            <a:endParaRPr lang="zh-CN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33400" y="43317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9600" y="1423688"/>
            <a:ext cx="0" cy="398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2400" y="5479879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Create and delete persistent node by cloud and Master must watch </a:t>
            </a:r>
            <a:r>
              <a:rPr lang="en-US" altLang="zh-CN" sz="1200" dirty="0" err="1" smtClean="0"/>
              <a:t>it,and</a:t>
            </a:r>
            <a:r>
              <a:rPr lang="en-US" altLang="zh-CN" sz="1200" dirty="0" smtClean="0"/>
              <a:t> listen created and deleted</a:t>
            </a:r>
            <a:endParaRPr lang="zh-CN" alt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574750" y="116433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1410" y="2110588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1410" y="2286000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4750" y="1865342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369740" y="1947187"/>
            <a:ext cx="53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1839465"/>
            <a:ext cx="1156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for worker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8495" y="3962399"/>
            <a:ext cx="170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Submit job to zookeeper</a:t>
            </a:r>
            <a:endParaRPr lang="zh-CN" alt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81000" y="2667248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2289" y="309565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675" y="250144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9289" y="3172741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81000" y="3400794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4750" y="366010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14500" y="3559727"/>
            <a:ext cx="419100" cy="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9800" y="3559727"/>
            <a:ext cx="82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unique </a:t>
            </a:r>
            <a:r>
              <a:rPr lang="en-US" altLang="zh-CN" sz="800" dirty="0" err="1" smtClean="0"/>
              <a:t>jobname</a:t>
            </a:r>
            <a:endParaRPr lang="zh-CN" alt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881410" y="1418309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1410" y="1593721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1000"/>
            <a:ext cx="2514600" cy="838200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Job submit logical</a:t>
            </a:r>
            <a:endParaRPr lang="zh-CN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38169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Submit job by http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Receive job from </a:t>
            </a:r>
            <a:r>
              <a:rPr lang="en-US" altLang="zh-CN" dirty="0"/>
              <a:t>jetty </a:t>
            </a:r>
            <a:r>
              <a:rPr lang="en-US" altLang="zh-CN" dirty="0" smtClean="0"/>
              <a:t>servlet and submit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jobManager</a:t>
            </a:r>
            <a:r>
              <a:rPr lang="en-US" altLang="zh-CN" dirty="0" smtClean="0"/>
              <a:t>) /root/jobs/worker-xxx (balance)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Node watch /root/jobs/worker-xxx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receive job to local cache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Schedule to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timer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</a:t>
            </a:r>
            <a:r>
              <a:rPr lang="en-US" altLang="zh-CN" dirty="0" smtClean="0"/>
              <a:t>ubmit job to distribute queue(default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queue)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Leader consume job from queue</a:t>
            </a:r>
          </a:p>
        </p:txBody>
      </p:sp>
    </p:spTree>
    <p:extLst>
      <p:ext uri="{BB962C8B-B14F-4D97-AF65-F5344CB8AC3E}">
        <p14:creationId xmlns:p14="http://schemas.microsoft.com/office/powerpoint/2010/main" val="32382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Diagrammatize Job </a:t>
            </a:r>
            <a:r>
              <a:rPr lang="en-US" altLang="zh-CN" dirty="0" err="1" smtClean="0"/>
              <a:t>Submited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147254"/>
            <a:ext cx="1600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7" name="Smiley Face 6"/>
          <p:cNvSpPr/>
          <p:nvPr/>
        </p:nvSpPr>
        <p:spPr>
          <a:xfrm>
            <a:off x="7162717" y="5716077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7391317" y="617327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317" y="632567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162717" y="6325677"/>
            <a:ext cx="17167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91317" y="6325677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4741" y="4976489"/>
            <a:ext cx="104719" cy="9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03018" y="298486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1618" y="5038430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1618" y="5261675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96768" y="327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03428" y="4224966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03428" y="4400378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6768" y="397972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03018" y="4781626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03018" y="5515172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96768" y="5774483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3428" y="3532687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03428" y="3708099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" idx="1"/>
          </p:cNvCxnSpPr>
          <p:nvPr/>
        </p:nvCxnSpPr>
        <p:spPr>
          <a:xfrm flipH="1" flipV="1">
            <a:off x="4785148" y="3592576"/>
            <a:ext cx="1691852" cy="97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1"/>
            <a:endCxn id="46" idx="3"/>
          </p:cNvCxnSpPr>
          <p:nvPr/>
        </p:nvCxnSpPr>
        <p:spPr>
          <a:xfrm flipH="1">
            <a:off x="4691758" y="4566354"/>
            <a:ext cx="1785242" cy="128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480925722"/>
              </p:ext>
            </p:extLst>
          </p:nvPr>
        </p:nvGraphicFramePr>
        <p:xfrm>
          <a:off x="685800" y="1872519"/>
          <a:ext cx="14478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3" name="Straight Arrow Connector 62"/>
          <p:cNvCxnSpPr>
            <a:stCxn id="48" idx="1"/>
          </p:cNvCxnSpPr>
          <p:nvPr/>
        </p:nvCxnSpPr>
        <p:spPr>
          <a:xfrm flipH="1">
            <a:off x="1447800" y="3592576"/>
            <a:ext cx="2755628" cy="63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1"/>
          </p:cNvCxnSpPr>
          <p:nvPr/>
        </p:nvCxnSpPr>
        <p:spPr>
          <a:xfrm flipH="1" flipV="1">
            <a:off x="1524000" y="4284855"/>
            <a:ext cx="2372768" cy="157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200" y="434474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Watch</a:t>
            </a:r>
            <a:endParaRPr lang="zh-CN" altLang="en-US" b="1" dirty="0"/>
          </a:p>
        </p:txBody>
      </p:sp>
      <p:cxnSp>
        <p:nvCxnSpPr>
          <p:cNvPr id="68" name="Straight Arrow Connector 67"/>
          <p:cNvCxnSpPr>
            <a:endCxn id="35" idx="1"/>
          </p:cNvCxnSpPr>
          <p:nvPr/>
        </p:nvCxnSpPr>
        <p:spPr>
          <a:xfrm>
            <a:off x="1676400" y="4284855"/>
            <a:ext cx="2255218" cy="81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90800" y="464463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Submit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804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85151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ZK queue + Master(Leader)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Job and Resource Schedule </a:t>
            </a:r>
            <a:endParaRPr lang="zh-CN" alt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364850"/>
            <a:ext cx="73914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1" dirty="0"/>
              <a:t>Master:</a:t>
            </a:r>
          </a:p>
          <a:p>
            <a:r>
              <a:rPr lang="en-US" altLang="zh-CN" sz="900" dirty="0"/>
              <a:t>Before </a:t>
            </a:r>
            <a:r>
              <a:rPr lang="en-US" altLang="zh-CN" sz="900" dirty="0" smtClean="0"/>
              <a:t> taking </a:t>
            </a:r>
            <a:r>
              <a:rPr lang="en-US" altLang="zh-CN" sz="900" dirty="0"/>
              <a:t>leadership</a:t>
            </a:r>
          </a:p>
          <a:p>
            <a:pPr lvl="1"/>
            <a:r>
              <a:rPr lang="en-US" altLang="zh-CN" sz="900" dirty="0"/>
              <a:t>Try to create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pPr lvl="1"/>
            <a:r>
              <a:rPr lang="en-US" altLang="zh-CN" sz="900" dirty="0"/>
              <a:t>If it goes </a:t>
            </a:r>
            <a:r>
              <a:rPr lang="en-US" altLang="zh-CN" sz="900" dirty="0" smtClean="0"/>
              <a:t>through</a:t>
            </a:r>
            <a:r>
              <a:rPr lang="en-US" altLang="zh-CN" sz="900" dirty="0"/>
              <a:t>, then take leadership</a:t>
            </a:r>
          </a:p>
          <a:p>
            <a:pPr lvl="1"/>
            <a:r>
              <a:rPr lang="en-US" altLang="zh-CN" sz="900" dirty="0"/>
              <a:t>Upon connection loss, needs </a:t>
            </a:r>
            <a:r>
              <a:rPr lang="en-US" altLang="zh-CN" sz="900" dirty="0" smtClean="0"/>
              <a:t> to </a:t>
            </a:r>
            <a:r>
              <a:rPr lang="en-US" altLang="zh-CN" sz="900" dirty="0"/>
              <a:t>check if </a:t>
            </a:r>
            <a:r>
              <a:rPr lang="en-US" altLang="zh-CN" sz="900" dirty="0" err="1"/>
              <a:t>znode</a:t>
            </a:r>
            <a:r>
              <a:rPr lang="en-US" altLang="zh-CN" sz="900" dirty="0"/>
              <a:t> is there and who owns it</a:t>
            </a:r>
          </a:p>
          <a:p>
            <a:pPr lvl="1"/>
            <a:r>
              <a:rPr lang="en-US" altLang="zh-CN" sz="900" dirty="0"/>
              <a:t>Upon determining that someone else owns it, watch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After taking leadership</a:t>
            </a:r>
          </a:p>
          <a:p>
            <a:pPr lvl="1"/>
            <a:r>
              <a:rPr lang="en-US" altLang="zh-CN" sz="900" dirty="0"/>
              <a:t>Get workers</a:t>
            </a:r>
          </a:p>
          <a:p>
            <a:pPr lvl="2"/>
            <a:r>
              <a:rPr lang="en-US" altLang="zh-CN" sz="900" dirty="0"/>
              <a:t>Set a watch on the list of </a:t>
            </a:r>
            <a:r>
              <a:rPr lang="en-US" altLang="zh-CN" sz="900" dirty="0" smtClean="0"/>
              <a:t>workers</a:t>
            </a:r>
          </a:p>
          <a:p>
            <a:pPr lvl="2"/>
            <a:r>
              <a:rPr lang="en-US" altLang="zh-CN" sz="900" dirty="0" smtClean="0"/>
              <a:t>              On workers are deleted ,need get </a:t>
            </a:r>
            <a:r>
              <a:rPr lang="en-US" altLang="zh-CN" sz="900" dirty="0" err="1" smtClean="0"/>
              <a:t>unassign</a:t>
            </a:r>
            <a:r>
              <a:rPr lang="en-US" altLang="zh-CN" sz="900" dirty="0" smtClean="0"/>
              <a:t> job from /root/assign/worker-xxx and reassign it and  move /job/</a:t>
            </a:r>
            <a:r>
              <a:rPr lang="en-US" altLang="zh-CN" sz="900" dirty="0" err="1" smtClean="0"/>
              <a:t>workerid</a:t>
            </a:r>
            <a:r>
              <a:rPr lang="en-US" altLang="zh-CN" sz="900" dirty="0" smtClean="0"/>
              <a:t>-xx(dead) got active worker and </a:t>
            </a:r>
            <a:r>
              <a:rPr lang="en-US" altLang="zh-CN" sz="900" dirty="0" err="1" smtClean="0"/>
              <a:t>blance</a:t>
            </a:r>
            <a:r>
              <a:rPr lang="en-US" altLang="zh-CN" sz="900" dirty="0" smtClean="0"/>
              <a:t> it </a:t>
            </a:r>
            <a:endParaRPr lang="en-US" altLang="zh-CN" sz="900" dirty="0"/>
          </a:p>
          <a:p>
            <a:pPr lvl="2"/>
            <a:r>
              <a:rPr lang="en-US" altLang="zh-CN" sz="900" dirty="0"/>
              <a:t>Check for dead workers and reassign tasks</a:t>
            </a:r>
          </a:p>
          <a:p>
            <a:pPr lvl="2"/>
            <a:r>
              <a:rPr lang="en-US" altLang="zh-CN" sz="900" dirty="0"/>
              <a:t>For each dead worker</a:t>
            </a:r>
          </a:p>
          <a:p>
            <a:pPr lvl="3"/>
            <a:r>
              <a:rPr lang="en-US" altLang="zh-CN" sz="900" dirty="0"/>
              <a:t>Get assigned tasks</a:t>
            </a:r>
          </a:p>
          <a:p>
            <a:pPr lvl="3"/>
            <a:r>
              <a:rPr lang="en-US" altLang="zh-CN" sz="900" dirty="0"/>
              <a:t>Get task data</a:t>
            </a:r>
          </a:p>
          <a:p>
            <a:pPr lvl="3"/>
            <a:r>
              <a:rPr lang="en-US" altLang="zh-CN" sz="900" dirty="0"/>
              <a:t>Move task to the list of unassigned tasks</a:t>
            </a:r>
          </a:p>
          <a:p>
            <a:pPr lvl="3"/>
            <a:r>
              <a:rPr lang="en-US" altLang="zh-CN" sz="900" dirty="0"/>
              <a:t>Delete assignment</a:t>
            </a:r>
          </a:p>
          <a:p>
            <a:pPr lvl="1"/>
            <a:r>
              <a:rPr lang="en-US" altLang="zh-CN" sz="900" dirty="0"/>
              <a:t>Recover tasks (tasks assigned to dead workers)</a:t>
            </a:r>
          </a:p>
          <a:p>
            <a:pPr lvl="1"/>
            <a:r>
              <a:rPr lang="en-US" altLang="zh-CN" sz="900" dirty="0"/>
              <a:t>Get unassigned tasks and assign them</a:t>
            </a:r>
          </a:p>
          <a:p>
            <a:pPr lvl="1"/>
            <a:r>
              <a:rPr lang="en-US" altLang="zh-CN" sz="900" dirty="0"/>
              <a:t>For each unassigned task</a:t>
            </a:r>
          </a:p>
          <a:p>
            <a:pPr lvl="2"/>
            <a:r>
              <a:rPr lang="en-US" altLang="zh-CN" sz="900" dirty="0"/>
              <a:t>Get task data</a:t>
            </a:r>
          </a:p>
          <a:p>
            <a:pPr lvl="2"/>
            <a:r>
              <a:rPr lang="en-US" altLang="zh-CN" sz="900" dirty="0"/>
              <a:t>Choose </a:t>
            </a:r>
            <a:r>
              <a:rPr lang="en-US" altLang="zh-CN" sz="900" dirty="0" smtClean="0"/>
              <a:t>worker</a:t>
            </a:r>
          </a:p>
          <a:p>
            <a:pPr lvl="2"/>
            <a:r>
              <a:rPr lang="en-US" altLang="zh-CN" sz="900" dirty="0" smtClean="0"/>
              <a:t>Check the resource(</a:t>
            </a:r>
            <a:r>
              <a:rPr lang="en-US" altLang="zh-CN" sz="900" dirty="0" err="1" smtClean="0"/>
              <a:t>mem,cpu.active</a:t>
            </a:r>
            <a:r>
              <a:rPr lang="en-US" altLang="zh-CN" sz="900" dirty="0" smtClean="0"/>
              <a:t> threads count …)[Set a watch on /root/resources/work-xxx]</a:t>
            </a:r>
            <a:endParaRPr lang="en-US" altLang="zh-CN" sz="900" dirty="0"/>
          </a:p>
          <a:p>
            <a:pPr lvl="2"/>
            <a:r>
              <a:rPr lang="en-US" altLang="zh-CN" sz="900" dirty="0"/>
              <a:t>Assign to worker</a:t>
            </a:r>
          </a:p>
          <a:p>
            <a:pPr lvl="2"/>
            <a:r>
              <a:rPr lang="en-US" altLang="zh-CN" sz="900" dirty="0"/>
              <a:t>Delete task from the list of </a:t>
            </a:r>
            <a:r>
              <a:rPr lang="en-US" altLang="zh-CN" sz="900" dirty="0" smtClean="0"/>
              <a:t>unassigned</a:t>
            </a:r>
          </a:p>
          <a:p>
            <a:r>
              <a:rPr lang="en-US" altLang="zh-CN" sz="900" dirty="0" smtClean="0"/>
              <a:t>               Consumer  job from queue  /root/queue/job/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 a watch (</a:t>
            </a:r>
            <a:r>
              <a:rPr lang="en-US" altLang="zh-CN" sz="900" dirty="0" err="1" smtClean="0"/>
              <a:t>TreeCacheNode</a:t>
            </a:r>
            <a:r>
              <a:rPr lang="en-US" altLang="zh-CN" sz="900" dirty="0" smtClean="0"/>
              <a:t>) on  /root/job 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Update the all jobs to </a:t>
            </a:r>
            <a:r>
              <a:rPr lang="en-US" altLang="zh-CN" sz="900" dirty="0" err="1" smtClean="0"/>
              <a:t>localcache</a:t>
            </a:r>
            <a:r>
              <a:rPr lang="en-US" altLang="zh-CN" sz="900" dirty="0" smtClean="0"/>
              <a:t>  and  generate a linked list tree for dependency job  schedule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a watch on  /root/status  </a:t>
            </a:r>
            <a:endParaRPr lang="en-US" altLang="zh-CN" sz="900" dirty="0"/>
          </a:p>
          <a:p>
            <a:r>
              <a:rPr lang="en-US" altLang="zh-CN" sz="900" dirty="0" smtClean="0"/>
              <a:t>	</a:t>
            </a:r>
            <a:r>
              <a:rPr lang="en-US" altLang="zh-CN" sz="900" dirty="0" err="1"/>
              <a:t>C</a:t>
            </a:r>
            <a:r>
              <a:rPr lang="en-US" altLang="zh-CN" sz="900" dirty="0" err="1" smtClean="0"/>
              <a:t>aculate</a:t>
            </a:r>
            <a:r>
              <a:rPr lang="en-US" altLang="zh-CN" sz="900" dirty="0" smtClean="0"/>
              <a:t> the status of job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	Save job’s status to zookeeper</a:t>
            </a:r>
          </a:p>
          <a:p>
            <a:r>
              <a:rPr lang="en-US" altLang="zh-CN" sz="900" dirty="0" smtClean="0"/>
              <a:t>	Persist all  job’s status to </a:t>
            </a:r>
            <a:r>
              <a:rPr lang="en-US" altLang="zh-CN" sz="900" dirty="0" err="1" smtClean="0"/>
              <a:t>redis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</a:t>
            </a:r>
          </a:p>
          <a:p>
            <a:r>
              <a:rPr lang="en-US" altLang="zh-CN" sz="900" b="1" dirty="0" smtClean="0"/>
              <a:t>Worker[Include master]:</a:t>
            </a:r>
            <a:endParaRPr lang="en-US" altLang="zh-CN" sz="900" b="1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/root/workers/worker-xxx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Watches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 smtClean="0"/>
              <a:t>znode</a:t>
            </a:r>
            <a:endParaRPr lang="en-US" altLang="zh-CN" sz="900" dirty="0" smtClean="0"/>
          </a:p>
          <a:p>
            <a:r>
              <a:rPr lang="en-US" altLang="zh-CN" sz="900" dirty="0" smtClean="0"/>
              <a:t>Set a watch on /root/assign/worker-xxx</a:t>
            </a:r>
            <a:endParaRPr lang="en-US" altLang="zh-CN" sz="900" dirty="0"/>
          </a:p>
          <a:p>
            <a:r>
              <a:rPr lang="en-US" altLang="zh-CN" sz="900" dirty="0"/>
              <a:t>Get tasks upon assignment</a:t>
            </a:r>
          </a:p>
          <a:p>
            <a:r>
              <a:rPr lang="en-US" altLang="zh-CN" sz="900" dirty="0"/>
              <a:t>For each task, get task data</a:t>
            </a:r>
          </a:p>
          <a:p>
            <a:r>
              <a:rPr lang="en-US" altLang="zh-CN" sz="900" dirty="0"/>
              <a:t>Execute task data</a:t>
            </a:r>
          </a:p>
          <a:p>
            <a:r>
              <a:rPr lang="en-US" altLang="zh-CN" sz="900" dirty="0"/>
              <a:t>Create status</a:t>
            </a:r>
          </a:p>
          <a:p>
            <a:r>
              <a:rPr lang="en-US" altLang="zh-CN" sz="900" dirty="0"/>
              <a:t>Delete </a:t>
            </a:r>
            <a:r>
              <a:rPr lang="en-US" altLang="zh-CN" sz="900" dirty="0" smtClean="0"/>
              <a:t>assignment</a:t>
            </a:r>
            <a:endParaRPr lang="en-US" altLang="zh-CN" sz="900" dirty="0"/>
          </a:p>
        </p:txBody>
      </p:sp>
      <p:sp>
        <p:nvSpPr>
          <p:cNvPr id="6" name="Rectangle 5"/>
          <p:cNvSpPr/>
          <p:nvPr/>
        </p:nvSpPr>
        <p:spPr>
          <a:xfrm>
            <a:off x="3810000" y="59436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6062838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Set watch on /root/</a:t>
            </a:r>
            <a:r>
              <a:rPr lang="en-US" altLang="zh-CN" sz="1000" dirty="0" err="1" smtClean="0"/>
              <a:t>configs</a:t>
            </a:r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810000" y="44958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4615038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Set watch on  /root/</a:t>
            </a:r>
            <a:r>
              <a:rPr lang="en-US" altLang="zh-CN" sz="1000" dirty="0" err="1" smtClean="0"/>
              <a:t>cluster_status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Set watch on  </a:t>
            </a:r>
            <a:r>
              <a:rPr lang="en-US" altLang="zh-CN" sz="1000" dirty="0"/>
              <a:t>/</a:t>
            </a:r>
            <a:r>
              <a:rPr lang="en-US" altLang="zh-CN" sz="1000" dirty="0" smtClean="0"/>
              <a:t>root/</a:t>
            </a:r>
            <a:r>
              <a:rPr lang="en-US" altLang="zh-CN" sz="1000" dirty="0" err="1" smtClean="0"/>
              <a:t>configs</a:t>
            </a:r>
            <a:endParaRPr lang="zh-CN" altLang="en-US" sz="1000" dirty="0"/>
          </a:p>
          <a:p>
            <a:pPr algn="ctr"/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14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33853</TotalTime>
  <Words>1521</Words>
  <Application>Microsoft Office PowerPoint</Application>
  <PresentationFormat>On-screen Show (4:3)</PresentationFormat>
  <Paragraphs>397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submit logical</vt:lpstr>
      <vt:lpstr>Diagrammatize Job Submited</vt:lpstr>
      <vt:lpstr>PowerPoint Presentation</vt:lpstr>
      <vt:lpstr>PowerPoint Presentation</vt:lpstr>
      <vt:lpstr>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of resource allocation</vt:lpstr>
      <vt:lpstr>Job Status</vt:lpstr>
      <vt:lpstr>PowerPoint Presentation</vt:lpstr>
      <vt:lpstr>PowerPoint Presentation</vt:lpstr>
      <vt:lpstr>Watch</vt:lpstr>
      <vt:lpstr>Watch</vt:lpstr>
      <vt:lpstr>PowerPoint Presentation</vt:lpstr>
      <vt:lpstr>Dynamic Load Jars</vt:lpstr>
      <vt:lpstr>Dynamic Load Jars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1163</cp:revision>
  <dcterms:created xsi:type="dcterms:W3CDTF">2006-08-16T00:00:00Z</dcterms:created>
  <dcterms:modified xsi:type="dcterms:W3CDTF">2016-07-11T05:41:15Z</dcterms:modified>
</cp:coreProperties>
</file>