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5" r:id="rId12"/>
    <p:sldId id="277" r:id="rId13"/>
    <p:sldId id="265" r:id="rId14"/>
    <p:sldId id="269" r:id="rId15"/>
    <p:sldId id="270" r:id="rId16"/>
    <p:sldId id="271" r:id="rId17"/>
    <p:sldId id="267" r:id="rId18"/>
    <p:sldId id="268" r:id="rId19"/>
    <p:sldId id="273" r:id="rId20"/>
    <p:sldId id="272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59" autoAdjust="0"/>
  </p:normalViewPr>
  <p:slideViewPr>
    <p:cSldViewPr>
      <p:cViewPr>
        <p:scale>
          <a:sx n="100" d="100"/>
          <a:sy n="100" d="100"/>
        </p:scale>
        <p:origin x="-66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8BD-19EE-4054-B2E4-3DBA7433D2F5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84A38-5D42-4DC2-9EA8-ED00D176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7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84A38-5D42-4DC2-9EA8-ED00D17647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2971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分布式计算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73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86" y="104001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跟踪</a:t>
            </a:r>
            <a:r>
              <a:rPr lang="en-US" altLang="zh-CN" sz="1200" b="1" dirty="0" smtClean="0"/>
              <a:t>Job</a:t>
            </a:r>
            <a:r>
              <a:rPr lang="zh-CN" altLang="en-US" sz="1200" b="1" dirty="0" smtClean="0"/>
              <a:t>生命周期状态</a:t>
            </a:r>
            <a:endParaRPr lang="zh-CN" altLang="en-US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178036" y="1371600"/>
            <a:ext cx="4317763" cy="144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06637" y="1828800"/>
            <a:ext cx="7239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JobId1</a:t>
            </a:r>
            <a:endParaRPr lang="zh-CN" altLang="en-US" sz="1400" dirty="0"/>
          </a:p>
        </p:txBody>
      </p:sp>
      <p:sp>
        <p:nvSpPr>
          <p:cNvPr id="5" name="Left Brace 4"/>
          <p:cNvSpPr/>
          <p:nvPr/>
        </p:nvSpPr>
        <p:spPr>
          <a:xfrm>
            <a:off x="1321037" y="1676400"/>
            <a:ext cx="3810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751174" y="1600200"/>
            <a:ext cx="1982626" cy="228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Jobid1_work1_partition1_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timestmap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1174" y="1991882"/>
            <a:ext cx="1982625" cy="228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Jobid1_work1_partition2</a:t>
            </a:r>
            <a:r>
              <a:rPr lang="en-US" altLang="zh-CN" sz="800" dirty="0"/>
              <a:t>_timestmap</a:t>
            </a:r>
            <a:endParaRPr lang="zh-CN" alt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751174" y="2364693"/>
            <a:ext cx="1982626" cy="228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Jobid1_work1_partition3</a:t>
            </a:r>
            <a:r>
              <a:rPr lang="en-US" altLang="zh-CN" sz="800" dirty="0"/>
              <a:t>_timestmap</a:t>
            </a:r>
            <a:endParaRPr lang="zh-CN" altLang="en-US" sz="800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4158734"/>
            <a:ext cx="6096000" cy="1676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1686" y="4852511"/>
            <a:ext cx="7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Map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68587" y="4427577"/>
            <a:ext cx="457200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0536" y="4427577"/>
            <a:ext cx="2946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jobid1_work1_partition1_timestmap-&gt;taskStatus1(0)</a:t>
            </a:r>
            <a:endParaRPr lang="zh-CN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0536" y="4837866"/>
            <a:ext cx="2946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jobid1_work1_partition2</a:t>
            </a:r>
            <a:r>
              <a:rPr lang="en-US" altLang="zh-CN" sz="1000" dirty="0"/>
              <a:t>_timestmap</a:t>
            </a:r>
            <a:r>
              <a:rPr lang="en-US" altLang="zh-CN" sz="1000" dirty="0" smtClean="0"/>
              <a:t>-&gt;taskStatus2(1)</a:t>
            </a:r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30536" y="5400556"/>
            <a:ext cx="2946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jobid1_work2_partition1</a:t>
            </a:r>
            <a:r>
              <a:rPr lang="en-US" altLang="zh-CN" sz="1000" dirty="0"/>
              <a:t>_timestmap</a:t>
            </a:r>
            <a:r>
              <a:rPr lang="en-US" altLang="zh-CN" sz="1000" dirty="0" smtClean="0"/>
              <a:t>-&gt;taskStatus3(2)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181600" y="1309442"/>
            <a:ext cx="182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READY=0</a:t>
            </a:r>
          </a:p>
          <a:p>
            <a:r>
              <a:rPr lang="en-US" altLang="zh-CN" sz="1000" b="1" dirty="0" smtClean="0"/>
              <a:t>RUNNING=1</a:t>
            </a:r>
          </a:p>
          <a:p>
            <a:r>
              <a:rPr lang="en-US" altLang="zh-CN" sz="1000" b="1" dirty="0" smtClean="0"/>
              <a:t>FINISHED=2</a:t>
            </a:r>
          </a:p>
          <a:p>
            <a:r>
              <a:rPr lang="en-US" altLang="zh-CN" sz="1000" b="1" dirty="0" smtClean="0"/>
              <a:t>ERREO=3</a:t>
            </a:r>
          </a:p>
          <a:p>
            <a:r>
              <a:rPr lang="en-US" altLang="zh-CN" sz="1000" b="1" dirty="0" smtClean="0"/>
              <a:t>RUNNINGEXCEPTION=4</a:t>
            </a:r>
          </a:p>
          <a:p>
            <a:r>
              <a:rPr lang="en-US" altLang="zh-CN" sz="1000" b="1" dirty="0" smtClean="0"/>
              <a:t>STOPING=5</a:t>
            </a:r>
          </a:p>
          <a:p>
            <a:r>
              <a:rPr lang="en-US" altLang="zh-CN" sz="1000" b="1" dirty="0" smtClean="0"/>
              <a:t>STOPED=6</a:t>
            </a:r>
            <a:endParaRPr lang="zh-CN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36875" y="33575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Master</a:t>
            </a:r>
            <a:endParaRPr lang="zh-CN" altLang="en-US" b="1" dirty="0"/>
          </a:p>
        </p:txBody>
      </p:sp>
      <p:sp>
        <p:nvSpPr>
          <p:cNvPr id="17" name="Round Single Corner Rectangle 16"/>
          <p:cNvSpPr/>
          <p:nvPr/>
        </p:nvSpPr>
        <p:spPr>
          <a:xfrm>
            <a:off x="76200" y="990600"/>
            <a:ext cx="7391400" cy="5029200"/>
          </a:xfrm>
          <a:prstGeom prst="round1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74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8191500" y="1871105"/>
            <a:ext cx="838200" cy="165628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229600" y="3719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worker</a:t>
            </a:r>
            <a:endParaRPr lang="zh-CN" alt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467600" y="2220482"/>
            <a:ext cx="838200" cy="41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81900" y="259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Akka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48400" y="600872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事</a:t>
            </a:r>
            <a:r>
              <a:rPr lang="zh-CN" altLang="en-US" b="1" dirty="0" smtClean="0">
                <a:solidFill>
                  <a:srgbClr val="FF0000"/>
                </a:solidFill>
              </a:rPr>
              <a:t>件机制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355647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手动</a:t>
            </a:r>
            <a:r>
              <a:rPr lang="en-US" altLang="zh-CN" dirty="0" smtClean="0"/>
              <a:t>kill JOB</a:t>
            </a:r>
            <a:endParaRPr lang="zh-CN" alt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108214" y="4158734"/>
            <a:ext cx="0" cy="1676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77514" y="4852511"/>
            <a:ext cx="65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Map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4717813" y="4427577"/>
            <a:ext cx="463787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200400" y="823660"/>
            <a:ext cx="0" cy="89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00" y="608216"/>
            <a:ext cx="731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当有</a:t>
            </a:r>
            <a:r>
              <a:rPr lang="en-US" altLang="zh-CN" sz="800" dirty="0" smtClean="0"/>
              <a:t>worker</a:t>
            </a:r>
            <a:r>
              <a:rPr lang="zh-CN" altLang="en-US" sz="800" dirty="0" smtClean="0"/>
              <a:t>上任务挂掉后需要重新执行，时间戳主要用于防止该</a:t>
            </a:r>
            <a:r>
              <a:rPr lang="en-US" altLang="zh-CN" sz="800" dirty="0" smtClean="0"/>
              <a:t>job</a:t>
            </a:r>
            <a:r>
              <a:rPr lang="zh-CN" altLang="en-US" sz="800" dirty="0" smtClean="0"/>
              <a:t>已经被重新触发跑了一遍，如果取到了，说明目前是最新的，则重新分配</a:t>
            </a:r>
            <a:r>
              <a:rPr lang="en-US" altLang="zh-CN" sz="800" dirty="0" smtClean="0"/>
              <a:t>worker</a:t>
            </a:r>
            <a:r>
              <a:rPr lang="zh-CN" altLang="en-US" sz="800" dirty="0" smtClean="0"/>
              <a:t>执行</a:t>
            </a:r>
            <a:endParaRPr lang="zh-CN" altLang="en-US" sz="800" dirty="0"/>
          </a:p>
        </p:txBody>
      </p:sp>
      <p:cxnSp>
        <p:nvCxnSpPr>
          <p:cNvPr id="34" name="Straight Arrow Connector 33"/>
          <p:cNvCxnSpPr>
            <a:stCxn id="6" idx="1"/>
          </p:cNvCxnSpPr>
          <p:nvPr/>
        </p:nvCxnSpPr>
        <p:spPr>
          <a:xfrm flipH="1">
            <a:off x="1130537" y="1714500"/>
            <a:ext cx="620637" cy="124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1"/>
          </p:cNvCxnSpPr>
          <p:nvPr/>
        </p:nvCxnSpPr>
        <p:spPr>
          <a:xfrm flipH="1">
            <a:off x="1130537" y="2106182"/>
            <a:ext cx="620637" cy="853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130536" y="2478993"/>
            <a:ext cx="620638" cy="481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1686" y="2960132"/>
            <a:ext cx="413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组成</a:t>
            </a:r>
            <a:r>
              <a:rPr lang="en-US" altLang="zh-CN" sz="800" dirty="0" err="1" smtClean="0"/>
              <a:t>Partitioner</a:t>
            </a:r>
            <a:r>
              <a:rPr lang="zh-CN" altLang="en-US" sz="800" dirty="0" smtClean="0"/>
              <a:t>实体里面的</a:t>
            </a:r>
            <a:r>
              <a:rPr lang="en-US" altLang="zh-CN" sz="800" dirty="0" smtClean="0"/>
              <a:t>partitions </a:t>
            </a:r>
            <a:r>
              <a:rPr lang="en-US" altLang="zh-CN" sz="800" dirty="0" err="1" smtClean="0"/>
              <a:t>list,worker</a:t>
            </a:r>
            <a:r>
              <a:rPr lang="zh-CN" altLang="en-US" sz="800" dirty="0" smtClean="0"/>
              <a:t>挂了会把未完成</a:t>
            </a:r>
            <a:r>
              <a:rPr lang="en-US" altLang="zh-CN" sz="800" dirty="0" smtClean="0"/>
              <a:t>partition</a:t>
            </a:r>
            <a:r>
              <a:rPr lang="zh-CN" altLang="en-US" sz="800" dirty="0" smtClean="0"/>
              <a:t>以及其</a:t>
            </a:r>
            <a:r>
              <a:rPr lang="en-US" altLang="zh-CN" sz="800" dirty="0" smtClean="0"/>
              <a:t>range</a:t>
            </a:r>
            <a:r>
              <a:rPr lang="zh-CN" altLang="en-US" sz="800" dirty="0" smtClean="0"/>
              <a:t>发送给</a:t>
            </a:r>
            <a:r>
              <a:rPr lang="en-US" altLang="zh-CN" sz="800" dirty="0" err="1" smtClean="0"/>
              <a:t>zk,leader</a:t>
            </a:r>
            <a:r>
              <a:rPr lang="en-US" altLang="zh-CN" sz="800" dirty="0" smtClean="0"/>
              <a:t>(Master)</a:t>
            </a:r>
            <a:r>
              <a:rPr lang="zh-CN" altLang="en-US" sz="800" dirty="0" smtClean="0"/>
              <a:t>会感知到，然后判断是否需要重新分配执行</a:t>
            </a:r>
            <a:endParaRPr lang="zh-CN" altLang="en-US" sz="800" dirty="0"/>
          </a:p>
        </p:txBody>
      </p:sp>
      <p:sp>
        <p:nvSpPr>
          <p:cNvPr id="40" name="Rounded Rectangle 39"/>
          <p:cNvSpPr/>
          <p:nvPr/>
        </p:nvSpPr>
        <p:spPr>
          <a:xfrm>
            <a:off x="3200400" y="4343400"/>
            <a:ext cx="838200" cy="1371600"/>
          </a:xfrm>
          <a:prstGeom prst="round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flipH="1">
            <a:off x="3335886" y="5715000"/>
            <a:ext cx="283614" cy="66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30768" y="6378059"/>
            <a:ext cx="157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Worker</a:t>
            </a:r>
            <a:r>
              <a:rPr lang="zh-CN" altLang="en-US" sz="800" dirty="0" smtClean="0"/>
              <a:t>缓存里面存储整个</a:t>
            </a:r>
            <a:r>
              <a:rPr lang="en-US" altLang="zh-CN" sz="800" dirty="0" err="1" smtClean="0"/>
              <a:t>Partitoner</a:t>
            </a:r>
            <a:r>
              <a:rPr lang="zh-CN" altLang="en-US" sz="800" dirty="0" smtClean="0"/>
              <a:t>，里面会包含有状态信息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682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75535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 smtClean="0"/>
              <a:t>JobManager,Master</a:t>
            </a:r>
            <a:r>
              <a:rPr lang="zh-CN" altLang="en-US" sz="1000" b="1" dirty="0" smtClean="0"/>
              <a:t>合二为一</a:t>
            </a:r>
            <a:endParaRPr lang="zh-CN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76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ZK+Leader+AKKA</a:t>
            </a:r>
            <a:r>
              <a:rPr lang="zh-CN" altLang="en-US" b="1" dirty="0" smtClean="0"/>
              <a:t>实现分布式时间及</a:t>
            </a:r>
            <a:r>
              <a:rPr lang="en-US" altLang="zh-CN" b="1" dirty="0" smtClean="0"/>
              <a:t>Job</a:t>
            </a:r>
            <a:r>
              <a:rPr lang="zh-CN" altLang="en-US" b="1" dirty="0" smtClean="0"/>
              <a:t>依赖调度</a:t>
            </a:r>
            <a:endParaRPr lang="zh-CN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42540" y="721756"/>
            <a:ext cx="2819400" cy="15216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886575" y="228600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5543550" y="3055381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8448675" y="3000375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6050161" y="3962399"/>
            <a:ext cx="1912144" cy="2667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38875" y="5967412"/>
            <a:ext cx="342900" cy="65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96239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cloud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86475" y="6346597"/>
            <a:ext cx="95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http request submit job</a:t>
            </a:r>
            <a:endParaRPr lang="zh-CN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67337" y="63620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zh-CN" altLang="en-US" b="1" dirty="0"/>
          </a:p>
        </p:txBody>
      </p:sp>
      <p:sp>
        <p:nvSpPr>
          <p:cNvPr id="24" name="Plaque 23"/>
          <p:cNvSpPr/>
          <p:nvPr/>
        </p:nvSpPr>
        <p:spPr>
          <a:xfrm>
            <a:off x="6048375" y="5581649"/>
            <a:ext cx="825698" cy="385763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Nginx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endCxn id="10" idx="4"/>
          </p:cNvCxnSpPr>
          <p:nvPr/>
        </p:nvCxnSpPr>
        <p:spPr>
          <a:xfrm flipH="1" flipV="1">
            <a:off x="5891213" y="3322081"/>
            <a:ext cx="611237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0"/>
            <a:endCxn id="11" idx="4"/>
          </p:cNvCxnSpPr>
          <p:nvPr/>
        </p:nvCxnSpPr>
        <p:spPr>
          <a:xfrm flipV="1">
            <a:off x="6461224" y="3267075"/>
            <a:ext cx="2335114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9" idx="4"/>
          </p:cNvCxnSpPr>
          <p:nvPr/>
        </p:nvCxnSpPr>
        <p:spPr>
          <a:xfrm flipV="1">
            <a:off x="6461224" y="2552700"/>
            <a:ext cx="773014" cy="302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5025" y="4600813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轮</a:t>
            </a:r>
            <a:r>
              <a:rPr lang="zh-CN" altLang="en-US" b="1" dirty="0" smtClean="0"/>
              <a:t>训调度</a:t>
            </a:r>
            <a:endParaRPr lang="zh-CN" altLang="en-US" b="1" dirty="0"/>
          </a:p>
        </p:txBody>
      </p:sp>
      <p:sp>
        <p:nvSpPr>
          <p:cNvPr id="38" name="Oval Callout 37"/>
          <p:cNvSpPr/>
          <p:nvPr/>
        </p:nvSpPr>
        <p:spPr>
          <a:xfrm rot="11386497">
            <a:off x="3691756" y="3444054"/>
            <a:ext cx="2304107" cy="2564424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38600" y="3962399"/>
            <a:ext cx="1709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jobIdToJob:Map</a:t>
            </a:r>
            <a:endParaRPr lang="en-US" altLang="zh-CN" sz="800" dirty="0" smtClean="0"/>
          </a:p>
          <a:p>
            <a:r>
              <a:rPr lang="en-US" altLang="zh-CN" sz="800" dirty="0" err="1" smtClean="0"/>
              <a:t>jobIdToCronExperssion</a:t>
            </a:r>
            <a:endParaRPr lang="en-US" altLang="zh-CN" sz="800" dirty="0" smtClean="0"/>
          </a:p>
          <a:p>
            <a:endParaRPr lang="en-US" altLang="zh-CN" sz="800" dirty="0"/>
          </a:p>
          <a:p>
            <a:endParaRPr lang="en-US" altLang="zh-CN" sz="800" dirty="0" smtClean="0"/>
          </a:p>
          <a:p>
            <a:r>
              <a:rPr lang="en-US" altLang="zh-CN" sz="800" dirty="0"/>
              <a:t>s</a:t>
            </a:r>
            <a:r>
              <a:rPr lang="en-US" altLang="zh-CN" sz="800" dirty="0" smtClean="0"/>
              <a:t>chedule(job)</a:t>
            </a:r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submitJobToZk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(job)</a:t>
            </a:r>
          </a:p>
          <a:p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deleteJobToZk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)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3657600"/>
            <a:ext cx="795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Local cache</a:t>
            </a:r>
            <a:endParaRPr lang="zh-CN" altLang="en-US" sz="800" b="1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6581775" y="598645"/>
            <a:ext cx="2440930" cy="1458755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1369740" y="1676400"/>
            <a:ext cx="2821260" cy="3049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1000" y="870487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/root/job/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1860" y="1148355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jobid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1860" y="1371600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jobid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5" idx="3"/>
          </p:cNvCxnSpPr>
          <p:nvPr/>
        </p:nvCxnSpPr>
        <p:spPr>
          <a:xfrm>
            <a:off x="1253580" y="1208244"/>
            <a:ext cx="232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04950" y="1038967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data bytes</a:t>
            </a:r>
            <a:endParaRPr lang="zh-CN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791846" y="772568"/>
            <a:ext cx="1229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Watch 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/root/job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1828800" y="870487"/>
            <a:ext cx="4752975" cy="81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91846" y="1208244"/>
            <a:ext cx="2047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</a:t>
            </a:r>
            <a:r>
              <a:rPr lang="en-US" altLang="zh-CN" sz="800" dirty="0" smtClean="0"/>
              <a:t>oad balance to workers</a:t>
            </a:r>
            <a:endParaRPr lang="zh-CN" altLang="en-US" sz="800" dirty="0"/>
          </a:p>
        </p:txBody>
      </p:sp>
      <p:cxnSp>
        <p:nvCxnSpPr>
          <p:cNvPr id="58" name="Straight Arrow Connector 57"/>
          <p:cNvCxnSpPr>
            <a:endCxn id="10" idx="0"/>
          </p:cNvCxnSpPr>
          <p:nvPr/>
        </p:nvCxnSpPr>
        <p:spPr>
          <a:xfrm flipH="1">
            <a:off x="5891213" y="1431489"/>
            <a:ext cx="1924310" cy="1623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1" idx="0"/>
          </p:cNvCxnSpPr>
          <p:nvPr/>
        </p:nvCxnSpPr>
        <p:spPr>
          <a:xfrm>
            <a:off x="7802240" y="1431489"/>
            <a:ext cx="994098" cy="1568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448675" y="228600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6086475" y="253365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9" name="Line Callout 3 68"/>
          <p:cNvSpPr/>
          <p:nvPr/>
        </p:nvSpPr>
        <p:spPr>
          <a:xfrm>
            <a:off x="3341835" y="1002325"/>
            <a:ext cx="3003947" cy="128367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8899"/>
              <a:gd name="adj8" fmla="val 124525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1400" y="1148355"/>
            <a:ext cx="2879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o</a:t>
            </a:r>
            <a:r>
              <a:rPr lang="en-US" altLang="zh-CN" sz="800" dirty="0" err="1" smtClean="0"/>
              <a:t>njobfinished</a:t>
            </a:r>
            <a:r>
              <a:rPr lang="en-US" altLang="zh-CN" sz="800" dirty="0" smtClean="0"/>
              <a:t>{</a:t>
            </a:r>
          </a:p>
          <a:p>
            <a:r>
              <a:rPr lang="en-US" altLang="zh-CN" sz="800" dirty="0" smtClean="0"/>
              <a:t>1.read </a:t>
            </a:r>
            <a:r>
              <a:rPr lang="en-US" altLang="zh-CN" sz="800" dirty="0" err="1" smtClean="0"/>
              <a:t>linkedlist</a:t>
            </a:r>
            <a:r>
              <a:rPr lang="en-US" altLang="zh-CN" sz="800" dirty="0" smtClean="0"/>
              <a:t> from master and find out the </a:t>
            </a:r>
            <a:r>
              <a:rPr lang="en-US" altLang="zh-CN" sz="800" dirty="0" err="1" smtClean="0"/>
              <a:t>childernlist</a:t>
            </a:r>
            <a:r>
              <a:rPr lang="en-US" altLang="zh-CN" sz="800" dirty="0" smtClean="0"/>
              <a:t> job</a:t>
            </a:r>
          </a:p>
          <a:p>
            <a:r>
              <a:rPr lang="en-US" altLang="zh-CN" sz="800" dirty="0" smtClean="0"/>
              <a:t>2.Find out location worker  where the job sit in by </a:t>
            </a:r>
            <a:r>
              <a:rPr lang="en-US" altLang="zh-CN" sz="800" dirty="0" err="1" smtClean="0"/>
              <a:t>jobid</a:t>
            </a:r>
            <a:r>
              <a:rPr lang="en-US" altLang="zh-CN" sz="800" dirty="0" smtClean="0"/>
              <a:t> from master</a:t>
            </a:r>
            <a:endParaRPr lang="en-US" altLang="zh-CN" sz="800" dirty="0"/>
          </a:p>
          <a:p>
            <a:r>
              <a:rPr lang="en-US" altLang="zh-CN" sz="800" dirty="0" smtClean="0"/>
              <a:t>3.Send message to make worker </a:t>
            </a:r>
            <a:r>
              <a:rPr lang="en-US" altLang="zh-CN" sz="800" dirty="0" err="1" smtClean="0"/>
              <a:t>excute</a:t>
            </a:r>
            <a:r>
              <a:rPr lang="en-US" altLang="zh-CN" sz="800" dirty="0" smtClean="0"/>
              <a:t> schedule right now by </a:t>
            </a:r>
            <a:r>
              <a:rPr lang="en-US" altLang="zh-CN" sz="800" dirty="0" err="1" smtClean="0"/>
              <a:t>akka</a:t>
            </a:r>
            <a:endParaRPr lang="en-US" altLang="zh-CN" sz="800" dirty="0"/>
          </a:p>
          <a:p>
            <a:r>
              <a:rPr lang="en-US" altLang="zh-CN" sz="800" dirty="0" smtClean="0"/>
              <a:t>}</a:t>
            </a:r>
            <a:endParaRPr lang="zh-CN" altLang="en-US" sz="800" dirty="0"/>
          </a:p>
        </p:txBody>
      </p:sp>
      <p:cxnSp>
        <p:nvCxnSpPr>
          <p:cNvPr id="72" name="Straight Arrow Connector 71"/>
          <p:cNvCxnSpPr>
            <a:stCxn id="70" idx="2"/>
            <a:endCxn id="11" idx="2"/>
          </p:cNvCxnSpPr>
          <p:nvPr/>
        </p:nvCxnSpPr>
        <p:spPr>
          <a:xfrm>
            <a:off x="5021312" y="2102462"/>
            <a:ext cx="3427363" cy="103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1000" y="2419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9600" y="1423688"/>
            <a:ext cx="0" cy="2723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2400" y="4239696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Create and delete persistent node by cloud and Master must watch </a:t>
            </a:r>
            <a:r>
              <a:rPr lang="en-US" altLang="zh-CN" sz="1200" dirty="0" err="1" smtClean="0"/>
              <a:t>it,and</a:t>
            </a:r>
            <a:r>
              <a:rPr lang="en-US" altLang="zh-CN" sz="1200" dirty="0" smtClean="0"/>
              <a:t> listen created and deleted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368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ZK queue + Master(Leader)</a:t>
            </a:r>
            <a:r>
              <a:rPr lang="zh-CN" altLang="en-US" b="1" dirty="0" smtClean="0"/>
              <a:t>进行资源分配调度</a:t>
            </a:r>
            <a:endParaRPr lang="zh-CN" altLang="en-US" b="1" dirty="0"/>
          </a:p>
        </p:txBody>
      </p:sp>
      <p:sp>
        <p:nvSpPr>
          <p:cNvPr id="5" name="Oval 4"/>
          <p:cNvSpPr/>
          <p:nvPr/>
        </p:nvSpPr>
        <p:spPr>
          <a:xfrm>
            <a:off x="5795367" y="4055994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4333875" y="5103256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7239000" y="504825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42540" y="721756"/>
            <a:ext cx="3415060" cy="2478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5620" y="34729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1000" y="870487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/root/leader/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3514" y="899062"/>
            <a:ext cx="0" cy="44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314235"/>
            <a:ext cx="4114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Leadership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Election</a:t>
            </a:r>
            <a:r>
              <a:rPr lang="en-US" altLang="zh-CN" sz="1000" dirty="0"/>
              <a:t> 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  creating </a:t>
            </a:r>
            <a:r>
              <a:rPr lang="en-US" altLang="zh-CN" sz="1000" i="1" dirty="0"/>
              <a:t>a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. If</a:t>
            </a:r>
            <a:br>
              <a:rPr lang="en-US" altLang="zh-CN" sz="1000" i="1" dirty="0"/>
            </a:br>
            <a:r>
              <a:rPr lang="en-US" altLang="zh-CN" sz="1000" i="1" dirty="0" smtClean="0"/>
              <a:t>it </a:t>
            </a:r>
            <a:r>
              <a:rPr lang="en-US" altLang="zh-CN" sz="1000" i="1" dirty="0"/>
              <a:t>succeeds, then it exercises the role of master. Otherwise, it watches</a:t>
            </a:r>
            <a:br>
              <a:rPr lang="en-US" altLang="zh-CN" sz="1000" i="1" dirty="0"/>
            </a:br>
            <a:r>
              <a:rPr lang="en-US" altLang="zh-CN" sz="1000" i="1" dirty="0" smtClean="0"/>
              <a:t>the 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, and if it goes away, it tries to elect a new </a:t>
            </a:r>
            <a:r>
              <a:rPr lang="en-US" altLang="zh-CN" sz="1000" i="1" dirty="0" smtClean="0"/>
              <a:t>primary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master.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The </a:t>
            </a:r>
            <a:r>
              <a:rPr lang="en-US" altLang="zh-CN" sz="1000" i="1" dirty="0"/>
              <a:t>states of this client are three: RUNNING, ELECTED, NOTELECTED. 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 RUNNING </a:t>
            </a:r>
            <a:r>
              <a:rPr lang="en-US" altLang="zh-CN" sz="1000" i="1" dirty="0"/>
              <a:t>means that according to its view of the </a:t>
            </a:r>
            <a:r>
              <a:rPr lang="en-US" altLang="zh-CN" sz="1000" i="1" dirty="0" err="1"/>
              <a:t>ZooKeeper</a:t>
            </a:r>
            <a:r>
              <a:rPr lang="en-US" altLang="zh-CN" sz="1000" i="1" dirty="0"/>
              <a:t> state, </a:t>
            </a:r>
            <a:r>
              <a:rPr lang="en-US" altLang="zh-CN" sz="1000" i="1" dirty="0" smtClean="0"/>
              <a:t>there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is no primary master (no master has been able to acquire the </a:t>
            </a:r>
            <a:r>
              <a:rPr lang="en-US" altLang="zh-CN" sz="1000" i="1" dirty="0" smtClean="0"/>
              <a:t>/leader lock).If </a:t>
            </a:r>
            <a:r>
              <a:rPr lang="en-US" altLang="zh-CN" sz="1000" i="1" dirty="0"/>
              <a:t>some master succeeds in creating the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and this master </a:t>
            </a:r>
            <a:r>
              <a:rPr lang="en-US" altLang="zh-CN" sz="1000" i="1" dirty="0" smtClean="0"/>
              <a:t>learns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it</a:t>
            </a:r>
            <a:r>
              <a:rPr lang="en-US" altLang="zh-CN" sz="1000" i="1" dirty="0"/>
              <a:t>, then it transitions to ELECTED if it is the primary and </a:t>
            </a:r>
            <a:r>
              <a:rPr lang="en-US" altLang="zh-CN" sz="1000" i="1" dirty="0" smtClean="0"/>
              <a:t>NOTELECTED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otherwise</a:t>
            </a:r>
            <a:r>
              <a:rPr lang="en-US" altLang="zh-CN" sz="1000" i="1" dirty="0"/>
              <a:t>.</a:t>
            </a:r>
            <a:endParaRPr lang="zh-CN" alt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81000" y="1118414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/root/workers/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2810" y="1400748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2810" y="16764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75990" y="1840091"/>
            <a:ext cx="0" cy="2482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1447800" y="1482593"/>
            <a:ext cx="2044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52240" y="1482593"/>
            <a:ext cx="10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</a:t>
            </a:r>
            <a:r>
              <a:rPr lang="en-US" altLang="zh-CN" sz="800" dirty="0" err="1" smtClean="0"/>
              <a:t>workerinfo</a:t>
            </a:r>
            <a:r>
              <a:rPr lang="en-US" altLang="zh-CN" sz="800" dirty="0" smtClean="0"/>
              <a:t> data bytes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49920" y="432269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 smtClean="0">
                <a:solidFill>
                  <a:srgbClr val="FF0000"/>
                </a:solidFill>
              </a:rPr>
              <a:t>Tmp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 Node </a:t>
            </a:r>
            <a:r>
              <a:rPr lang="en-US" altLang="zh-CN" sz="1000" dirty="0"/>
              <a:t> </a:t>
            </a:r>
          </a:p>
          <a:p>
            <a:r>
              <a:rPr lang="en-US" altLang="zh-CN" sz="1000" i="1" dirty="0" smtClean="0"/>
              <a:t>Creating  a /workers </a:t>
            </a:r>
            <a:r>
              <a:rPr lang="en-US" altLang="zh-CN" sz="1000" i="1" dirty="0" err="1" smtClean="0"/>
              <a:t>znode.when</a:t>
            </a:r>
            <a:r>
              <a:rPr lang="en-US" altLang="zh-CN" sz="1000" i="1" dirty="0" smtClean="0"/>
              <a:t> worker come </a:t>
            </a:r>
            <a:r>
              <a:rPr lang="en-US" altLang="zh-CN" sz="1000" i="1" dirty="0" err="1" smtClean="0"/>
              <a:t>in,it</a:t>
            </a:r>
            <a:r>
              <a:rPr lang="en-US" altLang="zh-CN" sz="1000" i="1" dirty="0" smtClean="0"/>
              <a:t> will create a </a:t>
            </a:r>
            <a:r>
              <a:rPr lang="en-US" altLang="zh-CN" sz="1000" i="1" dirty="0" err="1" smtClean="0"/>
              <a:t>tmp</a:t>
            </a:r>
            <a:r>
              <a:rPr lang="en-US" altLang="zh-CN" sz="1000" i="1" dirty="0" smtClean="0"/>
              <a:t> </a:t>
            </a:r>
            <a:r>
              <a:rPr lang="en-US" altLang="zh-CN" sz="1000" i="1" dirty="0" err="1" smtClean="0"/>
              <a:t>node,when</a:t>
            </a:r>
            <a:r>
              <a:rPr lang="en-US" altLang="zh-CN" sz="1000" i="1" dirty="0" smtClean="0"/>
              <a:t> worker crash, it will disappear from the workers node</a:t>
            </a:r>
            <a:endParaRPr lang="zh-CN" altLang="en-US" sz="1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800600" y="952332"/>
            <a:ext cx="4191000" cy="2705267"/>
          </a:xfrm>
          <a:prstGeom prst="wedgeRoundRectCallou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19675" y="1073858"/>
            <a:ext cx="34563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</a:t>
            </a:r>
            <a:r>
              <a:rPr lang="en-US" altLang="zh-CN" sz="1100" i="1" dirty="0"/>
              <a:t>Because workers may crash, this master also needs to be able to reassign</a:t>
            </a:r>
            <a:br>
              <a:rPr lang="en-US" altLang="zh-CN" sz="1100" i="1" dirty="0"/>
            </a:br>
            <a:r>
              <a:rPr lang="en-US" altLang="zh-CN" sz="1100" i="1" dirty="0" smtClean="0"/>
              <a:t>tasks</a:t>
            </a:r>
            <a:r>
              <a:rPr lang="en-US" altLang="zh-CN" sz="1100" i="1" dirty="0"/>
              <a:t>. When it watches for changes in the list of workers, it also </a:t>
            </a:r>
            <a:r>
              <a:rPr lang="en-US" altLang="zh-CN" sz="1100" i="1" dirty="0" smtClean="0"/>
              <a:t>receives </a:t>
            </a:r>
            <a:r>
              <a:rPr lang="en-US" altLang="zh-CN" sz="1100" i="1" dirty="0"/>
              <a:t>a notification when a </a:t>
            </a:r>
            <a:r>
              <a:rPr lang="en-US" altLang="zh-CN" sz="1100" i="1" dirty="0" err="1"/>
              <a:t>znode</a:t>
            </a:r>
            <a:r>
              <a:rPr lang="en-US" altLang="zh-CN" sz="1100" i="1" dirty="0"/>
              <a:t> representing a worker is gone, so  </a:t>
            </a:r>
            <a:r>
              <a:rPr lang="en-US" altLang="zh-CN" sz="1100" i="1" dirty="0" smtClean="0"/>
              <a:t>t </a:t>
            </a:r>
            <a:r>
              <a:rPr lang="en-US" altLang="zh-CN" sz="1100" i="1" dirty="0"/>
              <a:t>is able to reassign its tasks.</a:t>
            </a:r>
            <a:br>
              <a:rPr lang="en-US" altLang="zh-CN" sz="1100" i="1" dirty="0"/>
            </a:br>
            <a:r>
              <a:rPr lang="en-US" altLang="zh-CN" sz="1100" i="1" dirty="0" smtClean="0"/>
              <a:t>A </a:t>
            </a:r>
            <a:r>
              <a:rPr lang="en-US" altLang="zh-CN" sz="1100" i="1" dirty="0"/>
              <a:t>primary may crash too. In the case a primary crashes, the next </a:t>
            </a:r>
            <a:r>
              <a:rPr lang="en-US" altLang="zh-CN" sz="1100" i="1" dirty="0" smtClean="0"/>
              <a:t>primary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that </a:t>
            </a:r>
            <a:r>
              <a:rPr lang="en-US" altLang="zh-CN" sz="1100" i="1" dirty="0"/>
              <a:t>takes over the role needs to make sure that it assigns and </a:t>
            </a:r>
            <a:r>
              <a:rPr lang="en-US" altLang="zh-CN" sz="1100" i="1" dirty="0" smtClean="0"/>
              <a:t>reassigns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tasks that the previous primary hasn't had time to process.</a:t>
            </a:r>
            <a:endParaRPr lang="zh-CN" alt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2116687"/>
            <a:ext cx="156907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1950070" y="2210826"/>
            <a:ext cx="3359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0" y="22108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Save binary local job data from local queue to </a:t>
            </a:r>
            <a:r>
              <a:rPr lang="en-US" altLang="zh-CN" sz="800" dirty="0" err="1" smtClean="0"/>
              <a:t>zk</a:t>
            </a:r>
            <a:r>
              <a:rPr lang="en-US" altLang="zh-CN" sz="800" dirty="0" smtClean="0"/>
              <a:t> once per 10 minutes in leader(master)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544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Partition</a:t>
            </a:r>
            <a:r>
              <a:rPr lang="zh-CN" altLang="en-US" sz="1200" b="1" dirty="0"/>
              <a:t>实</a:t>
            </a:r>
            <a:r>
              <a:rPr lang="zh-CN" altLang="en-US" sz="1200" b="1" dirty="0" smtClean="0"/>
              <a:t>现之</a:t>
            </a:r>
            <a:r>
              <a:rPr lang="en-US" altLang="zh-CN" sz="1200" b="1" dirty="0" err="1" smtClean="0"/>
              <a:t>DBRangePartition</a:t>
            </a:r>
            <a:r>
              <a:rPr lang="zh-CN" altLang="en-US" sz="1200" b="1" dirty="0" smtClean="0"/>
              <a:t>逻辑</a:t>
            </a:r>
            <a:endParaRPr lang="zh-CN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3886200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1.Master</a:t>
            </a:r>
            <a:r>
              <a:rPr lang="zh-CN" altLang="en-US" sz="1200" dirty="0" smtClean="0"/>
              <a:t>需要记录每个</a:t>
            </a:r>
            <a:r>
              <a:rPr lang="en-US" altLang="zh-CN" sz="1200" dirty="0" smtClean="0"/>
              <a:t>worker(</a:t>
            </a:r>
            <a:r>
              <a:rPr lang="zh-CN" altLang="en-US" sz="1200" dirty="0" smtClean="0"/>
              <a:t>每个</a:t>
            </a:r>
            <a:r>
              <a:rPr lang="en-US" altLang="zh-CN" sz="1200" dirty="0" smtClean="0"/>
              <a:t>worker</a:t>
            </a:r>
            <a:r>
              <a:rPr lang="zh-CN" altLang="en-US" sz="1200" dirty="0" smtClean="0"/>
              <a:t>得有一个整形的编号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注册的时候由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分配并告知</a:t>
            </a:r>
            <a:r>
              <a:rPr lang="en-US" altLang="zh-CN" sz="1200" dirty="0" smtClean="0"/>
              <a:t>worker</a:t>
            </a:r>
            <a:r>
              <a:rPr lang="zh-CN" altLang="en-US" sz="1200" dirty="0" smtClean="0"/>
              <a:t>自己缓存，每个</a:t>
            </a:r>
            <a:r>
              <a:rPr lang="en-US" altLang="zh-CN" sz="1200" dirty="0" smtClean="0"/>
              <a:t>worker</a:t>
            </a:r>
            <a:r>
              <a:rPr lang="zh-CN" altLang="en-US" sz="1200" dirty="0" smtClean="0"/>
              <a:t>必须记录自身包含的</a:t>
            </a:r>
            <a:r>
              <a:rPr lang="en-US" altLang="zh-CN" sz="1200" dirty="0" err="1" smtClean="0"/>
              <a:t>cpu</a:t>
            </a:r>
            <a:r>
              <a:rPr lang="en-US" altLang="zh-CN" sz="1200" dirty="0" smtClean="0"/>
              <a:t> cores)</a:t>
            </a:r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2.Master</a:t>
            </a:r>
            <a:r>
              <a:rPr lang="zh-CN" altLang="en-US" sz="1200" dirty="0" smtClean="0"/>
              <a:t>获取任务后首先根据资源模块判断哪些</a:t>
            </a:r>
            <a:r>
              <a:rPr lang="en-US" altLang="zh-CN" sz="1200" dirty="0" smtClean="0"/>
              <a:t>worker</a:t>
            </a:r>
            <a:r>
              <a:rPr lang="zh-CN" altLang="en-US" sz="1200" dirty="0" smtClean="0"/>
              <a:t>可以被分配任务，其次根据这些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可用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worker</a:t>
            </a:r>
            <a:r>
              <a:rPr lang="zh-CN" altLang="en-US" sz="1200" dirty="0" smtClean="0"/>
              <a:t>的总</a:t>
            </a:r>
            <a:r>
              <a:rPr lang="en-US" altLang="zh-CN" sz="1200" dirty="0" smtClean="0"/>
              <a:t>cores</a:t>
            </a:r>
            <a:r>
              <a:rPr lang="zh-CN" altLang="en-US" sz="1200" dirty="0" smtClean="0"/>
              <a:t>取余得到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分片个数</a:t>
            </a:r>
            <a:r>
              <a:rPr lang="zh-CN" altLang="en-US" sz="1200" dirty="0" smtClean="0"/>
              <a:t>，并将任务通过</a:t>
            </a:r>
            <a:r>
              <a:rPr lang="en-US" altLang="zh-CN" sz="1200" dirty="0" smtClean="0"/>
              <a:t>AKKA</a:t>
            </a:r>
            <a:r>
              <a:rPr lang="zh-CN" altLang="en-US" sz="1200" dirty="0" smtClean="0"/>
              <a:t>分配给可用</a:t>
            </a:r>
            <a:r>
              <a:rPr lang="en-US" altLang="zh-CN" sz="1200" dirty="0" smtClean="0"/>
              <a:t>worker(</a:t>
            </a:r>
            <a:r>
              <a:rPr lang="zh-CN" altLang="en-US" sz="1200" dirty="0" smtClean="0"/>
              <a:t>需要告诉</a:t>
            </a:r>
            <a:r>
              <a:rPr lang="en-US" altLang="zh-CN" sz="1200" dirty="0" smtClean="0"/>
              <a:t>worker</a:t>
            </a:r>
            <a:r>
              <a:rPr lang="zh-CN" altLang="en-US" sz="1200" dirty="0" smtClean="0"/>
              <a:t>，当前任务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可用</a:t>
            </a:r>
            <a:r>
              <a:rPr lang="en-US" altLang="zh-CN" sz="1200" b="1" dirty="0" smtClean="0">
                <a:solidFill>
                  <a:srgbClr val="7030A0"/>
                </a:solidFill>
              </a:rPr>
              <a:t>worker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数</a:t>
            </a:r>
            <a:r>
              <a:rPr lang="zh-CN" altLang="en-US" sz="1200" dirty="0" smtClean="0"/>
              <a:t>及</a:t>
            </a:r>
            <a:r>
              <a:rPr lang="en-US" altLang="zh-CN" sz="1200" b="1" dirty="0" smtClean="0">
                <a:solidFill>
                  <a:srgbClr val="7030A0"/>
                </a:solidFill>
              </a:rPr>
              <a:t>worker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编号</a:t>
            </a:r>
            <a:r>
              <a:rPr lang="zh-CN" altLang="en-US" sz="1200" dirty="0" smtClean="0"/>
              <a:t>，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总分片个数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DB</a:t>
            </a:r>
            <a:r>
              <a:rPr lang="zh-CN" altLang="en-US" sz="1200" dirty="0" smtClean="0"/>
              <a:t>做范围条件查询的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字段名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worker</a:t>
            </a:r>
            <a:r>
              <a:rPr lang="zh-CN" altLang="en-US" sz="1200" dirty="0" smtClean="0"/>
              <a:t>在给</a:t>
            </a:r>
            <a:r>
              <a:rPr lang="en-US" altLang="zh-CN" sz="1200" dirty="0" err="1" smtClean="0"/>
              <a:t>sql</a:t>
            </a:r>
            <a:r>
              <a:rPr lang="zh-CN" altLang="en-US" sz="1200" dirty="0" smtClean="0"/>
              <a:t>或</a:t>
            </a:r>
            <a:r>
              <a:rPr lang="en-US" altLang="zh-CN" sz="1200" dirty="0" err="1" smtClean="0"/>
              <a:t>mogo</a:t>
            </a:r>
            <a:r>
              <a:rPr lang="zh-CN" altLang="en-US" sz="1200" dirty="0" smtClean="0"/>
              <a:t>查询语句传入参数时候，首先通过</a:t>
            </a:r>
            <a:r>
              <a:rPr lang="en-US" altLang="zh-CN" sz="1200" dirty="0" smtClean="0"/>
              <a:t>Partition</a:t>
            </a:r>
            <a:r>
              <a:rPr lang="zh-CN" altLang="en-US" sz="1200" dirty="0" smtClean="0"/>
              <a:t>的分片字段把其范围值（上界和下界）传给</a:t>
            </a:r>
            <a:r>
              <a:rPr lang="en-US" altLang="zh-CN" sz="1200" dirty="0" smtClean="0"/>
              <a:t>Partition,</a:t>
            </a:r>
            <a:r>
              <a:rPr lang="zh-CN" altLang="en-US" sz="1200" dirty="0"/>
              <a:t>这样</a:t>
            </a:r>
            <a:r>
              <a:rPr lang="en-US" altLang="zh-CN" sz="1200" dirty="0"/>
              <a:t>worker</a:t>
            </a:r>
            <a:r>
              <a:rPr lang="zh-CN" altLang="en-US" sz="1200" dirty="0"/>
              <a:t>可以自己根据已有信息算出</a:t>
            </a:r>
            <a:r>
              <a:rPr lang="zh-CN" altLang="en-US" sz="1200" dirty="0" smtClean="0"/>
              <a:t>该</a:t>
            </a:r>
            <a:r>
              <a:rPr lang="en-US" altLang="zh-CN" sz="1200" dirty="0" smtClean="0"/>
              <a:t>worker</a:t>
            </a:r>
            <a:r>
              <a:rPr lang="zh-CN" altLang="en-US" sz="1200" dirty="0" smtClean="0"/>
              <a:t>应该分几个分片，每个分片的参数的上界下界应该是多少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3457575" cy="253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0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资源管理调度</a:t>
            </a:r>
            <a:endParaRPr lang="zh-CN" alt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6400" y="1420252"/>
            <a:ext cx="263114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round-robin scheduling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24384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内存使用率达</a:t>
            </a:r>
            <a:r>
              <a:rPr lang="en-US" altLang="zh-CN" sz="1400" dirty="0" smtClean="0"/>
              <a:t>95%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使用率达</a:t>
            </a:r>
            <a:r>
              <a:rPr lang="en-US" altLang="zh-CN" sz="1400" dirty="0" smtClean="0"/>
              <a:t>95%</a:t>
            </a:r>
            <a:r>
              <a:rPr lang="zh-CN" altLang="en-US" sz="1400" dirty="0" smtClean="0"/>
              <a:t>则不参与资源调度候选</a:t>
            </a:r>
            <a:r>
              <a:rPr lang="en-US" altLang="zh-CN" sz="1400" dirty="0" smtClean="0"/>
              <a:t>worker,</a:t>
            </a:r>
            <a:r>
              <a:rPr lang="zh-CN" altLang="en-US" sz="1400" dirty="0" smtClean="0"/>
              <a:t>如果全部</a:t>
            </a:r>
            <a:r>
              <a:rPr lang="en-US" altLang="zh-CN" sz="1400" dirty="0" smtClean="0"/>
              <a:t>workers</a:t>
            </a:r>
            <a:r>
              <a:rPr lang="zh-CN" altLang="en-US" sz="1400" dirty="0" smtClean="0"/>
              <a:t>都达到了阀值则进入队列并休眠</a:t>
            </a:r>
            <a:r>
              <a:rPr lang="en-US" altLang="zh-CN" sz="1400" dirty="0" smtClean="0"/>
              <a:t>10s</a:t>
            </a:r>
            <a:r>
              <a:rPr lang="zh-CN" altLang="en-US" sz="1400" dirty="0" smtClean="0"/>
              <a:t>之内的随机数时间继续分配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/>
              <a:t>如果满足条</a:t>
            </a:r>
            <a:r>
              <a:rPr lang="zh-CN" altLang="en-US" sz="1400" dirty="0" smtClean="0"/>
              <a:t>件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然后通过轮训的方式按总</a:t>
            </a:r>
            <a:r>
              <a:rPr lang="en-US" altLang="zh-CN" sz="1400" dirty="0" smtClean="0"/>
              <a:t>cores</a:t>
            </a:r>
            <a:r>
              <a:rPr lang="zh-CN" altLang="en-US" sz="1400" dirty="0" smtClean="0"/>
              <a:t>进行环形分配调度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26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防单点</a:t>
            </a:r>
            <a:endParaRPr lang="zh-CN" altLang="en-US" b="1" dirty="0"/>
          </a:p>
        </p:txBody>
      </p:sp>
      <p:sp>
        <p:nvSpPr>
          <p:cNvPr id="6" name="Flowchart: Connector 5"/>
          <p:cNvSpPr/>
          <p:nvPr/>
        </p:nvSpPr>
        <p:spPr>
          <a:xfrm>
            <a:off x="1752600" y="1295400"/>
            <a:ext cx="1143000" cy="1143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lowchart: Connector 6"/>
          <p:cNvSpPr/>
          <p:nvPr/>
        </p:nvSpPr>
        <p:spPr>
          <a:xfrm>
            <a:off x="5334000" y="1295400"/>
            <a:ext cx="1143000" cy="1143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2743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Running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2743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Standby</a:t>
            </a:r>
            <a:endParaRPr lang="zh-CN" altLang="en-US" b="1" dirty="0"/>
          </a:p>
        </p:txBody>
      </p: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2895600" y="18669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90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38100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记录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信息</a:t>
            </a:r>
            <a:r>
              <a:rPr lang="en-US" altLang="zh-CN" sz="1600" dirty="0" smtClean="0"/>
              <a:t>(Worker</a:t>
            </a:r>
            <a:r>
              <a:rPr lang="zh-CN" altLang="en-US" sz="1600" dirty="0" smtClean="0"/>
              <a:t>注册，</a:t>
            </a:r>
            <a:r>
              <a:rPr lang="en-US" altLang="zh-CN" sz="1600" dirty="0" smtClean="0"/>
              <a:t>Worker </a:t>
            </a:r>
            <a:r>
              <a:rPr lang="zh-CN" altLang="en-US" sz="1600" dirty="0" smtClean="0"/>
              <a:t>宕机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领导选举（成为领导则成为新的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，旧的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自动下线，新的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需要</a:t>
            </a:r>
            <a:r>
              <a:rPr lang="zh-CN" altLang="en-US" sz="1600" dirty="0"/>
              <a:t>同</a:t>
            </a:r>
            <a:r>
              <a:rPr lang="zh-CN" altLang="en-US" sz="1600" dirty="0" smtClean="0"/>
              <a:t>步</a:t>
            </a:r>
            <a:r>
              <a:rPr lang="en-US" altLang="zh-CN" sz="1600" dirty="0" smtClean="0"/>
              <a:t>ZK</a:t>
            </a:r>
            <a:r>
              <a:rPr lang="zh-CN" altLang="en-US" sz="1600" dirty="0" smtClean="0"/>
              <a:t>上的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信息，并告知所有</a:t>
            </a:r>
            <a:r>
              <a:rPr lang="en-US" altLang="zh-CN" sz="1600" dirty="0" smtClean="0"/>
              <a:t>workers</a:t>
            </a:r>
            <a:r>
              <a:rPr lang="zh-CN" altLang="en-US" sz="1600" dirty="0" smtClean="0"/>
              <a:t>自己成为了新的首领，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需要更新心跳地址）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当所有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挂掉后，</a:t>
            </a:r>
            <a:r>
              <a:rPr lang="zh-CN" altLang="en-US" sz="1600" dirty="0"/>
              <a:t>重</a:t>
            </a:r>
            <a:r>
              <a:rPr lang="zh-CN" altLang="en-US" sz="1600" dirty="0" smtClean="0"/>
              <a:t>启或者新增机器，</a:t>
            </a:r>
            <a:r>
              <a:rPr lang="en-US" altLang="zh-CN" sz="1600" dirty="0" smtClean="0"/>
              <a:t>ZK</a:t>
            </a:r>
            <a:r>
              <a:rPr lang="zh-CN" altLang="en-US" sz="1600" dirty="0" smtClean="0"/>
              <a:t>自动做资源恢复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34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监控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371600" y="2324100"/>
            <a:ext cx="16764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43635" y="3733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集群</a:t>
            </a:r>
            <a:endParaRPr lang="zh-CN" alt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0" y="1524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685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019800" y="457200"/>
            <a:ext cx="1295400" cy="495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9600" y="200025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019800" y="1771650"/>
            <a:ext cx="1295400" cy="495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JMX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9600" y="3733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019800" y="3505200"/>
            <a:ext cx="1295400" cy="495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CONSOLE</a:t>
            </a:r>
            <a:endParaRPr lang="zh-CN" alt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19600" y="51054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019800" y="4876800"/>
            <a:ext cx="1295400" cy="495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2800" y="26479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Metric</a:t>
            </a:r>
            <a:endParaRPr lang="en-US" altLang="zh-C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57300" y="4648200"/>
            <a:ext cx="3009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集</a:t>
            </a:r>
            <a:r>
              <a:rPr lang="zh-CN" altLang="en-US" sz="1400" dirty="0" smtClean="0"/>
              <a:t>群单位时间可用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数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集</a:t>
            </a:r>
            <a:r>
              <a:rPr lang="zh-CN" altLang="en-US" sz="1400" dirty="0" smtClean="0"/>
              <a:t>群单位时间</a:t>
            </a:r>
            <a:r>
              <a:rPr lang="en-US" altLang="zh-CN" sz="1400" dirty="0" smtClean="0"/>
              <a:t>job</a:t>
            </a:r>
            <a:r>
              <a:rPr lang="zh-CN" altLang="en-US" sz="1400" dirty="0" smtClean="0"/>
              <a:t>数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 smtClean="0"/>
              <a:t>Job</a:t>
            </a:r>
            <a:r>
              <a:rPr lang="zh-CN" altLang="en-US" sz="1400" dirty="0" smtClean="0"/>
              <a:t>运行时间</a:t>
            </a:r>
            <a:r>
              <a:rPr lang="en-US" altLang="zh-CN" sz="1400" dirty="0" smtClean="0"/>
              <a:t>-&gt;</a:t>
            </a:r>
            <a:r>
              <a:rPr lang="zh-CN" altLang="en-US" sz="1400" dirty="0" smtClean="0"/>
              <a:t>调度间隔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 err="1" smtClean="0"/>
              <a:t>Workerid,ip,job</a:t>
            </a:r>
            <a:r>
              <a:rPr lang="zh-CN" altLang="en-US" sz="1400" dirty="0" smtClean="0"/>
              <a:t>分片，运行时间</a:t>
            </a:r>
            <a:r>
              <a:rPr lang="en-US" altLang="zh-CN" sz="1400" dirty="0" smtClean="0"/>
              <a:t>..</a:t>
            </a:r>
            <a:endParaRPr lang="zh-CN" altLang="en-US" sz="1400" dirty="0"/>
          </a:p>
        </p:txBody>
      </p:sp>
      <p:sp>
        <p:nvSpPr>
          <p:cNvPr id="21" name="Parallelogram 20"/>
          <p:cNvSpPr/>
          <p:nvPr/>
        </p:nvSpPr>
        <p:spPr>
          <a:xfrm>
            <a:off x="1371600" y="3048000"/>
            <a:ext cx="1828800" cy="419100"/>
          </a:xfrm>
          <a:prstGeom prst="parallelogram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Check</a:t>
            </a:r>
            <a:r>
              <a:rPr lang="zh-CN" altLang="en-US" b="1" dirty="0" smtClean="0"/>
              <a:t>是否有人工修改，不做覆盖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35814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REDIS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5957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</a:p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  <a:endParaRPr lang="zh-CN" alt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6800" y="1905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8956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>
                <a:solidFill>
                  <a:srgbClr val="92D050"/>
                </a:solidFill>
              </a:rPr>
              <a:t>t</a:t>
            </a:r>
            <a:r>
              <a:rPr lang="en-US" altLang="zh-CN" sz="1000" b="1" dirty="0" err="1" smtClean="0">
                <a:solidFill>
                  <a:srgbClr val="92D050"/>
                </a:solidFill>
              </a:rPr>
              <a:t>ablename_primarykey</a:t>
            </a:r>
            <a:endParaRPr lang="zh-CN" altLang="en-US" sz="1000" b="1" dirty="0">
              <a:solidFill>
                <a:srgbClr val="92D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19050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3505199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92D050"/>
                </a:solidFill>
              </a:rPr>
              <a:t>f</a:t>
            </a:r>
            <a:r>
              <a:rPr lang="en-US" altLang="zh-CN" sz="900" b="1" dirty="0" smtClean="0">
                <a:solidFill>
                  <a:srgbClr val="92D050"/>
                </a:solidFill>
              </a:rPr>
              <a:t>ield1-&gt;field2-&gt;field3… &gt;&gt;</a:t>
            </a:r>
            <a:r>
              <a:rPr lang="zh-CN" altLang="en-US" sz="900" b="1" dirty="0" smtClean="0">
                <a:solidFill>
                  <a:srgbClr val="92D050"/>
                </a:solidFill>
              </a:rPr>
              <a:t>该表中不需要更新的字段</a:t>
            </a:r>
            <a:endParaRPr lang="zh-CN" altLang="en-US" sz="900" b="1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19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BloomFilter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464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BitSet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7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…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09700" y="5301953"/>
            <a:ext cx="0" cy="4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9700" y="579120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根</a:t>
            </a:r>
            <a:r>
              <a:rPr lang="zh-CN" altLang="en-US" sz="800" dirty="0" smtClean="0"/>
              <a:t>据主键判断，如果</a:t>
            </a:r>
            <a:r>
              <a:rPr lang="en-US" altLang="zh-CN" sz="800" dirty="0" err="1" smtClean="0"/>
              <a:t>BitSet</a:t>
            </a:r>
            <a:r>
              <a:rPr lang="zh-CN" altLang="en-US" sz="800" dirty="0" smtClean="0"/>
              <a:t>里面有则根据主键去</a:t>
            </a:r>
            <a:r>
              <a:rPr lang="en-US" altLang="zh-CN" sz="800" dirty="0" err="1" smtClean="0"/>
              <a:t>Redis</a:t>
            </a:r>
            <a:r>
              <a:rPr lang="zh-CN" altLang="en-US" sz="800" dirty="0" smtClean="0"/>
              <a:t>取出不需要跟新的字段，然后入库之前对其进行跟新操作的时候删掉这些字段</a:t>
            </a:r>
            <a:endParaRPr lang="zh-CN" altLang="en-US" sz="800" dirty="0"/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1905000" y="4832866"/>
            <a:ext cx="158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464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Local cache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4285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全量对比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全量对比，如果有不同则重新跑</a:t>
            </a:r>
            <a:r>
              <a:rPr lang="en-US" altLang="zh-CN" sz="1200" b="1" dirty="0" smtClean="0"/>
              <a:t>job</a:t>
            </a:r>
            <a:endParaRPr lang="zh-CN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38400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BloomFilter</a:t>
            </a:r>
            <a:r>
              <a:rPr lang="zh-CN" altLang="en-US" sz="1400" dirty="0" smtClean="0"/>
              <a:t>存储已有全量</a:t>
            </a:r>
            <a:r>
              <a:rPr lang="en-US" altLang="zh-CN" sz="1400" dirty="0" err="1" smtClean="0"/>
              <a:t>Primarykey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然后扫描一次巨潮表的主键一遍，再分布式机器上进行对比，如果没有记录说明巨潮有改变，注意主键不能用</a:t>
            </a:r>
            <a:r>
              <a:rPr lang="en-US" altLang="zh-CN" sz="1400" dirty="0" err="1" smtClean="0"/>
              <a:t>sid</a:t>
            </a:r>
            <a:r>
              <a:rPr lang="zh-CN" altLang="en-US" sz="1400" dirty="0" smtClean="0"/>
              <a:t>，必须用能唯一标识的字段，如联合主键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8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模块划分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009650"/>
            <a:ext cx="40005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7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945593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1.</a:t>
            </a:r>
            <a:r>
              <a:rPr lang="zh-CN" altLang="en-US" dirty="0" smtClean="0">
                <a:solidFill>
                  <a:srgbClr val="00B050"/>
                </a:solidFill>
              </a:rPr>
              <a:t>数据并行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容错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3.</a:t>
            </a:r>
            <a:r>
              <a:rPr lang="zh-CN" altLang="en-US" dirty="0" smtClean="0">
                <a:solidFill>
                  <a:srgbClr val="00B050"/>
                </a:solidFill>
              </a:rPr>
              <a:t>防单点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4.</a:t>
            </a:r>
            <a:r>
              <a:rPr lang="zh-CN" altLang="en-US" dirty="0" smtClean="0">
                <a:solidFill>
                  <a:srgbClr val="00B050"/>
                </a:solidFill>
              </a:rPr>
              <a:t>回调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5.</a:t>
            </a:r>
            <a:r>
              <a:rPr lang="zh-CN" altLang="en-US" dirty="0" smtClean="0">
                <a:solidFill>
                  <a:srgbClr val="00B050"/>
                </a:solidFill>
              </a:rPr>
              <a:t>框架控制部分通用逻辑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4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问题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05740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1.Sid</a:t>
            </a:r>
            <a:r>
              <a:rPr lang="zh-CN" altLang="en-US" sz="1600" dirty="0" smtClean="0">
                <a:solidFill>
                  <a:srgbClr val="00B050"/>
                </a:solidFill>
              </a:rPr>
              <a:t>主键不唯一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2.</a:t>
            </a:r>
            <a:r>
              <a:rPr lang="zh-CN" altLang="en-US" sz="1600" dirty="0" smtClean="0">
                <a:solidFill>
                  <a:srgbClr val="00B050"/>
                </a:solidFill>
              </a:rPr>
              <a:t>全量做对比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3.Blob</a:t>
            </a:r>
            <a:r>
              <a:rPr lang="zh-CN" altLang="en-US" sz="1600" dirty="0" smtClean="0">
                <a:solidFill>
                  <a:srgbClr val="00B050"/>
                </a:solidFill>
              </a:rPr>
              <a:t>耗时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4.</a:t>
            </a:r>
            <a:r>
              <a:rPr lang="zh-CN" altLang="en-US" sz="1600" dirty="0" smtClean="0">
                <a:solidFill>
                  <a:srgbClr val="00B050"/>
                </a:solidFill>
              </a:rPr>
              <a:t>人工更改的数据防止被冲掉</a:t>
            </a:r>
            <a:r>
              <a:rPr lang="en-US" altLang="zh-CN" sz="1600" dirty="0" smtClean="0">
                <a:solidFill>
                  <a:srgbClr val="00B050"/>
                </a:solidFill>
              </a:rPr>
              <a:t>(</a:t>
            </a:r>
            <a:r>
              <a:rPr lang="zh-CN" altLang="en-US" sz="1600" dirty="0" smtClean="0">
                <a:solidFill>
                  <a:srgbClr val="00B050"/>
                </a:solidFill>
              </a:rPr>
              <a:t>字段</a:t>
            </a:r>
            <a:r>
              <a:rPr lang="en-US" altLang="zh-CN" sz="1600" dirty="0" smtClean="0">
                <a:solidFill>
                  <a:srgbClr val="00B050"/>
                </a:solidFill>
              </a:rPr>
              <a:t>check)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5.Job</a:t>
            </a:r>
            <a:r>
              <a:rPr lang="zh-CN" altLang="en-US" sz="1600" dirty="0" smtClean="0">
                <a:solidFill>
                  <a:srgbClr val="00B050"/>
                </a:solidFill>
              </a:rPr>
              <a:t>依赖联动问题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5800" y="152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业务问题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52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架构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技术选型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9164" y="1752600"/>
            <a:ext cx="4410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开发语言</a:t>
            </a:r>
            <a:r>
              <a:rPr lang="en-US" altLang="zh-CN" b="1" dirty="0" smtClean="0"/>
              <a:t>:</a:t>
            </a:r>
            <a:r>
              <a:rPr lang="en-US" altLang="zh-CN" b="1" dirty="0" err="1" smtClean="0"/>
              <a:t>scala,java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分布</a:t>
            </a:r>
            <a:r>
              <a:rPr lang="zh-CN" altLang="en-US" b="1" dirty="0" smtClean="0"/>
              <a:t>式</a:t>
            </a:r>
            <a:r>
              <a:rPr lang="en-US" altLang="zh-CN" b="1" dirty="0" smtClean="0"/>
              <a:t>job</a:t>
            </a:r>
            <a:r>
              <a:rPr lang="zh-CN" altLang="en-US" b="1" dirty="0"/>
              <a:t>调</a:t>
            </a:r>
            <a:r>
              <a:rPr lang="zh-CN" altLang="en-US" b="1" dirty="0" smtClean="0"/>
              <a:t>度队列及缓存服务</a:t>
            </a:r>
            <a:r>
              <a:rPr lang="en-US" altLang="zh-CN" b="1" dirty="0" smtClean="0"/>
              <a:t>: </a:t>
            </a:r>
            <a:r>
              <a:rPr lang="en-US" altLang="zh-CN" b="1" dirty="0" err="1" smtClean="0"/>
              <a:t>Redis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任</a:t>
            </a:r>
            <a:r>
              <a:rPr lang="zh-CN" altLang="en-US" b="1" dirty="0" smtClean="0"/>
              <a:t>务完成回调： </a:t>
            </a:r>
            <a:r>
              <a:rPr lang="en-US" altLang="zh-CN" b="1" dirty="0" smtClean="0"/>
              <a:t>Kafka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通</a:t>
            </a:r>
            <a:r>
              <a:rPr lang="zh-CN" altLang="en-US" b="1" dirty="0" smtClean="0"/>
              <a:t>信：</a:t>
            </a:r>
            <a:r>
              <a:rPr lang="en-US" altLang="zh-CN" b="1" dirty="0" err="1" smtClean="0"/>
              <a:t>Akka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分布</a:t>
            </a:r>
            <a:r>
              <a:rPr lang="zh-CN" altLang="en-US" b="1" dirty="0" smtClean="0"/>
              <a:t>式协调服务：</a:t>
            </a:r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295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相关问题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143000" y="1752600"/>
            <a:ext cx="716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schedule</a:t>
            </a:r>
            <a:r>
              <a:rPr lang="zh-CN" altLang="en-US" dirty="0"/>
              <a:t>怎么做，自己算下次执行时间放</a:t>
            </a:r>
            <a:r>
              <a:rPr lang="en-US" altLang="zh-CN" dirty="0" err="1"/>
              <a:t>redis</a:t>
            </a:r>
            <a:r>
              <a:rPr lang="zh-CN" altLang="en-US" dirty="0"/>
              <a:t>队列，还是用</a:t>
            </a:r>
            <a:r>
              <a:rPr lang="en-US" altLang="zh-CN" dirty="0"/>
              <a:t>quartz</a:t>
            </a:r>
            <a:r>
              <a:rPr lang="zh-CN" altLang="en-US" dirty="0"/>
              <a:t>调度</a:t>
            </a:r>
            <a:r>
              <a:rPr lang="zh-CN" altLang="en-US" dirty="0" smtClean="0"/>
              <a:t>；（优先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2.api</a:t>
            </a:r>
            <a:r>
              <a:rPr lang="zh-CN" altLang="en-US" dirty="0"/>
              <a:t>接口，异构系统支持，比如其他语言</a:t>
            </a:r>
            <a:r>
              <a:rPr lang="en-US" altLang="zh-CN" dirty="0"/>
              <a:t>job</a:t>
            </a:r>
            <a:r>
              <a:rPr lang="zh-CN" altLang="en-US" dirty="0"/>
              <a:t>实现，手动驱动一个</a:t>
            </a:r>
            <a:r>
              <a:rPr lang="en-US" altLang="zh-CN" dirty="0"/>
              <a:t>job</a:t>
            </a:r>
            <a:r>
              <a:rPr lang="zh-CN" altLang="en-US" dirty="0"/>
              <a:t>跑一</a:t>
            </a:r>
            <a:r>
              <a:rPr lang="zh-CN" altLang="en-US" dirty="0" smtClean="0"/>
              <a:t>遍（启动</a:t>
            </a:r>
            <a:r>
              <a:rPr lang="en-US" altLang="zh-CN" dirty="0" smtClean="0"/>
              <a:t>job,</a:t>
            </a:r>
            <a:r>
              <a:rPr lang="zh-CN" altLang="en-US" dirty="0" smtClean="0"/>
              <a:t>停止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，查询</a:t>
            </a:r>
            <a:r>
              <a:rPr lang="en-US" altLang="zh-CN" dirty="0" err="1" smtClean="0"/>
              <a:t>Jobby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logicialclass</a:t>
            </a:r>
            <a:r>
              <a:rPr lang="en-US" altLang="zh-CN" dirty="0" smtClean="0"/>
              <a:t> 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发</a:t>
            </a:r>
            <a:r>
              <a:rPr lang="zh-CN" altLang="en-US" dirty="0"/>
              <a:t>生</a:t>
            </a:r>
            <a:r>
              <a:rPr lang="en-US" altLang="zh-CN" dirty="0"/>
              <a:t>job fail</a:t>
            </a:r>
            <a:r>
              <a:rPr lang="zh-CN" altLang="en-US" dirty="0"/>
              <a:t>，重跑机</a:t>
            </a:r>
            <a:r>
              <a:rPr lang="zh-CN" altLang="en-US" dirty="0" smtClean="0"/>
              <a:t>制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/>
              <a:t>要考虑时间重合问题，上一次没有跑完，下一次如何开始，还是一直不开始</a:t>
            </a:r>
            <a:r>
              <a:rPr lang="zh-CN" altLang="en-US" dirty="0" smtClean="0"/>
              <a:t>？（给与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是否需要覆盖时间片段内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的策略）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/>
              <a:t>异构可以以后再考虑，比如支持</a:t>
            </a:r>
            <a:r>
              <a:rPr lang="en-US" altLang="zh-CN" dirty="0" err="1"/>
              <a:t>protobuf</a:t>
            </a:r>
            <a:r>
              <a:rPr lang="zh-CN" altLang="en-US" dirty="0"/>
              <a:t>或</a:t>
            </a:r>
            <a:r>
              <a:rPr lang="en-US" altLang="zh-CN" dirty="0"/>
              <a:t>thrift</a:t>
            </a:r>
            <a:r>
              <a:rPr lang="zh-CN" altLang="en-US" dirty="0"/>
              <a:t>接口定义；</a:t>
            </a:r>
            <a:br>
              <a:rPr lang="zh-CN" altLang="en-US" dirty="0"/>
            </a:br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/>
              <a:t>这个需要再详细考虑好，增加通知机制短信、</a:t>
            </a:r>
            <a:r>
              <a:rPr lang="en-US" altLang="zh-CN" dirty="0"/>
              <a:t>email</a:t>
            </a:r>
            <a:r>
              <a:rPr lang="zh-CN" altLang="en-US" dirty="0"/>
              <a:t>接口（已有，问</a:t>
            </a:r>
            <a:r>
              <a:rPr lang="en-US" altLang="zh-CN" dirty="0" err="1"/>
              <a:t>alvey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/>
              <a:t>针对同一类型</a:t>
            </a:r>
            <a:r>
              <a:rPr lang="en-US" altLang="zh-CN" dirty="0"/>
              <a:t>job</a:t>
            </a:r>
            <a:r>
              <a:rPr lang="zh-CN" altLang="en-US" dirty="0"/>
              <a:t>，如果过了时间段还没跑完就先等待上一批次完成，不同的</a:t>
            </a:r>
            <a:r>
              <a:rPr lang="en-US" altLang="zh-CN" dirty="0"/>
              <a:t>Job</a:t>
            </a:r>
            <a:r>
              <a:rPr lang="zh-CN" altLang="en-US" dirty="0"/>
              <a:t>并行，通知机制明天开会的时候讨论下业务情况，看要怎么</a:t>
            </a:r>
            <a:r>
              <a:rPr lang="zh-CN" altLang="en-US" dirty="0" smtClean="0"/>
              <a:t>通知（</a:t>
            </a:r>
            <a:r>
              <a:rPr lang="zh-CN" altLang="en-US" dirty="0"/>
              <a:t>同</a:t>
            </a:r>
            <a:r>
              <a:rPr lang="zh-CN" altLang="en-US" dirty="0" smtClean="0"/>
              <a:t>一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时间间隔内重合，覆盖执行）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0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9812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Spark Core</a:t>
            </a:r>
            <a:endParaRPr lang="zh-CN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724400" y="1958788"/>
            <a:ext cx="2286000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Schedule Job</a:t>
            </a:r>
            <a:endParaRPr lang="zh-CN" alt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447800" y="1371600"/>
            <a:ext cx="5943600" cy="2819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6" idx="2"/>
          </p:cNvCxnSpPr>
          <p:nvPr/>
        </p:nvCxnSpPr>
        <p:spPr>
          <a:xfrm rot="16200000" flipH="1">
            <a:off x="5818094" y="3684494"/>
            <a:ext cx="1698812" cy="1600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24600" y="53340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Callback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方案一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901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38800" y="838200"/>
            <a:ext cx="2514600" cy="1447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JobManager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04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</a:t>
            </a:r>
            <a:r>
              <a:rPr lang="zh-CN" altLang="en-US" b="1" dirty="0" smtClean="0"/>
              <a:t>案二</a:t>
            </a:r>
            <a:endParaRPr lang="zh-CN" altLang="en-US" b="1" dirty="0"/>
          </a:p>
        </p:txBody>
      </p:sp>
      <p:sp>
        <p:nvSpPr>
          <p:cNvPr id="6" name="Flowchart: Direct Access Storage 5"/>
          <p:cNvSpPr/>
          <p:nvPr/>
        </p:nvSpPr>
        <p:spPr>
          <a:xfrm rot="10800000" flipV="1">
            <a:off x="3021761" y="674132"/>
            <a:ext cx="1506933" cy="558534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Redis</a:t>
            </a:r>
            <a:endParaRPr lang="zh-CN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905065" y="569278"/>
            <a:ext cx="1562100" cy="663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Schedule Job</a:t>
            </a:r>
            <a:endParaRPr lang="zh-CN" altLang="en-US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1524000" y="3200400"/>
            <a:ext cx="457200" cy="457200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2560304" y="3276600"/>
            <a:ext cx="457200" cy="457200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1752600" y="4114800"/>
            <a:ext cx="457200" cy="457200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066800" y="2743200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ZK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510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Catch shard </a:t>
            </a:r>
            <a:r>
              <a:rPr lang="en-US" altLang="zh-CN" b="1" dirty="0" err="1" smtClean="0"/>
              <a:t>SourceData</a:t>
            </a:r>
            <a:endParaRPr lang="zh-CN" altLang="en-US" b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5228665" y="3200400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6228230" y="3276600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sp>
        <p:nvSpPr>
          <p:cNvPr id="16" name="Flowchart: Connector 15"/>
          <p:cNvSpPr/>
          <p:nvPr/>
        </p:nvSpPr>
        <p:spPr>
          <a:xfrm>
            <a:off x="5457265" y="4114800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771465" y="2743200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ZK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1465" y="5105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Process shard data</a:t>
            </a:r>
            <a:endParaRPr lang="zh-CN" alt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62200" y="5474732"/>
            <a:ext cx="106680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86200" y="5474732"/>
            <a:ext cx="1799665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18027" y="59534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Shuffle</a:t>
            </a:r>
            <a:endParaRPr lang="zh-CN" alt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966698" y="20574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Callback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41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38800" y="838200"/>
            <a:ext cx="2514600" cy="1447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JobManager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04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</a:t>
            </a:r>
            <a:r>
              <a:rPr lang="zh-CN" altLang="en-US" b="1" dirty="0" smtClean="0">
                <a:solidFill>
                  <a:srgbClr val="FF0000"/>
                </a:solidFill>
              </a:rPr>
              <a:t>案三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Flowchart: Direct Access Storage 5"/>
          <p:cNvSpPr/>
          <p:nvPr/>
        </p:nvSpPr>
        <p:spPr>
          <a:xfrm rot="10800000" flipV="1">
            <a:off x="3021761" y="674132"/>
            <a:ext cx="1506933" cy="558534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Redis</a:t>
            </a:r>
            <a:endParaRPr lang="zh-CN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905065" y="569278"/>
            <a:ext cx="1562100" cy="663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Schedule Job</a:t>
            </a:r>
            <a:endParaRPr lang="zh-CN" altLang="en-US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3949582" y="3742346"/>
            <a:ext cx="457200" cy="4572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3703178" y="3208946"/>
            <a:ext cx="457200" cy="457200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2969663" y="4504346"/>
            <a:ext cx="457200" cy="457200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514600" y="2980346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ZK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534254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Catch shard </a:t>
            </a:r>
            <a:r>
              <a:rPr lang="en-US" altLang="zh-CN" b="1" dirty="0" err="1" smtClean="0"/>
              <a:t>SourceData</a:t>
            </a:r>
            <a:endParaRPr lang="zh-CN" alt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966698" y="20574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Callback</a:t>
            </a:r>
            <a:endParaRPr lang="zh-CN" altLang="en-US" b="1" dirty="0"/>
          </a:p>
        </p:txBody>
      </p:sp>
      <p:sp>
        <p:nvSpPr>
          <p:cNvPr id="21" name="Flowchart: Connector 20"/>
          <p:cNvSpPr/>
          <p:nvPr/>
        </p:nvSpPr>
        <p:spPr>
          <a:xfrm>
            <a:off x="2741063" y="3736649"/>
            <a:ext cx="457200" cy="4572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25" name="Flowchart: Connector 24"/>
          <p:cNvSpPr/>
          <p:nvPr/>
        </p:nvSpPr>
        <p:spPr>
          <a:xfrm>
            <a:off x="3124200" y="3208946"/>
            <a:ext cx="457200" cy="457200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sp>
        <p:nvSpPr>
          <p:cNvPr id="26" name="Flowchart: Connector 25"/>
          <p:cNvSpPr/>
          <p:nvPr/>
        </p:nvSpPr>
        <p:spPr>
          <a:xfrm>
            <a:off x="3617007" y="4504346"/>
            <a:ext cx="457200" cy="457200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sp>
        <p:nvSpPr>
          <p:cNvPr id="27" name="Parallelogram 26"/>
          <p:cNvSpPr/>
          <p:nvPr/>
        </p:nvSpPr>
        <p:spPr>
          <a:xfrm>
            <a:off x="5181600" y="3581400"/>
            <a:ext cx="1295400" cy="1151546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Spark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8" name="Parallelogram 27"/>
          <p:cNvSpPr/>
          <p:nvPr/>
        </p:nvSpPr>
        <p:spPr>
          <a:xfrm>
            <a:off x="6705600" y="3581400"/>
            <a:ext cx="1905000" cy="1151546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Spark</a:t>
            </a:r>
          </a:p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Streaming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最终选型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方案三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1447800"/>
            <a:ext cx="548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1.Schedule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ZK</a:t>
            </a:r>
            <a:r>
              <a:rPr lang="zh-CN" altLang="en-US" dirty="0" smtClean="0"/>
              <a:t>恢复数据及实时切换并告知</a:t>
            </a:r>
            <a:r>
              <a:rPr lang="en-US" altLang="zh-CN" dirty="0" err="1" smtClean="0"/>
              <a:t>JobManager</a:t>
            </a:r>
            <a:r>
              <a:rPr lang="zh-CN" altLang="en-US" dirty="0" smtClean="0"/>
              <a:t>自己已经变更地址了）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2.JobManager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HA(ZK</a:t>
            </a:r>
            <a:r>
              <a:rPr lang="zh-CN" altLang="en-US" dirty="0" smtClean="0"/>
              <a:t>恢复数据并告知相关节点自己已经切换</a:t>
            </a:r>
            <a:r>
              <a:rPr lang="en-US" altLang="zh-CN" dirty="0" smtClean="0"/>
              <a:t>),</a:t>
            </a:r>
            <a:r>
              <a:rPr lang="zh-CN" altLang="en-US" dirty="0" smtClean="0"/>
              <a:t>异步多线程调度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3.DistributeProcess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ZK</a:t>
            </a:r>
            <a:r>
              <a:rPr lang="zh-CN" altLang="en-US" dirty="0" smtClean="0"/>
              <a:t>恢复数据并通知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自己地址已经变更）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648200"/>
            <a:ext cx="7086600" cy="1546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dirty="0" smtClean="0"/>
              <a:t>1.Master-Slave</a:t>
            </a:r>
            <a:r>
              <a:rPr lang="zh-CN" altLang="en-US" sz="1050" dirty="0" smtClean="0"/>
              <a:t>主从结构简单易维护，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复杂度较小</a:t>
            </a:r>
            <a:r>
              <a:rPr lang="zh-CN" altLang="en-US" sz="1050" dirty="0" smtClean="0"/>
              <a:t>，系统架构时间较短</a:t>
            </a:r>
            <a:endParaRPr lang="en-US" altLang="zh-CN" sz="105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dirty="0" smtClean="0"/>
              <a:t>2.</a:t>
            </a:r>
            <a:r>
              <a:rPr lang="zh-CN" altLang="en-US" sz="1050" dirty="0" smtClean="0"/>
              <a:t>自己造轮子做简单的分布式计算框架，一方面为了自己做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更多框架控制和管理</a:t>
            </a:r>
            <a:r>
              <a:rPr lang="zh-CN" altLang="en-US" sz="1050" dirty="0" smtClean="0"/>
              <a:t>，另一方面方便维护以及监控</a:t>
            </a:r>
            <a:endParaRPr lang="en-US" altLang="zh-CN" sz="105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dirty="0" smtClean="0"/>
              <a:t>3.</a:t>
            </a:r>
            <a:r>
              <a:rPr lang="zh-CN" altLang="en-US" sz="1050" dirty="0" smtClean="0"/>
              <a:t>该框架是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不需要移动代码</a:t>
            </a:r>
            <a:r>
              <a:rPr lang="zh-CN" altLang="en-US" sz="1050" dirty="0" smtClean="0"/>
              <a:t>和数据的，方便更灵活的控制逻辑代码</a:t>
            </a:r>
            <a:endParaRPr lang="en-US" altLang="zh-CN" sz="105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dirty="0" smtClean="0"/>
              <a:t>4.</a:t>
            </a:r>
            <a:r>
              <a:rPr lang="zh-CN" altLang="en-US" sz="1050" dirty="0" smtClean="0"/>
              <a:t>如果使用</a:t>
            </a:r>
            <a:r>
              <a:rPr lang="en-US" altLang="zh-CN" sz="1050" dirty="0" err="1" smtClean="0"/>
              <a:t>scala</a:t>
            </a:r>
            <a:r>
              <a:rPr lang="zh-CN" altLang="en-US" sz="1050" dirty="0" smtClean="0"/>
              <a:t>，当逻辑太多的时候，如果管理不当则会有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闭包泄漏</a:t>
            </a:r>
            <a:r>
              <a:rPr lang="zh-CN" altLang="en-US" sz="1050" dirty="0" smtClean="0"/>
              <a:t>问题</a:t>
            </a:r>
            <a:endParaRPr lang="en-US" altLang="zh-CN" sz="105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dirty="0" smtClean="0"/>
              <a:t>5.</a:t>
            </a:r>
            <a:r>
              <a:rPr lang="zh-CN" altLang="en-US" sz="1050" dirty="0" smtClean="0"/>
              <a:t>若直接使用</a:t>
            </a:r>
            <a:r>
              <a:rPr lang="en-US" altLang="zh-CN" sz="1050" dirty="0" smtClean="0"/>
              <a:t>map</a:t>
            </a:r>
            <a:r>
              <a:rPr lang="zh-CN" altLang="en-US" sz="1050" dirty="0" smtClean="0"/>
              <a:t>算子，需要经常连接库，需要大量的网络及连接线程开销，所以需要自己控制好缓存策略等</a:t>
            </a:r>
            <a:endParaRPr lang="en-US" altLang="zh-CN" sz="105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dirty="0"/>
              <a:t>6</a:t>
            </a:r>
            <a:r>
              <a:rPr lang="en-US" altLang="zh-CN" sz="1050" dirty="0" smtClean="0"/>
              <a:t>.</a:t>
            </a:r>
            <a:r>
              <a:rPr lang="zh-CN" altLang="en-US" sz="1050" dirty="0" smtClean="0"/>
              <a:t>同时架构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支持切换</a:t>
            </a:r>
            <a:r>
              <a:rPr lang="zh-CN" altLang="en-US" sz="1050" dirty="0" smtClean="0"/>
              <a:t>为开源的分布式计算框架，如</a:t>
            </a:r>
            <a:r>
              <a:rPr lang="en-US" altLang="zh-CN" sz="1050" dirty="0" smtClean="0"/>
              <a:t>SPARK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442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Job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id</a:t>
            </a:r>
            <a:endParaRPr lang="zh-CN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6858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name</a:t>
            </a:r>
            <a:endParaRPr lang="zh-CN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6670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partitioner</a:t>
            </a:r>
            <a:endParaRPr lang="zh-CN" alt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35814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schedule</a:t>
            </a:r>
            <a:endParaRPr lang="zh-CN" alt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44958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cron</a:t>
            </a:r>
            <a:endParaRPr lang="zh-CN" alt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logical</a:t>
            </a:r>
            <a:endParaRPr lang="zh-CN" alt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1995443"/>
            <a:ext cx="12192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dependencyJobName</a:t>
            </a:r>
            <a:endParaRPr lang="zh-CN" alt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7543800" y="1995443"/>
            <a:ext cx="12192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dependencyJobId</a:t>
            </a:r>
            <a:endParaRPr lang="zh-CN" alt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7543800" y="2362200"/>
            <a:ext cx="12192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dependencyJobLogic</a:t>
            </a:r>
            <a:endParaRPr lang="zh-CN" altLang="en-US" sz="800" dirty="0"/>
          </a:p>
        </p:txBody>
      </p:sp>
      <p:sp>
        <p:nvSpPr>
          <p:cNvPr id="14" name="Oval 13"/>
          <p:cNvSpPr/>
          <p:nvPr/>
        </p:nvSpPr>
        <p:spPr>
          <a:xfrm>
            <a:off x="6324600" y="1600200"/>
            <a:ext cx="2819400" cy="1524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24800" y="3124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34300" y="381000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三选一</a:t>
            </a:r>
            <a:endParaRPr lang="zh-CN" altLang="en-US" sz="1200" dirty="0"/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4038600" y="2300243"/>
            <a:ext cx="0" cy="366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400" y="2819400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调度类名，不输则使用</a:t>
            </a:r>
            <a:r>
              <a:rPr lang="en-US" altLang="zh-CN" sz="800" dirty="0" err="1" smtClean="0"/>
              <a:t>DefaultSchedule</a:t>
            </a:r>
            <a:endParaRPr lang="zh-CN" altLang="en-US" sz="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3200" y="2300243"/>
            <a:ext cx="0" cy="1281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4100" y="3657600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分布式调度及</a:t>
            </a:r>
            <a:r>
              <a:rPr lang="en-US" altLang="zh-CN" sz="800" dirty="0" smtClean="0"/>
              <a:t>split</a:t>
            </a:r>
            <a:r>
              <a:rPr lang="zh-CN" altLang="en-US" sz="800" dirty="0" smtClean="0"/>
              <a:t>的规则实现类，默认为</a:t>
            </a:r>
            <a:r>
              <a:rPr lang="en-US" altLang="zh-CN" sz="800" dirty="0" err="1" smtClean="0"/>
              <a:t>DBRangePartition</a:t>
            </a:r>
            <a:endParaRPr lang="zh-CN" altLang="en-US" sz="800" dirty="0"/>
          </a:p>
        </p:txBody>
      </p:sp>
      <p:cxnSp>
        <p:nvCxnSpPr>
          <p:cNvPr id="25" name="Straight Arrow Connector 24"/>
          <p:cNvCxnSpPr>
            <a:stCxn id="9" idx="2"/>
          </p:cNvCxnSpPr>
          <p:nvPr/>
        </p:nvCxnSpPr>
        <p:spPr>
          <a:xfrm>
            <a:off x="4953000" y="2300243"/>
            <a:ext cx="0" cy="1786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03520" y="4220723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Cron</a:t>
            </a:r>
            <a:r>
              <a:rPr lang="zh-CN" altLang="en-US" sz="800" dirty="0" smtClean="0"/>
              <a:t>表达式</a:t>
            </a:r>
            <a:endParaRPr lang="zh-CN" altLang="en-US" sz="800" dirty="0"/>
          </a:p>
        </p:txBody>
      </p:sp>
      <p:cxnSp>
        <p:nvCxnSpPr>
          <p:cNvPr id="28" name="Straight Arrow Connector 27"/>
          <p:cNvCxnSpPr>
            <a:stCxn id="10" idx="2"/>
          </p:cNvCxnSpPr>
          <p:nvPr/>
        </p:nvCxnSpPr>
        <p:spPr>
          <a:xfrm>
            <a:off x="5867400" y="2300243"/>
            <a:ext cx="0" cy="2424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53000" y="472440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执行逻辑的</a:t>
            </a:r>
            <a:r>
              <a:rPr lang="en-US" altLang="zh-CN" sz="800" dirty="0" smtClean="0"/>
              <a:t>subclass</a:t>
            </a:r>
            <a:endParaRPr lang="zh-CN" alt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2057400" y="1995443"/>
            <a:ext cx="6096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needPartition</a:t>
            </a:r>
            <a:endParaRPr lang="zh-CN" alt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13716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state</a:t>
            </a:r>
            <a:endParaRPr lang="zh-CN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5395245" y="1637944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priority</a:t>
            </a:r>
            <a:endParaRPr lang="zh-CN" altLang="en-US" sz="800" dirty="0"/>
          </a:p>
        </p:txBody>
      </p:sp>
      <p:cxnSp>
        <p:nvCxnSpPr>
          <p:cNvPr id="3" name="Straight Arrow Connector 2"/>
          <p:cNvCxnSpPr>
            <a:stCxn id="5" idx="2"/>
          </p:cNvCxnSpPr>
          <p:nvPr/>
        </p:nvCxnSpPr>
        <p:spPr>
          <a:xfrm>
            <a:off x="342900" y="2300243"/>
            <a:ext cx="0" cy="51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" y="2927122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</a:t>
            </a:r>
            <a:r>
              <a:rPr lang="zh-CN" altLang="en-US" sz="800" dirty="0" smtClean="0"/>
              <a:t>唯一</a:t>
            </a:r>
            <a:r>
              <a:rPr lang="en-US" altLang="zh-CN" sz="800" dirty="0" smtClean="0"/>
              <a:t>id</a:t>
            </a:r>
            <a:endParaRPr lang="zh-CN" altLang="en-US" sz="800" dirty="0"/>
          </a:p>
        </p:txBody>
      </p: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1028700" y="2300243"/>
            <a:ext cx="0" cy="105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00" y="342900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</a:t>
            </a:r>
            <a:r>
              <a:rPr lang="zh-CN" altLang="en-US" sz="800" dirty="0" smtClean="0"/>
              <a:t>唯一名字</a:t>
            </a:r>
            <a:endParaRPr lang="zh-CN" altLang="en-US" sz="800" dirty="0"/>
          </a:p>
        </p:txBody>
      </p:sp>
      <p:cxnSp>
        <p:nvCxnSpPr>
          <p:cNvPr id="33" name="Straight Arrow Connector 32"/>
          <p:cNvCxnSpPr>
            <a:stCxn id="27" idx="2"/>
          </p:cNvCxnSpPr>
          <p:nvPr/>
        </p:nvCxnSpPr>
        <p:spPr>
          <a:xfrm>
            <a:off x="1714500" y="2300243"/>
            <a:ext cx="0" cy="2028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9200" y="4328445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</a:t>
            </a:r>
            <a:r>
              <a:rPr lang="zh-CN" altLang="en-US" sz="800" dirty="0" smtClean="0"/>
              <a:t>的状态</a:t>
            </a:r>
            <a:endParaRPr lang="en-US" altLang="zh-CN" sz="800" dirty="0" smtClean="0"/>
          </a:p>
          <a:p>
            <a:r>
              <a:rPr lang="en-US" altLang="zh-CN" sz="800" dirty="0" smtClean="0"/>
              <a:t>1.READY=0</a:t>
            </a:r>
          </a:p>
          <a:p>
            <a:r>
              <a:rPr lang="en-US" altLang="zh-CN" sz="800" dirty="0" smtClean="0"/>
              <a:t>2.RUNNING=1</a:t>
            </a:r>
          </a:p>
          <a:p>
            <a:r>
              <a:rPr lang="en-US" altLang="zh-CN" sz="800" dirty="0" smtClean="0"/>
              <a:t>3.FINISHED=2</a:t>
            </a:r>
          </a:p>
          <a:p>
            <a:r>
              <a:rPr lang="en-US" altLang="zh-CN" sz="800" dirty="0" smtClean="0"/>
              <a:t>4.ERROR=3</a:t>
            </a:r>
          </a:p>
          <a:p>
            <a:r>
              <a:rPr lang="en-US" altLang="zh-CN" sz="800" dirty="0" smtClean="0"/>
              <a:t>5.RUNNING_EXCEPTION=4</a:t>
            </a:r>
          </a:p>
          <a:p>
            <a:r>
              <a:rPr lang="en-US" altLang="zh-CN" sz="800" dirty="0" smtClean="0"/>
              <a:t>6.STOPIPNG=5</a:t>
            </a:r>
          </a:p>
          <a:p>
            <a:r>
              <a:rPr lang="en-US" altLang="zh-CN" sz="800" dirty="0" smtClean="0"/>
              <a:t>7.STOPPED=6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12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1372668"/>
            <a:ext cx="2514600" cy="1447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JobManager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638800" y="1524000"/>
            <a:ext cx="1562100" cy="663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Schedule Job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513746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封</a:t>
            </a:r>
            <a:r>
              <a:rPr lang="zh-CN" altLang="en-US" sz="1600" b="1" dirty="0" smtClean="0"/>
              <a:t>装管理</a:t>
            </a:r>
            <a:r>
              <a:rPr lang="en-US" altLang="zh-CN" sz="1600" b="1" dirty="0" smtClean="0"/>
              <a:t>Job</a:t>
            </a:r>
          </a:p>
          <a:p>
            <a:r>
              <a:rPr lang="en-US" altLang="zh-CN" sz="1600" b="1" dirty="0" smtClean="0"/>
              <a:t> </a:t>
            </a:r>
            <a:r>
              <a:rPr lang="en-US" altLang="zh-CN" sz="800" dirty="0" smtClean="0"/>
              <a:t>1.id-&gt;Job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2.name-&gt;Job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3.</a:t>
            </a:r>
            <a:r>
              <a:rPr lang="zh-CN" altLang="en-US" sz="800" dirty="0" smtClean="0"/>
              <a:t>提交并注册</a:t>
            </a:r>
            <a:r>
              <a:rPr lang="en-US" altLang="zh-CN" sz="800" dirty="0" smtClean="0"/>
              <a:t>Job</a:t>
            </a:r>
            <a:r>
              <a:rPr lang="zh-CN" altLang="en-US" sz="800" dirty="0" smtClean="0"/>
              <a:t>，如果</a:t>
            </a:r>
            <a:r>
              <a:rPr lang="en-US" altLang="zh-CN" sz="800" dirty="0" smtClean="0"/>
              <a:t>name</a:t>
            </a:r>
            <a:r>
              <a:rPr lang="zh-CN" altLang="en-US" sz="800" dirty="0" smtClean="0"/>
              <a:t>冲突则要求重新提交</a:t>
            </a:r>
            <a:endParaRPr lang="en-US" altLang="zh-CN" sz="800" dirty="0" smtClean="0"/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4.logicclass-&gt;Job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5.</a:t>
            </a:r>
            <a:r>
              <a:rPr lang="zh-CN" altLang="en-US" sz="800" dirty="0" smtClean="0"/>
              <a:t>提供根据</a:t>
            </a:r>
            <a:r>
              <a:rPr lang="en-US" altLang="zh-CN" sz="800" dirty="0" smtClean="0"/>
              <a:t>id</a:t>
            </a:r>
            <a:r>
              <a:rPr lang="zh-CN" altLang="en-US" sz="800" dirty="0" smtClean="0"/>
              <a:t>或</a:t>
            </a:r>
            <a:r>
              <a:rPr lang="en-US" altLang="zh-CN" sz="800" dirty="0" smtClean="0"/>
              <a:t>name</a:t>
            </a:r>
            <a:r>
              <a:rPr lang="zh-CN" altLang="en-US" sz="800" dirty="0" smtClean="0"/>
              <a:t>或</a:t>
            </a:r>
            <a:r>
              <a:rPr lang="en-US" altLang="zh-CN" sz="800" dirty="0" err="1" smtClean="0"/>
              <a:t>logicclass</a:t>
            </a:r>
            <a:r>
              <a:rPr lang="zh-CN" altLang="en-US" sz="800" dirty="0" smtClean="0"/>
              <a:t>查找</a:t>
            </a:r>
            <a:r>
              <a:rPr lang="en-US" altLang="zh-CN" sz="800" dirty="0" smtClean="0"/>
              <a:t>Job</a:t>
            </a:r>
            <a:endParaRPr lang="zh-CN" altLang="en-US" sz="8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00300" y="2820468"/>
            <a:ext cx="41910" cy="2208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90600" y="2667000"/>
            <a:ext cx="0" cy="846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/>
          <p:cNvSpPr/>
          <p:nvPr/>
        </p:nvSpPr>
        <p:spPr>
          <a:xfrm>
            <a:off x="1272611" y="841405"/>
            <a:ext cx="381000" cy="3810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4261" y="70873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Akka</a:t>
            </a:r>
            <a:r>
              <a:rPr lang="en-US" altLang="zh-CN" b="1" dirty="0" smtClean="0"/>
              <a:t> Actor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152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调度器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00300" y="5143144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管理</a:t>
            </a:r>
            <a:r>
              <a:rPr lang="en-US" altLang="zh-CN" sz="1400" b="1" dirty="0" smtClean="0"/>
              <a:t>Job</a:t>
            </a:r>
            <a:r>
              <a:rPr lang="zh-CN" altLang="en-US" sz="1400" b="1" dirty="0" smtClean="0"/>
              <a:t>的生命周期</a:t>
            </a:r>
            <a:endParaRPr lang="en-US" altLang="zh-CN" sz="1400" b="1" dirty="0" smtClean="0"/>
          </a:p>
          <a:p>
            <a:r>
              <a:rPr lang="en-US" altLang="zh-CN" sz="800" b="1" dirty="0" smtClean="0"/>
              <a:t> </a:t>
            </a:r>
            <a:r>
              <a:rPr lang="en-US" altLang="zh-CN" sz="800" dirty="0" smtClean="0"/>
              <a:t>1.</a:t>
            </a:r>
            <a:r>
              <a:rPr lang="zh-CN" altLang="en-US" sz="800" dirty="0" smtClean="0"/>
              <a:t>任务完成了发</a:t>
            </a:r>
            <a:r>
              <a:rPr lang="en-US" altLang="zh-CN" sz="800" dirty="0" smtClean="0"/>
              <a:t>message</a:t>
            </a:r>
            <a:r>
              <a:rPr lang="zh-CN" altLang="en-US" sz="800" dirty="0" smtClean="0"/>
              <a:t>到</a:t>
            </a:r>
            <a:r>
              <a:rPr lang="en-US" altLang="zh-CN" sz="800" dirty="0" err="1" smtClean="0"/>
              <a:t>kafka</a:t>
            </a:r>
            <a:r>
              <a:rPr lang="en-US" altLang="zh-CN" sz="800" dirty="0" smtClean="0"/>
              <a:t> topic</a:t>
            </a:r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</a:t>
            </a:r>
            <a:r>
              <a:rPr lang="en-US" altLang="zh-CN" sz="1400" b="1" dirty="0" smtClean="0">
                <a:hlinkClick r:id="rId2" action="ppaction://hlinksldjump"/>
              </a:rPr>
              <a:t>&gt;&gt;</a:t>
            </a:r>
            <a:endParaRPr lang="zh-CN" altLang="en-US" sz="1400" b="1" dirty="0"/>
          </a:p>
        </p:txBody>
      </p:sp>
      <p:sp>
        <p:nvSpPr>
          <p:cNvPr id="19" name="Smiley Face 18"/>
          <p:cNvSpPr/>
          <p:nvPr/>
        </p:nvSpPr>
        <p:spPr>
          <a:xfrm>
            <a:off x="5650550" y="841405"/>
            <a:ext cx="381000" cy="381000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72200" y="70873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Akka</a:t>
            </a:r>
            <a:r>
              <a:rPr lang="en-US" altLang="zh-CN" b="1" dirty="0" smtClean="0"/>
              <a:t> Actor</a:t>
            </a:r>
            <a:endParaRPr lang="zh-CN" altLang="en-US" b="1" dirty="0"/>
          </a:p>
        </p:txBody>
      </p: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 flipV="1">
            <a:off x="3200400" y="1855694"/>
            <a:ext cx="2438400" cy="24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600" y="175260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Send schedule job</a:t>
            </a:r>
            <a:endParaRPr lang="zh-CN" altLang="en-US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29954" y="2692007"/>
            <a:ext cx="318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对于</a:t>
            </a:r>
            <a:r>
              <a:rPr lang="en-US" altLang="zh-CN" sz="1200" dirty="0" err="1" smtClean="0"/>
              <a:t>Cron</a:t>
            </a:r>
            <a:r>
              <a:rPr lang="en-US" altLang="zh-CN" sz="1200" dirty="0" smtClean="0"/>
              <a:t> schedule</a:t>
            </a:r>
            <a:r>
              <a:rPr lang="zh-CN" altLang="en-US" sz="1200" dirty="0" smtClean="0"/>
              <a:t>根据优先级队列（根据下次执行时间从小到大排列）进行阻塞调度</a:t>
            </a:r>
            <a:r>
              <a:rPr lang="en-US" altLang="zh-CN" sz="1200" dirty="0" smtClean="0"/>
              <a:t>,</a:t>
            </a:r>
            <a:r>
              <a:rPr lang="en-US" altLang="zh-CN" sz="1200" dirty="0" err="1" smtClean="0"/>
              <a:t>Thread.sleep</a:t>
            </a:r>
            <a:r>
              <a:rPr lang="en-US" altLang="zh-CN" sz="1200" dirty="0" smtClean="0"/>
              <a:t>(interval)</a:t>
            </a:r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对于</a:t>
            </a:r>
            <a:r>
              <a:rPr lang="en-US" altLang="zh-CN" sz="1200" dirty="0" smtClean="0"/>
              <a:t>job</a:t>
            </a:r>
            <a:r>
              <a:rPr lang="zh-CN" altLang="en-US" sz="1200" dirty="0" smtClean="0"/>
              <a:t>依赖根据</a:t>
            </a:r>
            <a:r>
              <a:rPr lang="en-US" altLang="zh-CN" sz="1200" dirty="0" err="1" smtClean="0"/>
              <a:t>kafka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收到的</a:t>
            </a:r>
            <a:r>
              <a:rPr lang="en-US" altLang="zh-CN" sz="1200" dirty="0" smtClean="0"/>
              <a:t>job</a:t>
            </a:r>
            <a:r>
              <a:rPr lang="zh-CN" altLang="en-US" sz="1200" dirty="0" smtClean="0"/>
              <a:t>完成状态进行调度</a:t>
            </a:r>
            <a:endParaRPr lang="en-US" altLang="zh-CN" sz="1200" dirty="0" smtClean="0"/>
          </a:p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同时针对调度列表需要序列化到</a:t>
            </a:r>
            <a:r>
              <a:rPr lang="en-US" altLang="zh-CN" sz="1200" dirty="0" err="1" smtClean="0"/>
              <a:t>zk</a:t>
            </a:r>
            <a:r>
              <a:rPr lang="zh-CN" altLang="en-US" sz="1200" dirty="0" smtClean="0"/>
              <a:t>或磁盘</a:t>
            </a:r>
            <a:endParaRPr lang="en-US" altLang="zh-CN" sz="1200" dirty="0" smtClean="0"/>
          </a:p>
          <a:p>
            <a:r>
              <a:rPr lang="en-US" altLang="zh-CN" sz="1200" dirty="0" smtClean="0"/>
              <a:t>4.</a:t>
            </a:r>
            <a:r>
              <a:rPr lang="zh-CN" altLang="en-US" sz="1200" dirty="0" smtClean="0"/>
              <a:t>对于</a:t>
            </a:r>
            <a:r>
              <a:rPr lang="en-US" altLang="zh-CN" sz="1200" dirty="0" smtClean="0"/>
              <a:t>job</a:t>
            </a:r>
            <a:r>
              <a:rPr lang="zh-CN" altLang="en-US" sz="1200" dirty="0" smtClean="0"/>
              <a:t>的调度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给分布式队列</a:t>
            </a:r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使用事件机制触发</a:t>
            </a:r>
            <a:endParaRPr lang="en-US" altLang="zh-CN" sz="1200" dirty="0" smtClean="0"/>
          </a:p>
          <a:p>
            <a:r>
              <a:rPr lang="en-US" altLang="zh-CN" sz="1200" dirty="0" smtClean="0"/>
              <a:t>5.TOPIC</a:t>
            </a:r>
            <a:r>
              <a:rPr lang="zh-CN" altLang="en-US" sz="1200" dirty="0" smtClean="0"/>
              <a:t>业务调度（如报错，数据驱动）</a:t>
            </a:r>
            <a:endParaRPr lang="zh-CN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48" y="4449022"/>
            <a:ext cx="4109704" cy="221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Flowchart: Direct Access Storage 26"/>
          <p:cNvSpPr/>
          <p:nvPr/>
        </p:nvSpPr>
        <p:spPr>
          <a:xfrm rot="16200000" flipV="1">
            <a:off x="7804550" y="491266"/>
            <a:ext cx="1506933" cy="558534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Redis</a:t>
            </a:r>
            <a:endParaRPr lang="zh-CN" altLang="en-US" b="1" dirty="0"/>
          </a:p>
        </p:txBody>
      </p:sp>
      <p:cxnSp>
        <p:nvCxnSpPr>
          <p:cNvPr id="26" name="Straight Arrow Connector 25"/>
          <p:cNvCxnSpPr>
            <a:stCxn id="5" idx="3"/>
            <a:endCxn id="27" idx="1"/>
          </p:cNvCxnSpPr>
          <p:nvPr/>
        </p:nvCxnSpPr>
        <p:spPr>
          <a:xfrm flipV="1">
            <a:off x="7200900" y="1524000"/>
            <a:ext cx="1357117" cy="33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30162" y="1752257"/>
            <a:ext cx="121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双扫线程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463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7518" y="685800"/>
            <a:ext cx="1524000" cy="990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057400" cy="990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MasterHA</a:t>
            </a:r>
            <a:endParaRPr lang="zh-CN" altLang="en-US" dirty="0"/>
          </a:p>
        </p:txBody>
      </p:sp>
      <p:sp>
        <p:nvSpPr>
          <p:cNvPr id="7" name="Flowchart: Direct Access Storage 6"/>
          <p:cNvSpPr/>
          <p:nvPr/>
        </p:nvSpPr>
        <p:spPr>
          <a:xfrm rot="19265908" flipV="1">
            <a:off x="3412001" y="406533"/>
            <a:ext cx="1506933" cy="558534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Redis</a:t>
            </a:r>
            <a:endParaRPr lang="zh-CN" altLang="en-US" b="1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351518" y="1158965"/>
            <a:ext cx="1227582" cy="217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1307068"/>
            <a:ext cx="1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pull</a:t>
            </a:r>
            <a:endParaRPr lang="zh-CN" altLang="en-US" b="1" dirty="0"/>
          </a:p>
        </p:txBody>
      </p:sp>
      <p:sp>
        <p:nvSpPr>
          <p:cNvPr id="11" name="Flowchart: Process 10"/>
          <p:cNvSpPr/>
          <p:nvPr/>
        </p:nvSpPr>
        <p:spPr>
          <a:xfrm>
            <a:off x="422177" y="4191000"/>
            <a:ext cx="762000" cy="762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worker1</a:t>
            </a:r>
            <a:endParaRPr lang="zh-CN" altLang="en-US" sz="1200" dirty="0"/>
          </a:p>
        </p:txBody>
      </p:sp>
      <p:sp>
        <p:nvSpPr>
          <p:cNvPr id="12" name="Flowchart: Process 11"/>
          <p:cNvSpPr/>
          <p:nvPr/>
        </p:nvSpPr>
        <p:spPr>
          <a:xfrm>
            <a:off x="1260377" y="4191000"/>
            <a:ext cx="762000" cy="762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worker2</a:t>
            </a:r>
            <a:endParaRPr lang="zh-CN" altLang="en-US" sz="1200" dirty="0"/>
          </a:p>
        </p:txBody>
      </p:sp>
      <p:sp>
        <p:nvSpPr>
          <p:cNvPr id="13" name="Flowchart: Process 12"/>
          <p:cNvSpPr/>
          <p:nvPr/>
        </p:nvSpPr>
        <p:spPr>
          <a:xfrm>
            <a:off x="2076165" y="4191000"/>
            <a:ext cx="762000" cy="762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worker3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235544" y="102205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cxnSp>
        <p:nvCxnSpPr>
          <p:cNvPr id="16" name="Straight Arrow Connector 15"/>
          <p:cNvCxnSpPr>
            <a:endCxn id="11" idx="0"/>
          </p:cNvCxnSpPr>
          <p:nvPr/>
        </p:nvCxnSpPr>
        <p:spPr>
          <a:xfrm flipH="1">
            <a:off x="803177" y="2057400"/>
            <a:ext cx="1905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8699" y="2057400"/>
            <a:ext cx="31367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资源分配</a:t>
            </a:r>
            <a:endParaRPr lang="en-US" altLang="zh-CN" sz="1100" dirty="0" smtClean="0"/>
          </a:p>
          <a:p>
            <a:r>
              <a:rPr lang="en-US" altLang="zh-CN" sz="1100" dirty="0" smtClean="0"/>
              <a:t>2.Partition</a:t>
            </a:r>
            <a:r>
              <a:rPr lang="zh-CN" altLang="en-US" sz="1100" dirty="0" smtClean="0"/>
              <a:t>分配</a:t>
            </a:r>
            <a:endParaRPr lang="en-US" altLang="zh-CN" sz="1100" dirty="0" smtClean="0"/>
          </a:p>
          <a:p>
            <a:r>
              <a:rPr lang="en-US" altLang="zh-CN" sz="1100" dirty="0" smtClean="0"/>
              <a:t>3.Split dataset</a:t>
            </a:r>
          </a:p>
          <a:p>
            <a:r>
              <a:rPr lang="en-US" altLang="zh-CN" sz="1100" dirty="0" smtClean="0"/>
              <a:t>4.Job</a:t>
            </a:r>
            <a:r>
              <a:rPr lang="zh-CN" altLang="en-US" sz="1100" dirty="0" smtClean="0"/>
              <a:t>生命周期管理，不同</a:t>
            </a:r>
            <a:r>
              <a:rPr lang="en-US" altLang="zh-CN" sz="1100" dirty="0" smtClean="0"/>
              <a:t>partition</a:t>
            </a:r>
            <a:r>
              <a:rPr lang="zh-CN" altLang="en-US" sz="1100" dirty="0" smtClean="0"/>
              <a:t>的生命周期管理方式不一样</a:t>
            </a:r>
            <a:endParaRPr lang="zh-CN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673988" y="3102037"/>
            <a:ext cx="3353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 to master</a:t>
            </a:r>
          </a:p>
          <a:p>
            <a:r>
              <a:rPr lang="en-US" altLang="zh-CN" sz="1000" dirty="0" smtClean="0"/>
              <a:t>1.Heartbeat,cpu,mem,active thread count</a:t>
            </a:r>
          </a:p>
          <a:p>
            <a:r>
              <a:rPr lang="en-US" altLang="zh-CN" sz="1000" dirty="0" smtClean="0"/>
              <a:t>2.Jobid</a:t>
            </a:r>
            <a:r>
              <a:rPr lang="zh-CN" altLang="en-US" sz="1000" dirty="0" smtClean="0"/>
              <a:t>在</a:t>
            </a:r>
            <a:r>
              <a:rPr lang="en-US" altLang="zh-CN" sz="1000" dirty="0" smtClean="0"/>
              <a:t>local worker</a:t>
            </a:r>
            <a:r>
              <a:rPr lang="zh-CN" altLang="en-US" sz="1000" dirty="0" smtClean="0"/>
              <a:t>入库后的状态</a:t>
            </a:r>
            <a:endParaRPr lang="zh-CN" altLang="en-US" sz="1000" dirty="0"/>
          </a:p>
        </p:txBody>
      </p:sp>
      <p:sp>
        <p:nvSpPr>
          <p:cNvPr id="25" name="Round Single Corner Rectangle 24"/>
          <p:cNvSpPr/>
          <p:nvPr/>
        </p:nvSpPr>
        <p:spPr>
          <a:xfrm>
            <a:off x="498377" y="4267200"/>
            <a:ext cx="609600" cy="152400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Executor</a:t>
            </a:r>
            <a:endParaRPr lang="zh-CN" altLang="en-US" sz="800" dirty="0"/>
          </a:p>
        </p:txBody>
      </p:sp>
      <p:sp>
        <p:nvSpPr>
          <p:cNvPr id="26" name="Round Single Corner Rectangle 25"/>
          <p:cNvSpPr/>
          <p:nvPr/>
        </p:nvSpPr>
        <p:spPr>
          <a:xfrm>
            <a:off x="498377" y="4724400"/>
            <a:ext cx="609600" cy="152400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Executor</a:t>
            </a:r>
            <a:endParaRPr lang="zh-CN" altLang="en-US" sz="800" dirty="0"/>
          </a:p>
        </p:txBody>
      </p:sp>
      <p:sp>
        <p:nvSpPr>
          <p:cNvPr id="27" name="Round Single Corner Rectangle 26"/>
          <p:cNvSpPr/>
          <p:nvPr/>
        </p:nvSpPr>
        <p:spPr>
          <a:xfrm>
            <a:off x="1336577" y="4267200"/>
            <a:ext cx="609600" cy="152400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Executor</a:t>
            </a:r>
            <a:endParaRPr lang="zh-CN" altLang="en-US" sz="800" dirty="0"/>
          </a:p>
        </p:txBody>
      </p:sp>
      <p:sp>
        <p:nvSpPr>
          <p:cNvPr id="28" name="Round Single Corner Rectangle 27"/>
          <p:cNvSpPr/>
          <p:nvPr/>
        </p:nvSpPr>
        <p:spPr>
          <a:xfrm>
            <a:off x="1336577" y="4724400"/>
            <a:ext cx="609600" cy="152400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Executor</a:t>
            </a:r>
            <a:endParaRPr lang="zh-CN" altLang="en-US" sz="800" dirty="0"/>
          </a:p>
        </p:txBody>
      </p:sp>
      <p:sp>
        <p:nvSpPr>
          <p:cNvPr id="29" name="Round Single Corner Rectangle 28"/>
          <p:cNvSpPr/>
          <p:nvPr/>
        </p:nvSpPr>
        <p:spPr>
          <a:xfrm>
            <a:off x="2152365" y="4724400"/>
            <a:ext cx="609600" cy="152400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Executor</a:t>
            </a:r>
            <a:endParaRPr lang="zh-CN" altLang="en-US" sz="800" dirty="0"/>
          </a:p>
        </p:txBody>
      </p:sp>
      <p:sp>
        <p:nvSpPr>
          <p:cNvPr id="30" name="Round Single Corner Rectangle 29"/>
          <p:cNvSpPr/>
          <p:nvPr/>
        </p:nvSpPr>
        <p:spPr>
          <a:xfrm>
            <a:off x="2145244" y="4267200"/>
            <a:ext cx="609600" cy="152400"/>
          </a:xfrm>
          <a:prstGeom prst="round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Executor</a:t>
            </a:r>
            <a:endParaRPr lang="zh-CN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43471" y="5105400"/>
            <a:ext cx="483562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Worker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sz="1100" dirty="0" smtClean="0"/>
              <a:t>进行逻辑处理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</a:t>
            </a:r>
            <a:r>
              <a:rPr lang="zh-CN" altLang="en-US" sz="800" dirty="0" smtClean="0"/>
              <a:t>读库</a:t>
            </a:r>
            <a:r>
              <a:rPr lang="en-US" altLang="zh-CN" sz="800" dirty="0" smtClean="0"/>
              <a:t>-&gt;</a:t>
            </a:r>
            <a:r>
              <a:rPr lang="zh-CN" altLang="en-US" sz="800" dirty="0" smtClean="0"/>
              <a:t>逻辑处理</a:t>
            </a:r>
            <a:r>
              <a:rPr lang="en-US" altLang="zh-CN" sz="800" dirty="0" smtClean="0"/>
              <a:t>-&gt;</a:t>
            </a:r>
            <a:r>
              <a:rPr lang="zh-CN" altLang="en-US" sz="800" dirty="0" smtClean="0"/>
              <a:t>判读是否写库成功</a:t>
            </a:r>
            <a:r>
              <a:rPr lang="en-US" altLang="zh-CN" sz="800" dirty="0" smtClean="0"/>
              <a:t>-&gt;</a:t>
            </a:r>
            <a:r>
              <a:rPr lang="zh-CN" altLang="en-US" sz="800" dirty="0" smtClean="0"/>
              <a:t>更新当前</a:t>
            </a:r>
            <a:r>
              <a:rPr lang="en-US" altLang="zh-CN" sz="800" dirty="0" smtClean="0"/>
              <a:t>Job</a:t>
            </a:r>
            <a:r>
              <a:rPr lang="zh-CN" altLang="en-US" sz="800" dirty="0" smtClean="0"/>
              <a:t>该分片任务状态</a:t>
            </a:r>
            <a:r>
              <a:rPr lang="en-US" altLang="zh-CN" sz="800" dirty="0" smtClean="0"/>
              <a:t>-&gt;</a:t>
            </a:r>
            <a:r>
              <a:rPr lang="zh-CN" altLang="en-US" sz="800" dirty="0" smtClean="0"/>
              <a:t>告知</a:t>
            </a:r>
            <a:r>
              <a:rPr lang="en-US" altLang="zh-CN" sz="800" dirty="0" smtClean="0"/>
              <a:t>Master</a:t>
            </a:r>
            <a:r>
              <a:rPr lang="zh-CN" altLang="en-US" sz="800" dirty="0" smtClean="0"/>
              <a:t>计算出的任务状态</a:t>
            </a:r>
            <a:endParaRPr lang="zh-CN" altLang="en-US" sz="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09301"/>
            <a:ext cx="4250025" cy="224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5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2098</Words>
  <Application>Microsoft Office PowerPoint</Application>
  <PresentationFormat>On-screen Show (4:3)</PresentationFormat>
  <Paragraphs>279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soledede.weng(翁本珏)</dc:creator>
  <cp:lastModifiedBy>soledede.weng(翁本珏)</cp:lastModifiedBy>
  <cp:revision>535</cp:revision>
  <dcterms:created xsi:type="dcterms:W3CDTF">2006-08-16T00:00:00Z</dcterms:created>
  <dcterms:modified xsi:type="dcterms:W3CDTF">2016-06-30T01:08:12Z</dcterms:modified>
</cp:coreProperties>
</file>