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82" r:id="rId2"/>
    <p:sldId id="486" r:id="rId3"/>
    <p:sldId id="489" r:id="rId4"/>
    <p:sldId id="492" r:id="rId5"/>
    <p:sldId id="490" r:id="rId6"/>
    <p:sldId id="488" r:id="rId7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664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7677">
          <p15:clr>
            <a:srgbClr val="A4A3A4"/>
          </p15:clr>
        </p15:guide>
        <p15:guide id="6" pos="1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120"/>
    <a:srgbClr val="90145A"/>
    <a:srgbClr val="1D428A"/>
    <a:srgbClr val="C8102E"/>
    <a:srgbClr val="010C44"/>
    <a:srgbClr val="FFFFFF"/>
    <a:srgbClr val="D9D9D9"/>
    <a:srgbClr val="000000"/>
    <a:srgbClr val="006B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9" autoAdjust="0"/>
    <p:restoredTop sz="86885" autoAdjust="0"/>
  </p:normalViewPr>
  <p:slideViewPr>
    <p:cSldViewPr snapToGrid="0">
      <p:cViewPr>
        <p:scale>
          <a:sx n="71" d="100"/>
          <a:sy n="71" d="100"/>
        </p:scale>
        <p:origin x="578" y="53"/>
      </p:cViewPr>
      <p:guideLst>
        <p:guide orient="horz" pos="2160"/>
        <p:guide pos="3839"/>
        <p:guide orient="horz" pos="2664"/>
        <p:guide orient="horz" pos="624"/>
        <p:guide pos="7677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58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8900" y="279400"/>
            <a:ext cx="3813175" cy="214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8497" y="2687217"/>
            <a:ext cx="5952931" cy="5911954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37160"/>
            <a:ext cx="637283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09634"/>
            <a:ext cx="1433716" cy="32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40" y="1264534"/>
            <a:ext cx="1909132" cy="4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95B1F83-B543-4104-BF48-7C4E07A3E74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b="23691"/>
          <a:stretch/>
        </p:blipFill>
        <p:spPr>
          <a:xfrm>
            <a:off x="2221049" y="0"/>
            <a:ext cx="10031464" cy="502382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7125" y="4969387"/>
            <a:ext cx="10977489" cy="1392937"/>
          </a:xfrm>
        </p:spPr>
        <p:txBody>
          <a:bodyPr/>
          <a:lstStyle/>
          <a:p>
            <a:r>
              <a:rPr lang="en-US" dirty="0"/>
              <a:t>Quantifying Playmaking Ability and Offensive IQ</a:t>
            </a:r>
          </a:p>
          <a:p>
            <a:pPr marL="914400" lvl="2" indent="0" algn="r">
              <a:buNone/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2BUCKETZ</a:t>
            </a:r>
          </a:p>
          <a:p>
            <a:pPr marL="914400" lvl="2" indent="0" algn="r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Calvin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Lui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Michael You, Wilson Yu, Richard Zhao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t>1</a:t>
            </a:fld>
            <a:endParaRPr lang="en-US" dirty="0">
              <a:solidFill>
                <a:srgbClr val="F3F2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1554480"/>
            <a:ext cx="10003318" cy="4059936"/>
          </a:xfrm>
        </p:spPr>
        <p:txBody>
          <a:bodyPr/>
          <a:lstStyle/>
          <a:p>
            <a:r>
              <a:rPr lang="en-US" sz="3000" dirty="0"/>
              <a:t>Box score stats do not always accurately depict what happened in a game; merely a summary of the game.</a:t>
            </a:r>
          </a:p>
          <a:p>
            <a:r>
              <a:rPr lang="en-US" sz="3000" dirty="0"/>
              <a:t>Current advanced metrics do not assess playmaking ability and offensive IQ.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2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2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864E04-2C7F-4D9D-A6A9-E68F74C7A91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-1489729" y="-2066226"/>
            <a:ext cx="11736388" cy="639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249B8E7-0618-4508-ACCA-9500FF3C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28" y="3584448"/>
            <a:ext cx="7719777" cy="2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1645920"/>
            <a:ext cx="6194035" cy="3675888"/>
          </a:xfrm>
        </p:spPr>
        <p:txBody>
          <a:bodyPr/>
          <a:lstStyle/>
          <a:p>
            <a:r>
              <a:rPr lang="en-US" sz="3000" dirty="0"/>
              <a:t>Present core box stat scores in real time and in a radar graph to show player tendencies and offensive IQ.</a:t>
            </a:r>
          </a:p>
          <a:p>
            <a:r>
              <a:rPr lang="en-US" sz="3000" dirty="0"/>
              <a:t>Show visualization of game in real time for more context.</a:t>
            </a:r>
          </a:p>
          <a:p>
            <a:r>
              <a:rPr lang="en-US" sz="3000" dirty="0"/>
              <a:t>Introduce a new statistic to measure a player’s ability to make the correct 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3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3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1048013" y="-1919249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3BCE1-6C21-4BC7-A3A9-14F039C0B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37" y="2107927"/>
            <a:ext cx="5269873" cy="29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1719072"/>
            <a:ext cx="6925555" cy="2724913"/>
          </a:xfrm>
        </p:spPr>
        <p:txBody>
          <a:bodyPr/>
          <a:lstStyle/>
          <a:p>
            <a:r>
              <a:rPr lang="en-US" sz="3000" dirty="0"/>
              <a:t>Used pandas and </a:t>
            </a:r>
            <a:r>
              <a:rPr lang="en-US" sz="3000" dirty="0" err="1"/>
              <a:t>NumPy</a:t>
            </a:r>
            <a:r>
              <a:rPr lang="en-US" sz="3000" dirty="0"/>
              <a:t> to organize and slice through data.</a:t>
            </a:r>
          </a:p>
          <a:p>
            <a:r>
              <a:rPr lang="en-US" sz="3000" dirty="0"/>
              <a:t>Used neural network regression to predict expected value of each shot and extrapolated said results to determine quality of shot taken.</a:t>
            </a:r>
          </a:p>
          <a:p>
            <a:r>
              <a:rPr lang="en-US" sz="3000" dirty="0"/>
              <a:t>Used </a:t>
            </a:r>
            <a:r>
              <a:rPr lang="en-US" sz="3000" dirty="0" err="1"/>
              <a:t>SportsVU</a:t>
            </a:r>
            <a:r>
              <a:rPr lang="en-US" sz="3000" dirty="0"/>
              <a:t> and d3.js to draw game and stats in real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4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4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1304045" y="-1846097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7ACB9B6C-C285-49AE-9F0A-D8CED6978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63" y="2217182"/>
            <a:ext cx="4937125" cy="28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1682496"/>
            <a:ext cx="6248899" cy="3566160"/>
          </a:xfrm>
        </p:spPr>
        <p:txBody>
          <a:bodyPr/>
          <a:lstStyle/>
          <a:p>
            <a:r>
              <a:rPr lang="en-US" sz="3000" dirty="0"/>
              <a:t>Stakeholders (viewers, coaches, and front offices) can all find use out of this new visualization and advanced statistic.</a:t>
            </a:r>
          </a:p>
          <a:p>
            <a:r>
              <a:rPr lang="en-US" sz="3000" dirty="0"/>
              <a:t>Allows for more accurate view of a player’s playstyle and offensive impact on the court.</a:t>
            </a:r>
          </a:p>
          <a:p>
            <a:r>
              <a:rPr lang="en-US" sz="3000" dirty="0"/>
              <a:t>Goes beyond simple stat counting.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5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5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389645" y="-159006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  <p:pic>
        <p:nvPicPr>
          <p:cNvPr id="10" name="Picture 2" descr="gettyimages-642638184.jpg (575×431)">
            <a:extLst>
              <a:ext uri="{FF2B5EF4-FFF2-40B4-BE49-F238E27FC236}">
                <a16:creationId xmlns:a16="http://schemas.microsoft.com/office/drawing/2014/main" id="{766A5516-A10B-45FB-928E-F31ED937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83" y="1682496"/>
            <a:ext cx="4937125" cy="38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_Oct14">
  <a:themeElements>
    <a:clrScheme name="NBA Template">
      <a:dk1>
        <a:sysClr val="windowText" lastClr="000000"/>
      </a:dk1>
      <a:lt1>
        <a:sysClr val="window" lastClr="FFFFFF"/>
      </a:lt1>
      <a:dk2>
        <a:srgbClr val="1D428A"/>
      </a:dk2>
      <a:lt2>
        <a:srgbClr val="F9A350"/>
      </a:lt2>
      <a:accent1>
        <a:srgbClr val="C8102E"/>
      </a:accent1>
      <a:accent2>
        <a:srgbClr val="1D428A"/>
      </a:accent2>
      <a:accent3>
        <a:srgbClr val="EF6D1F"/>
      </a:accent3>
      <a:accent4>
        <a:srgbClr val="EF3E42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12737</TotalTime>
  <Words>217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 25 UltraLight</vt:lpstr>
      <vt:lpstr>Arial</vt:lpstr>
      <vt:lpstr>Helvetica</vt:lpstr>
      <vt:lpstr>Wingdings</vt:lpstr>
      <vt:lpstr>Template__Oct14</vt:lpstr>
      <vt:lpstr>PowerPoint Presentation</vt:lpstr>
      <vt:lpstr>Background</vt:lpstr>
      <vt:lpstr>Solution</vt:lpstr>
      <vt:lpstr>Methodology</vt:lpstr>
      <vt:lpstr>Conclusion</vt:lpstr>
      <vt:lpstr>PowerPoint Presentation</vt:lpstr>
    </vt:vector>
  </TitlesOfParts>
  <Company>NBA Properties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myou</cp:lastModifiedBy>
  <cp:revision>141</cp:revision>
  <cp:lastPrinted>2017-09-13T22:16:24Z</cp:lastPrinted>
  <dcterms:created xsi:type="dcterms:W3CDTF">2014-10-29T20:30:53Z</dcterms:created>
  <dcterms:modified xsi:type="dcterms:W3CDTF">2017-09-24T12:46:11Z</dcterms:modified>
</cp:coreProperties>
</file>