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5" r:id="rId7"/>
    <p:sldId id="276" r:id="rId8"/>
    <p:sldId id="271" r:id="rId9"/>
    <p:sldId id="272" r:id="rId10"/>
    <p:sldId id="273" r:id="rId11"/>
    <p:sldId id="274" r:id="rId12"/>
    <p:sldId id="277" r:id="rId13"/>
    <p:sldId id="280" r:id="rId14"/>
    <p:sldId id="279" r:id="rId15"/>
    <p:sldId id="278" r:id="rId16"/>
    <p:sldId id="281" r:id="rId17"/>
    <p:sldId id="285" r:id="rId18"/>
    <p:sldId id="284" r:id="rId19"/>
    <p:sldId id="286" r:id="rId20"/>
    <p:sldId id="282"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82" d="100"/>
          <a:sy n="82" d="100"/>
        </p:scale>
        <p:origin x="72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insight for Cab Investment firm</a:t>
            </a:r>
          </a:p>
          <a:p>
            <a:endParaRPr lang="en-US" sz="4000" dirty="0"/>
          </a:p>
          <a:p>
            <a:r>
              <a:rPr lang="en-US" altLang="zh-CN" sz="2800" b="1" dirty="0">
                <a:solidFill>
                  <a:srgbClr val="FF6600"/>
                </a:solidFill>
              </a:rPr>
              <a:t>June 18</a:t>
            </a:r>
            <a:r>
              <a:rPr lang="en-US" altLang="zh-CN" sz="2800" b="1" baseline="30000" dirty="0">
                <a:solidFill>
                  <a:srgbClr val="FF6600"/>
                </a:solidFill>
              </a:rPr>
              <a:t>th</a:t>
            </a:r>
            <a:r>
              <a:rPr lang="en-US" altLang="zh-CN" sz="2800" b="1" dirty="0">
                <a:solidFill>
                  <a:srgbClr val="FF6600"/>
                </a:solidFill>
              </a:rPr>
              <a:t>, 2022</a:t>
            </a:r>
            <a:endParaRPr lang="en-US" sz="2800" b="1"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EE84AA-BF4B-C4AF-97FE-4B00B44F4052}"/>
              </a:ext>
            </a:extLst>
          </p:cNvPr>
          <p:cNvPicPr>
            <a:picLocks noGrp="1" noChangeAspect="1"/>
          </p:cNvPicPr>
          <p:nvPr>
            <p:ph idx="1"/>
          </p:nvPr>
        </p:nvPicPr>
        <p:blipFill>
          <a:blip r:embed="rId2"/>
          <a:stretch>
            <a:fillRect/>
          </a:stretch>
        </p:blipFill>
        <p:spPr>
          <a:xfrm>
            <a:off x="96294" y="1903445"/>
            <a:ext cx="8098856" cy="4674637"/>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Hypothesis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1 - Age and Avg Times of Taking Taxis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FCF2040-C8AD-9A79-8815-3DC7CCD0A994}"/>
              </a:ext>
            </a:extLst>
          </p:cNvPr>
          <p:cNvPicPr>
            <a:picLocks noChangeAspect="1"/>
          </p:cNvPicPr>
          <p:nvPr/>
        </p:nvPicPr>
        <p:blipFill>
          <a:blip r:embed="rId3"/>
          <a:stretch>
            <a:fillRect/>
          </a:stretch>
        </p:blipFill>
        <p:spPr>
          <a:xfrm>
            <a:off x="8832973" y="1797182"/>
            <a:ext cx="2444394" cy="998911"/>
          </a:xfrm>
          <a:prstGeom prst="rect">
            <a:avLst/>
          </a:prstGeom>
        </p:spPr>
      </p:pic>
      <p:sp>
        <p:nvSpPr>
          <p:cNvPr id="10" name="TextBox 9">
            <a:extLst>
              <a:ext uri="{FF2B5EF4-FFF2-40B4-BE49-F238E27FC236}">
                <a16:creationId xmlns:a16="http://schemas.microsoft.com/office/drawing/2014/main" id="{3F352FB4-1D48-E83E-3064-622A197159DC}"/>
              </a:ext>
            </a:extLst>
          </p:cNvPr>
          <p:cNvSpPr txBox="1"/>
          <p:nvPr/>
        </p:nvSpPr>
        <p:spPr>
          <a:xfrm>
            <a:off x="8195149" y="3327938"/>
            <a:ext cx="3813349" cy="2585323"/>
          </a:xfrm>
          <a:prstGeom prst="rect">
            <a:avLst/>
          </a:prstGeom>
          <a:noFill/>
        </p:spPr>
        <p:txBody>
          <a:bodyPr wrap="square">
            <a:spAutoFit/>
          </a:bodyPr>
          <a:lstStyle/>
          <a:p>
            <a:pPr marL="285750" indent="-285750">
              <a:buFont typeface="Arial" panose="020B0604020202020204" pitchFamily="34" charset="0"/>
              <a:buChar char="•"/>
            </a:pPr>
            <a:r>
              <a:rPr lang="en-US" altLang="zh-CN" dirty="0"/>
              <a:t>From the graph, there are no significant difference in number of times of taking taxis among different groups.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correlation value between age and the number of times is also extremely insignificant.</a:t>
            </a:r>
          </a:p>
          <a:p>
            <a:endParaRPr lang="zh-CN" altLang="en-US" dirty="0"/>
          </a:p>
        </p:txBody>
      </p:sp>
    </p:spTree>
    <p:extLst>
      <p:ext uri="{BB962C8B-B14F-4D97-AF65-F5344CB8AC3E}">
        <p14:creationId xmlns:p14="http://schemas.microsoft.com/office/powerpoint/2010/main" val="11518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8A8A91-4E22-6D29-4E9F-65463810747D}"/>
              </a:ext>
            </a:extLst>
          </p:cNvPr>
          <p:cNvPicPr>
            <a:picLocks noGrp="1" noChangeAspect="1"/>
          </p:cNvPicPr>
          <p:nvPr>
            <p:ph idx="1"/>
          </p:nvPr>
        </p:nvPicPr>
        <p:blipFill>
          <a:blip r:embed="rId2"/>
          <a:stretch>
            <a:fillRect/>
          </a:stretch>
        </p:blipFill>
        <p:spPr>
          <a:xfrm>
            <a:off x="3207057" y="1704382"/>
            <a:ext cx="5777884" cy="1654405"/>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Overview of Two Cab Companies</a:t>
            </a:r>
          </a:p>
        </p:txBody>
      </p:sp>
      <p:sp>
        <p:nvSpPr>
          <p:cNvPr id="8" name="TextBox 7">
            <a:extLst>
              <a:ext uri="{FF2B5EF4-FFF2-40B4-BE49-F238E27FC236}">
                <a16:creationId xmlns:a16="http://schemas.microsoft.com/office/drawing/2014/main" id="{E170DBA8-1AEA-3A8B-7F0D-DD4A479CA334}"/>
              </a:ext>
            </a:extLst>
          </p:cNvPr>
          <p:cNvSpPr txBox="1"/>
          <p:nvPr/>
        </p:nvSpPr>
        <p:spPr>
          <a:xfrm>
            <a:off x="946278" y="3691569"/>
            <a:ext cx="10299441" cy="2308324"/>
          </a:xfrm>
          <a:prstGeom prst="rect">
            <a:avLst/>
          </a:prstGeom>
          <a:noFill/>
        </p:spPr>
        <p:txBody>
          <a:bodyPr wrap="square">
            <a:spAutoFit/>
          </a:bodyPr>
          <a:lstStyle/>
          <a:p>
            <a:pPr marL="285750" indent="-285750">
              <a:buFont typeface="Arial" panose="020B0604020202020204" pitchFamily="34" charset="0"/>
              <a:buChar char="•"/>
            </a:pPr>
            <a:r>
              <a:rPr lang="en-US" altLang="zh-CN" dirty="0"/>
              <a:t>Yellow Cab Company is more popular than Pink Cab Company, since it has much greater number of orders.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It also has more average revenue per order, which means that it is more efficient in making revenues than Pink Cab.</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Guess of possible reasons: </a:t>
            </a:r>
          </a:p>
          <a:p>
            <a:pPr marL="742950" lvl="1" indent="-285750">
              <a:buFont typeface="Arial" panose="020B0604020202020204" pitchFamily="34" charset="0"/>
              <a:buChar char="•"/>
            </a:pPr>
            <a:r>
              <a:rPr lang="en-US" altLang="zh-CN" dirty="0"/>
              <a:t>Difference</a:t>
            </a:r>
            <a:r>
              <a:rPr lang="zh-CN" altLang="en-US" dirty="0"/>
              <a:t> </a:t>
            </a:r>
            <a:r>
              <a:rPr lang="en-US" altLang="zh-CN" dirty="0"/>
              <a:t>in</a:t>
            </a:r>
            <a:r>
              <a:rPr lang="zh-CN" altLang="en-US" dirty="0"/>
              <a:t> </a:t>
            </a:r>
            <a:r>
              <a:rPr lang="en-US" altLang="zh-CN" dirty="0"/>
              <a:t>the</a:t>
            </a:r>
            <a:r>
              <a:rPr lang="zh-CN" altLang="en-US" dirty="0"/>
              <a:t> </a:t>
            </a:r>
            <a:r>
              <a:rPr lang="en-US" altLang="zh-CN" dirty="0"/>
              <a:t>proportion of orders’ distances</a:t>
            </a:r>
          </a:p>
          <a:p>
            <a:pPr marL="742950" lvl="1" indent="-285750">
              <a:buFont typeface="Arial" panose="020B0604020202020204" pitchFamily="34" charset="0"/>
              <a:buChar char="•"/>
            </a:pPr>
            <a:r>
              <a:rPr lang="en-US" altLang="zh-CN" dirty="0"/>
              <a:t>Difference in the control of costs</a:t>
            </a:r>
          </a:p>
        </p:txBody>
      </p:sp>
    </p:spTree>
    <p:extLst>
      <p:ext uri="{BB962C8B-B14F-4D97-AF65-F5344CB8AC3E}">
        <p14:creationId xmlns:p14="http://schemas.microsoft.com/office/powerpoint/2010/main" val="11642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Comparison of Orders’ Distance</a:t>
            </a:r>
          </a:p>
        </p:txBody>
      </p:sp>
      <p:pic>
        <p:nvPicPr>
          <p:cNvPr id="9" name="Picture 8">
            <a:extLst>
              <a:ext uri="{FF2B5EF4-FFF2-40B4-BE49-F238E27FC236}">
                <a16:creationId xmlns:a16="http://schemas.microsoft.com/office/drawing/2014/main" id="{E27EB8F8-216A-9448-BDCB-7422A7BC2503}"/>
              </a:ext>
            </a:extLst>
          </p:cNvPr>
          <p:cNvPicPr>
            <a:picLocks noChangeAspect="1"/>
          </p:cNvPicPr>
          <p:nvPr/>
        </p:nvPicPr>
        <p:blipFill>
          <a:blip r:embed="rId2"/>
          <a:stretch>
            <a:fillRect/>
          </a:stretch>
        </p:blipFill>
        <p:spPr>
          <a:xfrm>
            <a:off x="0" y="2126856"/>
            <a:ext cx="9507893" cy="4115324"/>
          </a:xfrm>
          <a:prstGeom prst="rect">
            <a:avLst/>
          </a:prstGeom>
        </p:spPr>
      </p:pic>
      <p:sp>
        <p:nvSpPr>
          <p:cNvPr id="11" name="TextBox 10">
            <a:extLst>
              <a:ext uri="{FF2B5EF4-FFF2-40B4-BE49-F238E27FC236}">
                <a16:creationId xmlns:a16="http://schemas.microsoft.com/office/drawing/2014/main" id="{90E248CE-CF02-1BD8-2AAC-68EE6027F6BB}"/>
              </a:ext>
            </a:extLst>
          </p:cNvPr>
          <p:cNvSpPr txBox="1"/>
          <p:nvPr/>
        </p:nvSpPr>
        <p:spPr>
          <a:xfrm>
            <a:off x="10123713" y="2430192"/>
            <a:ext cx="1912777" cy="1754326"/>
          </a:xfrm>
          <a:prstGeom prst="rect">
            <a:avLst/>
          </a:prstGeom>
          <a:noFill/>
        </p:spPr>
        <p:txBody>
          <a:bodyPr wrap="square">
            <a:spAutoFit/>
          </a:bodyPr>
          <a:lstStyle/>
          <a:p>
            <a:r>
              <a:rPr lang="en-US" altLang="zh-CN" dirty="0"/>
              <a:t>The percentage distribution of the two companies is almost the same, so the first guess can be excluded.</a:t>
            </a:r>
            <a:endParaRPr lang="zh-CN" altLang="en-US" dirty="0"/>
          </a:p>
        </p:txBody>
      </p:sp>
    </p:spTree>
    <p:extLst>
      <p:ext uri="{BB962C8B-B14F-4D97-AF65-F5344CB8AC3E}">
        <p14:creationId xmlns:p14="http://schemas.microsoft.com/office/powerpoint/2010/main" val="274136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2 – Comparison of costs’ proportion</a:t>
            </a:r>
          </a:p>
        </p:txBody>
      </p:sp>
      <p:pic>
        <p:nvPicPr>
          <p:cNvPr id="3" name="Picture 2">
            <a:extLst>
              <a:ext uri="{FF2B5EF4-FFF2-40B4-BE49-F238E27FC236}">
                <a16:creationId xmlns:a16="http://schemas.microsoft.com/office/drawing/2014/main" id="{6C909DC6-677F-CB2A-3909-3E145C19D805}"/>
              </a:ext>
            </a:extLst>
          </p:cNvPr>
          <p:cNvPicPr>
            <a:picLocks noChangeAspect="1"/>
          </p:cNvPicPr>
          <p:nvPr/>
        </p:nvPicPr>
        <p:blipFill>
          <a:blip r:embed="rId2"/>
          <a:stretch>
            <a:fillRect/>
          </a:stretch>
        </p:blipFill>
        <p:spPr>
          <a:xfrm>
            <a:off x="4582261" y="4162356"/>
            <a:ext cx="3027467" cy="1197225"/>
          </a:xfrm>
          <a:prstGeom prst="rect">
            <a:avLst/>
          </a:prstGeom>
        </p:spPr>
      </p:pic>
      <p:sp>
        <p:nvSpPr>
          <p:cNvPr id="7" name="TextBox 6">
            <a:extLst>
              <a:ext uri="{FF2B5EF4-FFF2-40B4-BE49-F238E27FC236}">
                <a16:creationId xmlns:a16="http://schemas.microsoft.com/office/drawing/2014/main" id="{E866179C-99CC-66CB-F492-D5069E35F726}"/>
              </a:ext>
            </a:extLst>
          </p:cNvPr>
          <p:cNvSpPr txBox="1"/>
          <p:nvPr/>
        </p:nvSpPr>
        <p:spPr>
          <a:xfrm>
            <a:off x="1869230" y="5602440"/>
            <a:ext cx="8453535"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Yellow Cab Company has less cost proportion(65.0%) than Pink Cab Company(79.8%), so it’s possible that Yellow Cab has a relatively better control of costs, but further research is needed to fully verify the second guess.</a:t>
            </a:r>
            <a:endParaRPr lang="zh-CN" altLang="en-US" dirty="0"/>
          </a:p>
        </p:txBody>
      </p:sp>
      <p:sp>
        <p:nvSpPr>
          <p:cNvPr id="11" name="TextBox 10">
            <a:extLst>
              <a:ext uri="{FF2B5EF4-FFF2-40B4-BE49-F238E27FC236}">
                <a16:creationId xmlns:a16="http://schemas.microsoft.com/office/drawing/2014/main" id="{EA05F63E-5593-6F94-8B30-0534FE53B3AF}"/>
              </a:ext>
            </a:extLst>
          </p:cNvPr>
          <p:cNvSpPr txBox="1"/>
          <p:nvPr/>
        </p:nvSpPr>
        <p:spPr>
          <a:xfrm>
            <a:off x="1869230" y="1871731"/>
            <a:ext cx="845353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t>The proportion of costs in the total prices charged is calculated and compared:</a:t>
            </a:r>
          </a:p>
        </p:txBody>
      </p:sp>
      <p:pic>
        <p:nvPicPr>
          <p:cNvPr id="13" name="Picture 12">
            <a:extLst>
              <a:ext uri="{FF2B5EF4-FFF2-40B4-BE49-F238E27FC236}">
                <a16:creationId xmlns:a16="http://schemas.microsoft.com/office/drawing/2014/main" id="{E3E9BA62-0FE7-7A8A-1909-60C54DB2E5C8}"/>
              </a:ext>
            </a:extLst>
          </p:cNvPr>
          <p:cNvPicPr>
            <a:picLocks noChangeAspect="1"/>
          </p:cNvPicPr>
          <p:nvPr/>
        </p:nvPicPr>
        <p:blipFill>
          <a:blip r:embed="rId3"/>
          <a:stretch>
            <a:fillRect/>
          </a:stretch>
        </p:blipFill>
        <p:spPr>
          <a:xfrm>
            <a:off x="2444222" y="2628151"/>
            <a:ext cx="7303546" cy="646331"/>
          </a:xfrm>
          <a:prstGeom prst="rect">
            <a:avLst/>
          </a:prstGeom>
        </p:spPr>
      </p:pic>
      <p:sp>
        <p:nvSpPr>
          <p:cNvPr id="14" name="TextBox 13">
            <a:extLst>
              <a:ext uri="{FF2B5EF4-FFF2-40B4-BE49-F238E27FC236}">
                <a16:creationId xmlns:a16="http://schemas.microsoft.com/office/drawing/2014/main" id="{4B82104E-9EA0-966C-F0B2-12FCE0DB66C2}"/>
              </a:ext>
            </a:extLst>
          </p:cNvPr>
          <p:cNvSpPr txBox="1"/>
          <p:nvPr/>
        </p:nvSpPr>
        <p:spPr>
          <a:xfrm>
            <a:off x="1869230" y="3825255"/>
            <a:ext cx="825034" cy="369332"/>
          </a:xfrm>
          <a:prstGeom prst="rect">
            <a:avLst/>
          </a:prstGeom>
          <a:noFill/>
        </p:spPr>
        <p:txBody>
          <a:bodyPr wrap="none" rtlCol="0">
            <a:spAutoFit/>
          </a:bodyPr>
          <a:lstStyle/>
          <a:p>
            <a:r>
              <a:rPr lang="en-US" altLang="zh-CN" dirty="0"/>
              <a:t>Result:</a:t>
            </a:r>
            <a:endParaRPr lang="zh-CN" altLang="en-US" dirty="0"/>
          </a:p>
        </p:txBody>
      </p:sp>
    </p:spTree>
    <p:extLst>
      <p:ext uri="{BB962C8B-B14F-4D97-AF65-F5344CB8AC3E}">
        <p14:creationId xmlns:p14="http://schemas.microsoft.com/office/powerpoint/2010/main" val="36255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Hypothesis 3 – Yearly Average Prices Per KM</a:t>
            </a:r>
          </a:p>
        </p:txBody>
      </p:sp>
      <p:pic>
        <p:nvPicPr>
          <p:cNvPr id="3" name="Picture 2">
            <a:extLst>
              <a:ext uri="{FF2B5EF4-FFF2-40B4-BE49-F238E27FC236}">
                <a16:creationId xmlns:a16="http://schemas.microsoft.com/office/drawing/2014/main" id="{3B07DF4C-BC7E-EA71-E7A8-2DD7655BDC06}"/>
              </a:ext>
            </a:extLst>
          </p:cNvPr>
          <p:cNvPicPr>
            <a:picLocks noChangeAspect="1"/>
          </p:cNvPicPr>
          <p:nvPr/>
        </p:nvPicPr>
        <p:blipFill>
          <a:blip r:embed="rId2"/>
          <a:stretch>
            <a:fillRect/>
          </a:stretch>
        </p:blipFill>
        <p:spPr>
          <a:xfrm>
            <a:off x="258462" y="2007652"/>
            <a:ext cx="6932350" cy="4197205"/>
          </a:xfrm>
          <a:prstGeom prst="rect">
            <a:avLst/>
          </a:prstGeom>
        </p:spPr>
      </p:pic>
      <p:sp>
        <p:nvSpPr>
          <p:cNvPr id="5" name="TextBox 4">
            <a:extLst>
              <a:ext uri="{FF2B5EF4-FFF2-40B4-BE49-F238E27FC236}">
                <a16:creationId xmlns:a16="http://schemas.microsoft.com/office/drawing/2014/main" id="{3C55F29F-DD3F-BE65-5B04-2934A4FF62DD}"/>
              </a:ext>
            </a:extLst>
          </p:cNvPr>
          <p:cNvSpPr txBox="1"/>
          <p:nvPr/>
        </p:nvSpPr>
        <p:spPr>
          <a:xfrm>
            <a:off x="7660434" y="2952092"/>
            <a:ext cx="410546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For each company, the average of prices per KM during each year is calculated and compared.</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two companies share similar pattern: the price does not change a lot from 2016 to 2017, but obviously decreased from 2017 to 2018.</a:t>
            </a:r>
            <a:endParaRPr lang="zh-CN" altLang="en-US" dirty="0"/>
          </a:p>
        </p:txBody>
      </p:sp>
    </p:spTree>
    <p:extLst>
      <p:ext uri="{BB962C8B-B14F-4D97-AF65-F5344CB8AC3E}">
        <p14:creationId xmlns:p14="http://schemas.microsoft.com/office/powerpoint/2010/main" val="387747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3 – Monthly Average Prices Per KM</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B6D134E-8293-1FEE-A638-0A5C27053F5B}"/>
              </a:ext>
            </a:extLst>
          </p:cNvPr>
          <p:cNvPicPr>
            <a:picLocks noChangeAspect="1"/>
          </p:cNvPicPr>
          <p:nvPr/>
        </p:nvPicPr>
        <p:blipFill>
          <a:blip r:embed="rId2"/>
          <a:stretch>
            <a:fillRect/>
          </a:stretch>
        </p:blipFill>
        <p:spPr>
          <a:xfrm>
            <a:off x="772938" y="1685588"/>
            <a:ext cx="10646124" cy="3373772"/>
          </a:xfrm>
          <a:prstGeom prst="rect">
            <a:avLst/>
          </a:prstGeom>
        </p:spPr>
      </p:pic>
      <p:sp>
        <p:nvSpPr>
          <p:cNvPr id="7" name="TextBox 6">
            <a:extLst>
              <a:ext uri="{FF2B5EF4-FFF2-40B4-BE49-F238E27FC236}">
                <a16:creationId xmlns:a16="http://schemas.microsoft.com/office/drawing/2014/main" id="{A17BDF4A-0AA9-4240-9089-0617DE03A129}"/>
              </a:ext>
            </a:extLst>
          </p:cNvPr>
          <p:cNvSpPr txBox="1"/>
          <p:nvPr/>
        </p:nvSpPr>
        <p:spPr>
          <a:xfrm>
            <a:off x="1043474" y="5373348"/>
            <a:ext cx="10105052"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For each company, the average of prices per KM during each year is calculated and compared.</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trends of two line are different, and from April to August the trends are significantly opposite.</a:t>
            </a:r>
            <a:endParaRPr lang="zh-CN" altLang="en-US" dirty="0"/>
          </a:p>
        </p:txBody>
      </p:sp>
    </p:spTree>
    <p:extLst>
      <p:ext uri="{BB962C8B-B14F-4D97-AF65-F5344CB8AC3E}">
        <p14:creationId xmlns:p14="http://schemas.microsoft.com/office/powerpoint/2010/main" val="397885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3 – Monthly Average Prices Per KM</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72782C1-6C6C-EFA6-B990-89E9FB662B49}"/>
              </a:ext>
            </a:extLst>
          </p:cNvPr>
          <p:cNvPicPr>
            <a:picLocks noChangeAspect="1"/>
          </p:cNvPicPr>
          <p:nvPr/>
        </p:nvPicPr>
        <p:blipFill>
          <a:blip r:embed="rId2"/>
          <a:stretch>
            <a:fillRect/>
          </a:stretch>
        </p:blipFill>
        <p:spPr>
          <a:xfrm>
            <a:off x="3936838" y="2682652"/>
            <a:ext cx="4318324" cy="961052"/>
          </a:xfrm>
          <a:prstGeom prst="rect">
            <a:avLst/>
          </a:prstGeom>
        </p:spPr>
      </p:pic>
      <p:sp>
        <p:nvSpPr>
          <p:cNvPr id="9" name="TextBox 8">
            <a:extLst>
              <a:ext uri="{FF2B5EF4-FFF2-40B4-BE49-F238E27FC236}">
                <a16:creationId xmlns:a16="http://schemas.microsoft.com/office/drawing/2014/main" id="{2972FAE0-1DFB-05FC-37C2-7FC7C3F6464D}"/>
              </a:ext>
            </a:extLst>
          </p:cNvPr>
          <p:cNvSpPr txBox="1"/>
          <p:nvPr/>
        </p:nvSpPr>
        <p:spPr>
          <a:xfrm>
            <a:off x="1833465" y="4493091"/>
            <a:ext cx="8525070"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Although the correlation is not strong enough, we can conclude that the trends are weakly negatively related, which is the same as the obvious pattern between April and August.</a:t>
            </a:r>
            <a:endParaRPr lang="zh-CN" altLang="en-US" dirty="0"/>
          </a:p>
        </p:txBody>
      </p:sp>
    </p:spTree>
    <p:extLst>
      <p:ext uri="{BB962C8B-B14F-4D97-AF65-F5344CB8AC3E}">
        <p14:creationId xmlns:p14="http://schemas.microsoft.com/office/powerpoint/2010/main" val="272336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4 – Travel Distances and Holidays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D07869-22BB-8F09-EDE5-9F67A3107DF0}"/>
              </a:ext>
            </a:extLst>
          </p:cNvPr>
          <p:cNvPicPr>
            <a:picLocks noChangeAspect="1"/>
          </p:cNvPicPr>
          <p:nvPr/>
        </p:nvPicPr>
        <p:blipFill>
          <a:blip r:embed="rId2"/>
          <a:stretch>
            <a:fillRect/>
          </a:stretch>
        </p:blipFill>
        <p:spPr>
          <a:xfrm>
            <a:off x="3608810" y="1417637"/>
            <a:ext cx="4974378" cy="1345882"/>
          </a:xfrm>
          <a:prstGeom prst="rect">
            <a:avLst/>
          </a:prstGeom>
        </p:spPr>
      </p:pic>
      <p:sp>
        <p:nvSpPr>
          <p:cNvPr id="7" name="TextBox 6">
            <a:extLst>
              <a:ext uri="{FF2B5EF4-FFF2-40B4-BE49-F238E27FC236}">
                <a16:creationId xmlns:a16="http://schemas.microsoft.com/office/drawing/2014/main" id="{92F4F05A-F808-B063-B32C-926493AAE3B6}"/>
              </a:ext>
            </a:extLst>
          </p:cNvPr>
          <p:cNvSpPr txBox="1"/>
          <p:nvPr/>
        </p:nvSpPr>
        <p:spPr>
          <a:xfrm>
            <a:off x="1141443" y="2915387"/>
            <a:ext cx="9909111" cy="1503617"/>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altLang="zh-CN" dirty="0"/>
              <a:t>There are more orders and further distance travelled in holidays. </a:t>
            </a:r>
          </a:p>
          <a:p>
            <a:pPr marL="285750" indent="-285750">
              <a:lnSpc>
                <a:spcPct val="130000"/>
              </a:lnSpc>
              <a:buFont typeface="Arial" panose="020B0604020202020204" pitchFamily="34" charset="0"/>
              <a:buChar char="•"/>
            </a:pPr>
            <a:r>
              <a:rPr lang="en-US" altLang="zh-CN" dirty="0"/>
              <a:t>However, the average distance per order are very close, and the difference is not large enough to prove the hypothesis. </a:t>
            </a:r>
          </a:p>
          <a:p>
            <a:pPr marL="285750" indent="-285750">
              <a:lnSpc>
                <a:spcPct val="130000"/>
              </a:lnSpc>
              <a:buFont typeface="Arial" panose="020B0604020202020204" pitchFamily="34" charset="0"/>
              <a:buChar char="•"/>
            </a:pPr>
            <a:r>
              <a:rPr lang="en-US" altLang="zh-CN" dirty="0"/>
              <a:t>To further check this, the correlation between travel distance and holiday was calculated (next page).</a:t>
            </a:r>
            <a:endParaRPr lang="zh-CN" altLang="en-US" dirty="0"/>
          </a:p>
        </p:txBody>
      </p:sp>
      <p:pic>
        <p:nvPicPr>
          <p:cNvPr id="8" name="Picture 7">
            <a:extLst>
              <a:ext uri="{FF2B5EF4-FFF2-40B4-BE49-F238E27FC236}">
                <a16:creationId xmlns:a16="http://schemas.microsoft.com/office/drawing/2014/main" id="{8FE05549-D7E7-5457-3AE3-E586FB31ED76}"/>
              </a:ext>
            </a:extLst>
          </p:cNvPr>
          <p:cNvPicPr>
            <a:picLocks noChangeAspect="1"/>
          </p:cNvPicPr>
          <p:nvPr/>
        </p:nvPicPr>
        <p:blipFill>
          <a:blip r:embed="rId3"/>
          <a:stretch>
            <a:fillRect/>
          </a:stretch>
        </p:blipFill>
        <p:spPr>
          <a:xfrm>
            <a:off x="4370680" y="4570872"/>
            <a:ext cx="3450635" cy="1322947"/>
          </a:xfrm>
          <a:prstGeom prst="rect">
            <a:avLst/>
          </a:prstGeom>
        </p:spPr>
      </p:pic>
      <p:sp>
        <p:nvSpPr>
          <p:cNvPr id="10" name="TextBox 9">
            <a:extLst>
              <a:ext uri="{FF2B5EF4-FFF2-40B4-BE49-F238E27FC236}">
                <a16:creationId xmlns:a16="http://schemas.microsoft.com/office/drawing/2014/main" id="{E16B57BC-2937-208E-3D1B-94DE6191FFD1}"/>
              </a:ext>
            </a:extLst>
          </p:cNvPr>
          <p:cNvSpPr txBox="1"/>
          <p:nvPr/>
        </p:nvSpPr>
        <p:spPr>
          <a:xfrm>
            <a:off x="1141441" y="6045687"/>
            <a:ext cx="9909111"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t>The two variables are positively weakly correlated, which seems like a good support of the hypothesis.</a:t>
            </a:r>
            <a:endParaRPr lang="zh-CN" altLang="en-US" dirty="0"/>
          </a:p>
        </p:txBody>
      </p:sp>
    </p:spTree>
    <p:extLst>
      <p:ext uri="{BB962C8B-B14F-4D97-AF65-F5344CB8AC3E}">
        <p14:creationId xmlns:p14="http://schemas.microsoft.com/office/powerpoint/2010/main" val="329901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5 – Overview of 3 factors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46DDE6C-C982-8255-1939-7E5AFDE970CF}"/>
              </a:ext>
            </a:extLst>
          </p:cNvPr>
          <p:cNvPicPr>
            <a:picLocks noChangeAspect="1"/>
          </p:cNvPicPr>
          <p:nvPr/>
        </p:nvPicPr>
        <p:blipFill>
          <a:blip r:embed="rId2"/>
          <a:stretch>
            <a:fillRect/>
          </a:stretch>
        </p:blipFill>
        <p:spPr>
          <a:xfrm>
            <a:off x="4223657" y="1475014"/>
            <a:ext cx="3744686" cy="5382986"/>
          </a:xfrm>
          <a:prstGeom prst="rect">
            <a:avLst/>
          </a:prstGeom>
        </p:spPr>
      </p:pic>
    </p:spTree>
    <p:extLst>
      <p:ext uri="{BB962C8B-B14F-4D97-AF65-F5344CB8AC3E}">
        <p14:creationId xmlns:p14="http://schemas.microsoft.com/office/powerpoint/2010/main" val="2121078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Hypothesis 5 – Correlations</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2475348-EF9C-8387-E250-09AA16AC0B09}"/>
              </a:ext>
            </a:extLst>
          </p:cNvPr>
          <p:cNvPicPr>
            <a:picLocks noChangeAspect="1"/>
          </p:cNvPicPr>
          <p:nvPr/>
        </p:nvPicPr>
        <p:blipFill>
          <a:blip r:embed="rId2"/>
          <a:stretch>
            <a:fillRect/>
          </a:stretch>
        </p:blipFill>
        <p:spPr>
          <a:xfrm>
            <a:off x="3707927" y="2043404"/>
            <a:ext cx="4776141" cy="1791052"/>
          </a:xfrm>
          <a:prstGeom prst="rect">
            <a:avLst/>
          </a:prstGeom>
        </p:spPr>
      </p:pic>
      <p:sp>
        <p:nvSpPr>
          <p:cNvPr id="8" name="TextBox 7">
            <a:extLst>
              <a:ext uri="{FF2B5EF4-FFF2-40B4-BE49-F238E27FC236}">
                <a16:creationId xmlns:a16="http://schemas.microsoft.com/office/drawing/2014/main" id="{5E782A97-7FA7-6351-7BAF-D90D9ED5F879}"/>
              </a:ext>
            </a:extLst>
          </p:cNvPr>
          <p:cNvSpPr txBox="1"/>
          <p:nvPr/>
        </p:nvSpPr>
        <p:spPr>
          <a:xfrm>
            <a:off x="1219974" y="4533826"/>
            <a:ext cx="9752046"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t>The number of users are significantly positively related to average price.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Average income is weakly positively related to average price.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correlation between users and average price is not large enough, we can not sure whether they are related.</a:t>
            </a:r>
            <a:endParaRPr lang="zh-CN" altLang="en-US" dirty="0"/>
          </a:p>
        </p:txBody>
      </p:sp>
    </p:spTree>
    <p:extLst>
      <p:ext uri="{BB962C8B-B14F-4D97-AF65-F5344CB8AC3E}">
        <p14:creationId xmlns:p14="http://schemas.microsoft.com/office/powerpoint/2010/main" val="186025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 Summary</a:t>
            </a:r>
            <a:endParaRPr lang="en-US" sz="3500" b="1" dirty="0">
              <a:solidFill>
                <a:schemeClr val="accent2"/>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295D3021-A9CC-D004-C4C0-E4EDDC75048C}"/>
              </a:ext>
            </a:extLst>
          </p:cNvPr>
          <p:cNvSpPr>
            <a:spLocks noGrp="1"/>
          </p:cNvSpPr>
          <p:nvPr>
            <p:ph idx="1"/>
          </p:nvPr>
        </p:nvSpPr>
        <p:spPr>
          <a:xfrm>
            <a:off x="838200" y="1928164"/>
            <a:ext cx="10515600" cy="4351338"/>
          </a:xfrm>
        </p:spPr>
        <p:txBody>
          <a:bodyPr>
            <a:normAutofit/>
          </a:bodyPr>
          <a:lstStyle/>
          <a:p>
            <a:pPr marL="0" indent="0">
              <a:buNone/>
            </a:pPr>
            <a:endParaRPr lang="en-US" sz="1800" dirty="0"/>
          </a:p>
          <a:p>
            <a:pPr lvl="1">
              <a:lnSpc>
                <a:spcPct val="150000"/>
              </a:lnSpc>
            </a:pPr>
            <a:r>
              <a:rPr lang="en-US" sz="1800" dirty="0"/>
              <a:t>Customer's age is related to the number of customers, but not related to average times of taking taxis.</a:t>
            </a:r>
          </a:p>
          <a:p>
            <a:pPr lvl="1">
              <a:lnSpc>
                <a:spcPct val="150000"/>
              </a:lnSpc>
            </a:pPr>
            <a:r>
              <a:rPr lang="en-US" altLang="zh-CN" sz="1800" dirty="0"/>
              <a:t>The more popular cab company(Yellow Cab) is also more efficient in making revenues, and one possible factor is the control of costs.</a:t>
            </a:r>
          </a:p>
          <a:p>
            <a:pPr lvl="1">
              <a:lnSpc>
                <a:spcPct val="150000"/>
              </a:lnSpc>
            </a:pPr>
            <a:r>
              <a:rPr lang="en-US" altLang="zh-CN" sz="1800" dirty="0"/>
              <a:t>The yearly pattern of the change of price per KM in the two companies are similar, but the monthly pattern in the two companies are likely the opposite.</a:t>
            </a:r>
          </a:p>
          <a:p>
            <a:pPr lvl="1">
              <a:lnSpc>
                <a:spcPct val="150000"/>
              </a:lnSpc>
            </a:pPr>
            <a:r>
              <a:rPr lang="en-US" altLang="zh-CN" sz="1800" dirty="0"/>
              <a:t>In holidays customers tend to travel further than in normal days.</a:t>
            </a:r>
          </a:p>
          <a:p>
            <a:pPr lvl="1">
              <a:lnSpc>
                <a:spcPct val="150000"/>
              </a:lnSpc>
            </a:pPr>
            <a:r>
              <a:rPr lang="en-US" altLang="zh-CN" sz="1800" dirty="0"/>
              <a:t>The price of taxis in each city is related to customers' income, and is weakly related to the number of users.</a:t>
            </a:r>
          </a:p>
          <a:p>
            <a:endParaRPr lang="en-US" sz="1800" dirty="0"/>
          </a:p>
          <a:p>
            <a:endParaRPr lang="en-US" sz="1800" dirty="0"/>
          </a:p>
        </p:txBody>
      </p:sp>
    </p:spTree>
    <p:extLst>
      <p:ext uri="{BB962C8B-B14F-4D97-AF65-F5344CB8AC3E}">
        <p14:creationId xmlns:p14="http://schemas.microsoft.com/office/powerpoint/2010/main" val="126569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Recommendation</a:t>
            </a:r>
            <a:endParaRPr lang="en-US" sz="3500" b="1" dirty="0">
              <a:solidFill>
                <a:schemeClr val="accent2"/>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295D3021-A9CC-D004-C4C0-E4EDDC75048C}"/>
              </a:ext>
            </a:extLst>
          </p:cNvPr>
          <p:cNvSpPr>
            <a:spLocks noGrp="1"/>
          </p:cNvSpPr>
          <p:nvPr>
            <p:ph idx="1"/>
          </p:nvPr>
        </p:nvSpPr>
        <p:spPr>
          <a:xfrm>
            <a:off x="838200" y="2189421"/>
            <a:ext cx="10515600" cy="4351338"/>
          </a:xfrm>
        </p:spPr>
        <p:txBody>
          <a:bodyPr>
            <a:normAutofit/>
          </a:bodyPr>
          <a:lstStyle/>
          <a:p>
            <a:r>
              <a:rPr lang="en-US" sz="2400" dirty="0"/>
              <a:t>From the analysis, the recommendation of cab company is Yellow Cab Company, based on three main reasons:</a:t>
            </a:r>
          </a:p>
          <a:p>
            <a:endParaRPr lang="en-US" sz="2400" dirty="0"/>
          </a:p>
          <a:p>
            <a:pPr lvl="1"/>
            <a:r>
              <a:rPr lang="en-US" sz="2000" dirty="0"/>
              <a:t>More popularity across the country;</a:t>
            </a:r>
          </a:p>
          <a:p>
            <a:pPr lvl="1"/>
            <a:endParaRPr lang="en-US" sz="2000" dirty="0"/>
          </a:p>
          <a:p>
            <a:pPr lvl="1"/>
            <a:r>
              <a:rPr lang="en-US" sz="2000" dirty="0"/>
              <a:t>More revenue from each order;</a:t>
            </a:r>
          </a:p>
          <a:p>
            <a:pPr lvl="1"/>
            <a:endParaRPr lang="en-US" sz="2000" dirty="0"/>
          </a:p>
          <a:p>
            <a:pPr lvl="1"/>
            <a:r>
              <a:rPr lang="en-US" sz="2000" dirty="0"/>
              <a:t>Better control of costs.</a:t>
            </a:r>
          </a:p>
          <a:p>
            <a:endParaRPr lang="en-US" sz="1800" dirty="0"/>
          </a:p>
        </p:txBody>
      </p:sp>
    </p:spTree>
    <p:extLst>
      <p:ext uri="{BB962C8B-B14F-4D97-AF65-F5344CB8AC3E}">
        <p14:creationId xmlns:p14="http://schemas.microsoft.com/office/powerpoint/2010/main" val="287224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 !</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a:t>
            </a:r>
          </a:p>
          <a:p>
            <a:pPr lvl="1"/>
            <a:r>
              <a:rPr lang="en-US" sz="1600" dirty="0"/>
              <a:t>EDA of given data with initial hypotheses;</a:t>
            </a:r>
          </a:p>
          <a:p>
            <a:pPr lvl="1"/>
            <a:r>
              <a:rPr lang="en-US" sz="1600" dirty="0"/>
              <a:t>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Pre-process and Understanding </a:t>
            </a:r>
          </a:p>
          <a:p>
            <a:r>
              <a:rPr lang="en-US" sz="1800" dirty="0"/>
              <a:t>Hypothesis</a:t>
            </a:r>
          </a:p>
          <a:p>
            <a:r>
              <a:rPr lang="en-US" sz="1800" dirty="0"/>
              <a:t>Data Analysis and Visualization</a:t>
            </a:r>
          </a:p>
          <a:p>
            <a:r>
              <a:rPr lang="en-US" sz="1800" dirty="0"/>
              <a:t>Results Related to the Hypothesis</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2279138"/>
            <a:ext cx="10515600" cy="4351338"/>
          </a:xfrm>
        </p:spPr>
        <p:txBody>
          <a:bodyPr>
            <a:normAutofit/>
          </a:bodyPr>
          <a:lstStyle/>
          <a:p>
            <a:r>
              <a:rPr lang="en-US" sz="1800" dirty="0"/>
              <a:t>Related Software: Python, </a:t>
            </a:r>
            <a:r>
              <a:rPr lang="en-US" sz="1800" dirty="0" err="1"/>
              <a:t>Jupyter</a:t>
            </a:r>
            <a:r>
              <a:rPr lang="en-US" sz="1800" dirty="0"/>
              <a:t> Notebook, Excel</a:t>
            </a:r>
          </a:p>
          <a:p>
            <a:endParaRPr lang="en-US" sz="1800" dirty="0"/>
          </a:p>
          <a:p>
            <a:r>
              <a:rPr lang="en-US" sz="1800" dirty="0"/>
              <a:t>Important Libraries: </a:t>
            </a:r>
            <a:r>
              <a:rPr lang="en-US" sz="1800" dirty="0" err="1"/>
              <a:t>Numpy</a:t>
            </a:r>
            <a:r>
              <a:rPr lang="en-US" sz="1800" dirty="0"/>
              <a:t>, Pandas, Matplotlib, datetime, locale</a:t>
            </a:r>
          </a:p>
          <a:p>
            <a:endParaRPr lang="en-US" sz="1800" dirty="0"/>
          </a:p>
          <a:p>
            <a:r>
              <a:rPr lang="en-US" sz="1800" dirty="0"/>
              <a:t>Important Functions: </a:t>
            </a:r>
            <a:r>
              <a:rPr lang="en-US" sz="1800" dirty="0" err="1"/>
              <a:t>read_csv</a:t>
            </a:r>
            <a:r>
              <a:rPr lang="en-US" sz="1800" dirty="0"/>
              <a:t>, merge, </a:t>
            </a:r>
            <a:r>
              <a:rPr lang="en-US" sz="1800" dirty="0" err="1"/>
              <a:t>groupby</a:t>
            </a:r>
            <a:r>
              <a:rPr lang="en-US" sz="1800" dirty="0"/>
              <a:t>, subplots, </a:t>
            </a:r>
            <a:r>
              <a:rPr lang="en-US" sz="1800" dirty="0" err="1"/>
              <a:t>corr</a:t>
            </a:r>
            <a:r>
              <a:rPr lang="en-US" sz="1800" dirty="0"/>
              <a:t>, etc.</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243167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858780"/>
          </a:xfrm>
        </p:spPr>
        <p:txBody>
          <a:bodyPr>
            <a:normAutofit/>
          </a:bodyPr>
          <a:lstStyle/>
          <a:p>
            <a:pPr>
              <a:lnSpc>
                <a:spcPct val="110000"/>
              </a:lnSpc>
            </a:pPr>
            <a:r>
              <a:rPr lang="en-US" sz="1800" dirty="0"/>
              <a:t>Import data sets: </a:t>
            </a:r>
          </a:p>
          <a:p>
            <a:pPr lvl="1">
              <a:lnSpc>
                <a:spcPct val="110000"/>
              </a:lnSpc>
            </a:pPr>
            <a:r>
              <a:rPr lang="en-US" sz="1600" dirty="0"/>
              <a:t>Given data sets: Cab_data.csv, City.csv, Customer_ID.csv, Transaction_ID.csv</a:t>
            </a:r>
          </a:p>
          <a:p>
            <a:pPr lvl="1">
              <a:lnSpc>
                <a:spcPct val="110000"/>
              </a:lnSpc>
            </a:pPr>
            <a:r>
              <a:rPr lang="en-US" sz="1600" dirty="0"/>
              <a:t>Third-party data sets: Holiday.csv (Holidays from 2016 to 2018: 0 is not holiday, 1 means holiday)</a:t>
            </a:r>
            <a:endParaRPr lang="en-US" sz="1800" dirty="0"/>
          </a:p>
          <a:p>
            <a:pPr>
              <a:lnSpc>
                <a:spcPct val="110000"/>
              </a:lnSpc>
            </a:pPr>
            <a:r>
              <a:rPr lang="en-US" sz="1800" dirty="0"/>
              <a:t>Adjust data types:</a:t>
            </a:r>
          </a:p>
          <a:p>
            <a:pPr lvl="1">
              <a:lnSpc>
                <a:spcPct val="110000"/>
              </a:lnSpc>
            </a:pPr>
            <a:r>
              <a:rPr lang="en-US" sz="1600" dirty="0"/>
              <a:t>Date of Travel: int -&gt; datetime</a:t>
            </a:r>
          </a:p>
          <a:p>
            <a:pPr lvl="1">
              <a:lnSpc>
                <a:spcPct val="110000"/>
              </a:lnSpc>
            </a:pPr>
            <a:r>
              <a:rPr lang="en-US" sz="1600" dirty="0"/>
              <a:t>Users: str -&gt; int</a:t>
            </a:r>
            <a:endParaRPr lang="en-US" sz="1800" dirty="0"/>
          </a:p>
          <a:p>
            <a:pPr>
              <a:lnSpc>
                <a:spcPct val="110000"/>
              </a:lnSpc>
            </a:pPr>
            <a:r>
              <a:rPr lang="en-US" sz="1800" dirty="0"/>
              <a:t>Merge data sets into two </a:t>
            </a:r>
            <a:r>
              <a:rPr lang="en-US" sz="1800" dirty="0" err="1"/>
              <a:t>DataFrames</a:t>
            </a:r>
            <a:r>
              <a:rPr lang="en-US" sz="1800" dirty="0"/>
              <a:t>:</a:t>
            </a:r>
          </a:p>
          <a:p>
            <a:pPr lvl="1">
              <a:lnSpc>
                <a:spcPct val="110000"/>
              </a:lnSpc>
            </a:pPr>
            <a:r>
              <a:rPr lang="en-US" sz="1600" dirty="0"/>
              <a:t>Cab_data.csv + Transaction_ID.csv + </a:t>
            </a:r>
            <a:r>
              <a:rPr lang="en-US" sz="1600" dirty="0" err="1"/>
              <a:t>Customer_ID</a:t>
            </a:r>
            <a:r>
              <a:rPr lang="en-US" sz="1600" dirty="0"/>
              <a:t> -&gt; df1</a:t>
            </a:r>
          </a:p>
          <a:p>
            <a:pPr lvl="1">
              <a:lnSpc>
                <a:spcPct val="110000"/>
              </a:lnSpc>
            </a:pPr>
            <a:r>
              <a:rPr lang="en-US" sz="1600" dirty="0"/>
              <a:t>City.csv + part of df1 data grouped by City -&gt; df2</a:t>
            </a:r>
          </a:p>
          <a:p>
            <a:pPr>
              <a:lnSpc>
                <a:spcPct val="110000"/>
              </a:lnSpc>
            </a:pPr>
            <a:r>
              <a:rPr lang="en-US" sz="1800" dirty="0"/>
              <a:t>Add new columns:</a:t>
            </a:r>
          </a:p>
          <a:p>
            <a:pPr lvl="1">
              <a:lnSpc>
                <a:spcPct val="110000"/>
              </a:lnSpc>
            </a:pPr>
            <a:r>
              <a:rPr lang="en-US" sz="1600" dirty="0"/>
              <a:t>For example: Revenue = Price Charged – Cost of Trip</a:t>
            </a:r>
          </a:p>
          <a:p>
            <a:pPr>
              <a:lnSpc>
                <a:spcPct val="110000"/>
              </a:lnSpc>
            </a:pPr>
            <a:r>
              <a:rPr lang="en-US" sz="1800" dirty="0"/>
              <a:t>Delete </a:t>
            </a:r>
            <a:r>
              <a:rPr lang="en-US" sz="1800" dirty="0" err="1"/>
              <a:t>NaN</a:t>
            </a:r>
            <a:r>
              <a:rPr lang="en-US" sz="1800" dirty="0"/>
              <a:t> Values</a:t>
            </a:r>
          </a:p>
          <a:p>
            <a:pPr>
              <a:lnSpc>
                <a:spcPct val="130000"/>
              </a:lnSpc>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p>
        </p:txBody>
      </p:sp>
    </p:spTree>
    <p:extLst>
      <p:ext uri="{BB962C8B-B14F-4D97-AF65-F5344CB8AC3E}">
        <p14:creationId xmlns:p14="http://schemas.microsoft.com/office/powerpoint/2010/main" val="373395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52670" y="1444117"/>
            <a:ext cx="10515600" cy="4351338"/>
          </a:xfrm>
        </p:spPr>
        <p:txBody>
          <a:bodyPr>
            <a:normAutofit/>
          </a:bodyPr>
          <a:lstStyle/>
          <a:p>
            <a:pPr marL="0" indent="0">
              <a:buNone/>
            </a:pPr>
            <a:r>
              <a:rPr lang="en-US" sz="1800" dirty="0"/>
              <a:t>Summary of df1:</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p>
        </p:txBody>
      </p:sp>
      <p:pic>
        <p:nvPicPr>
          <p:cNvPr id="5" name="Picture 4">
            <a:extLst>
              <a:ext uri="{FF2B5EF4-FFF2-40B4-BE49-F238E27FC236}">
                <a16:creationId xmlns:a16="http://schemas.microsoft.com/office/drawing/2014/main" id="{56B70E63-95D7-C118-2EC3-C56EBB5A8FE2}"/>
              </a:ext>
            </a:extLst>
          </p:cNvPr>
          <p:cNvPicPr>
            <a:picLocks noChangeAspect="1"/>
          </p:cNvPicPr>
          <p:nvPr/>
        </p:nvPicPr>
        <p:blipFill>
          <a:blip r:embed="rId2"/>
          <a:stretch>
            <a:fillRect/>
          </a:stretch>
        </p:blipFill>
        <p:spPr>
          <a:xfrm>
            <a:off x="3517428" y="2080808"/>
            <a:ext cx="4986084" cy="4300745"/>
          </a:xfrm>
          <a:prstGeom prst="rect">
            <a:avLst/>
          </a:prstGeom>
        </p:spPr>
      </p:pic>
    </p:spTree>
    <p:extLst>
      <p:ext uri="{BB962C8B-B14F-4D97-AF65-F5344CB8AC3E}">
        <p14:creationId xmlns:p14="http://schemas.microsoft.com/office/powerpoint/2010/main" val="10160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52670" y="1444117"/>
            <a:ext cx="10515600" cy="4351338"/>
          </a:xfrm>
        </p:spPr>
        <p:txBody>
          <a:bodyPr>
            <a:normAutofit/>
          </a:bodyPr>
          <a:lstStyle/>
          <a:p>
            <a:pPr marL="0" indent="0">
              <a:buNone/>
            </a:pPr>
            <a:r>
              <a:rPr lang="en-US" sz="1800" dirty="0"/>
              <a:t>Summary of df1:</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Pre-processing and Understanding Data</a:t>
            </a:r>
          </a:p>
        </p:txBody>
      </p:sp>
      <p:pic>
        <p:nvPicPr>
          <p:cNvPr id="8" name="Picture 7">
            <a:extLst>
              <a:ext uri="{FF2B5EF4-FFF2-40B4-BE49-F238E27FC236}">
                <a16:creationId xmlns:a16="http://schemas.microsoft.com/office/drawing/2014/main" id="{1109C297-8DAE-7046-DC5A-19F6325AF46C}"/>
              </a:ext>
            </a:extLst>
          </p:cNvPr>
          <p:cNvPicPr>
            <a:picLocks noChangeAspect="1"/>
          </p:cNvPicPr>
          <p:nvPr/>
        </p:nvPicPr>
        <p:blipFill>
          <a:blip r:embed="rId2"/>
          <a:stretch>
            <a:fillRect/>
          </a:stretch>
        </p:blipFill>
        <p:spPr>
          <a:xfrm>
            <a:off x="1166028" y="2514357"/>
            <a:ext cx="9859943" cy="2752034"/>
          </a:xfrm>
          <a:prstGeom prst="rect">
            <a:avLst/>
          </a:prstGeom>
        </p:spPr>
      </p:pic>
    </p:spTree>
    <p:extLst>
      <p:ext uri="{BB962C8B-B14F-4D97-AF65-F5344CB8AC3E}">
        <p14:creationId xmlns:p14="http://schemas.microsoft.com/office/powerpoint/2010/main" val="18445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2161430"/>
            <a:ext cx="10515600" cy="4351338"/>
          </a:xfrm>
        </p:spPr>
        <p:txBody>
          <a:bodyPr>
            <a:normAutofit/>
          </a:bodyPr>
          <a:lstStyle/>
          <a:p>
            <a:pPr marL="0" indent="0">
              <a:buNone/>
            </a:pPr>
            <a:r>
              <a:rPr lang="en-US" sz="2000" dirty="0"/>
              <a:t>In this analysis, there are 5 initial hypotheses related to cab companies and customers:</a:t>
            </a:r>
          </a:p>
          <a:p>
            <a:endParaRPr lang="en-US" sz="1800" dirty="0"/>
          </a:p>
          <a:p>
            <a:pPr lvl="1">
              <a:lnSpc>
                <a:spcPct val="150000"/>
              </a:lnSpc>
            </a:pPr>
            <a:r>
              <a:rPr lang="en-US" sz="1800" dirty="0"/>
              <a:t>Hypothesis 1: Customer's age is related to the number of customers and average times of taking taxi.</a:t>
            </a:r>
          </a:p>
          <a:p>
            <a:pPr lvl="1">
              <a:lnSpc>
                <a:spcPct val="150000"/>
              </a:lnSpc>
            </a:pPr>
            <a:r>
              <a:rPr lang="en-US" altLang="zh-CN" sz="1800" dirty="0"/>
              <a:t>Hypothesis 2: The more popular cab company is also more efficient in making revenues.</a:t>
            </a:r>
          </a:p>
          <a:p>
            <a:pPr lvl="1">
              <a:lnSpc>
                <a:spcPct val="150000"/>
              </a:lnSpc>
            </a:pPr>
            <a:r>
              <a:rPr lang="en-US" altLang="zh-CN" sz="1800" dirty="0"/>
              <a:t>Hypothesis 3: The yearly and monthly patterns of the change of price per KM in the two companies are similar.</a:t>
            </a:r>
          </a:p>
          <a:p>
            <a:pPr lvl="1">
              <a:lnSpc>
                <a:spcPct val="150000"/>
              </a:lnSpc>
            </a:pPr>
            <a:r>
              <a:rPr lang="en-US" altLang="zh-CN" sz="1800" dirty="0"/>
              <a:t>Hypothesis 4: In holidays customers tend to travel further than in normal days.</a:t>
            </a:r>
          </a:p>
          <a:p>
            <a:pPr lvl="1">
              <a:lnSpc>
                <a:spcPct val="150000"/>
              </a:lnSpc>
            </a:pPr>
            <a:r>
              <a:rPr lang="en-US" altLang="zh-CN" sz="1800" dirty="0"/>
              <a:t>Hypothesis 5: The price of taxi in each city is related to number of users and customers' income.</a:t>
            </a:r>
          </a:p>
          <a:p>
            <a:endParaRPr lang="en-US" sz="18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Hypotheses</a:t>
            </a:r>
          </a:p>
        </p:txBody>
      </p:sp>
    </p:spTree>
    <p:extLst>
      <p:ext uri="{BB962C8B-B14F-4D97-AF65-F5344CB8AC3E}">
        <p14:creationId xmlns:p14="http://schemas.microsoft.com/office/powerpoint/2010/main" val="300147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90688F-5ADC-B1E0-B62B-BDD2CA190348}"/>
              </a:ext>
            </a:extLst>
          </p:cNvPr>
          <p:cNvPicPr>
            <a:picLocks noGrp="1" noChangeAspect="1"/>
          </p:cNvPicPr>
          <p:nvPr>
            <p:ph idx="1"/>
          </p:nvPr>
        </p:nvPicPr>
        <p:blipFill>
          <a:blip r:embed="rId2"/>
          <a:stretch>
            <a:fillRect/>
          </a:stretch>
        </p:blipFill>
        <p:spPr>
          <a:xfrm>
            <a:off x="306355" y="1626313"/>
            <a:ext cx="8399106" cy="5042474"/>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altLang="zh-CN" sz="3500" b="1" dirty="0">
                <a:solidFill>
                  <a:schemeClr val="accent2"/>
                </a:solidFill>
                <a:latin typeface="Calibri" panose="020F0502020204030204" pitchFamily="34" charset="0"/>
                <a:cs typeface="Calibri" panose="020F0502020204030204" pitchFamily="34" charset="0"/>
              </a:rPr>
              <a:t>EDA:</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Hypothesis</a:t>
            </a:r>
            <a:r>
              <a:rPr lang="zh-CN" altLang="en-US" sz="3500" b="1" dirty="0">
                <a:solidFill>
                  <a:schemeClr val="accent2"/>
                </a:solidFill>
                <a:latin typeface="Calibri" panose="020F0502020204030204" pitchFamily="34" charset="0"/>
                <a:cs typeface="Calibri" panose="020F0502020204030204" pitchFamily="34" charset="0"/>
              </a:rPr>
              <a:t> </a:t>
            </a:r>
            <a:r>
              <a:rPr lang="en-US" altLang="zh-CN" sz="3500" b="1" dirty="0">
                <a:solidFill>
                  <a:schemeClr val="accent2"/>
                </a:solidFill>
                <a:latin typeface="Calibri" panose="020F0502020204030204" pitchFamily="34" charset="0"/>
                <a:cs typeface="Calibri" panose="020F0502020204030204" pitchFamily="34" charset="0"/>
              </a:rPr>
              <a:t>1 - Age and Customer’s Number</a:t>
            </a:r>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F9C5AB-AEB5-A10B-3DDF-BCDF6EEB7491}"/>
              </a:ext>
            </a:extLst>
          </p:cNvPr>
          <p:cNvSpPr txBox="1"/>
          <p:nvPr/>
        </p:nvSpPr>
        <p:spPr>
          <a:xfrm>
            <a:off x="8406883" y="2304661"/>
            <a:ext cx="3657600"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Slight difference for men in 54-60 years old interval, but generally there are more customers in younger groups.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difference is obvious between groups less than 42 years old and groups more than 42 years old.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number of male customers is larger than that of female customers for each age group.</a:t>
            </a:r>
            <a:endParaRPr lang="zh-CN" altLang="en-US" dirty="0"/>
          </a:p>
        </p:txBody>
      </p:sp>
    </p:spTree>
    <p:extLst>
      <p:ext uri="{BB962C8B-B14F-4D97-AF65-F5344CB8AC3E}">
        <p14:creationId xmlns:p14="http://schemas.microsoft.com/office/powerpoint/2010/main" val="61120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689</TotalTime>
  <Words>1142</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   Agenda</vt:lpstr>
      <vt:lpstr>Problem Statement</vt:lpstr>
      <vt:lpstr>Approach</vt:lpstr>
      <vt:lpstr>EDA: Pre-processing and Understanding Data</vt:lpstr>
      <vt:lpstr>EDA: Pre-processing and Understanding Data</vt:lpstr>
      <vt:lpstr>EDA: Pre-processing and Understanding Data</vt:lpstr>
      <vt:lpstr>EDA: Hypotheses</vt:lpstr>
      <vt:lpstr>EDA: Hypothesis 1 - Age and Customer’s Number</vt:lpstr>
      <vt:lpstr>EDA: Hypothesis 1 - Age and Avg Times of Taking Taxis</vt:lpstr>
      <vt:lpstr>EDA: Hypothesis 2 – Overview of Two Cab Companies</vt:lpstr>
      <vt:lpstr>EDA: Hypothesis 2 – Comparison of Orders’ Distance</vt:lpstr>
      <vt:lpstr>EDA: Hypothesis 2 – Comparison of costs’ proportion</vt:lpstr>
      <vt:lpstr>EDA: Hypothesis 3 – Yearly Average Prices Per KM</vt:lpstr>
      <vt:lpstr>EDA: Hypothesis 3 – Monthly Average Prices Per KM</vt:lpstr>
      <vt:lpstr>EDA: Hypothesis 3 – Monthly Average Prices Per KM</vt:lpstr>
      <vt:lpstr>EDA: Hypothesis 4 – Travel Distances and Holidays</vt:lpstr>
      <vt:lpstr>EDA: Hypothesis 5 – Overview of 3 factors</vt:lpstr>
      <vt:lpstr>EDA: Hypothesis 5 – Correlations</vt:lpstr>
      <vt:lpstr>EDA Summary</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Ruizhe Zhang</dc:creator>
  <cp:lastModifiedBy>Ruizhe Zhang</cp:lastModifiedBy>
  <cp:revision>14</cp:revision>
  <dcterms:created xsi:type="dcterms:W3CDTF">2022-06-18T21:44:33Z</dcterms:created>
  <dcterms:modified xsi:type="dcterms:W3CDTF">2022-06-21T06:26:04Z</dcterms:modified>
</cp:coreProperties>
</file>