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58" r:id="rId7"/>
    <p:sldId id="259" r:id="rId8"/>
    <p:sldId id="261" r:id="rId9"/>
    <p:sldId id="262" r:id="rId10"/>
    <p:sldId id="263" r:id="rId11"/>
    <p:sldId id="264" r:id="rId12"/>
    <p:sldId id="265" r:id="rId13"/>
    <p:sldId id="281" r:id="rId14"/>
    <p:sldId id="266" r:id="rId15"/>
    <p:sldId id="267" r:id="rId16"/>
    <p:sldId id="268" r:id="rId17"/>
    <p:sldId id="269" r:id="rId18"/>
    <p:sldId id="270" r:id="rId19"/>
    <p:sldId id="271" r:id="rId20"/>
    <p:sldId id="272" r:id="rId21"/>
    <p:sldId id="273" r:id="rId22"/>
    <p:sldId id="274" r:id="rId23"/>
    <p:sldId id="278" r:id="rId24"/>
    <p:sldId id="275" r:id="rId25"/>
    <p:sldId id="276" r:id="rId26"/>
    <p:sldId id="277" r:id="rId27"/>
    <p:sldId id="279"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ED2857E4-1F78-44C7-88E9-BE4ABEEB41C3}">
          <p14:sldIdLst>
            <p14:sldId id="256"/>
            <p14:sldId id="257"/>
            <p14:sldId id="280"/>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pPr/>
              <a:t>7/8/2022</a:t>
            </a:fld>
            <a:endParaRPr lang="en-US" dirty="0"/>
          </a:p>
        </p:txBody>
      </p:sp>
      <p:sp>
        <p:nvSpPr>
          <p:cNvPr id="4" name="Footer Placeholder 3">
            <a:extLst>
              <a:ext uri="{FF2B5EF4-FFF2-40B4-BE49-F238E27FC236}">
                <a16:creationId xmlns="" xmlns:a16="http://schemas.microsoft.com/office/drawing/2014/main"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pPr/>
              <a:t>‹#›</a:t>
            </a:fld>
            <a:endParaRPr lang="en-US" dirty="0"/>
          </a:p>
        </p:txBody>
      </p:sp>
    </p:spTree>
    <p:extLst>
      <p:ext uri="{BB962C8B-B14F-4D97-AF65-F5344CB8AC3E}">
        <p14:creationId xmlns=""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pPr/>
              <a:t>7/8/2022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pPr/>
              <a:t>‹#›</a:t>
            </a:fld>
            <a:endParaRPr lang="en-US" dirty="0"/>
          </a:p>
        </p:txBody>
      </p:sp>
    </p:spTree>
    <p:extLst>
      <p:ext uri="{BB962C8B-B14F-4D97-AF65-F5344CB8AC3E}">
        <p14:creationId xmlns=""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 xmlns:a16="http://schemas.microsoft.com/office/drawing/2014/main"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 xmlns:a16="http://schemas.microsoft.com/office/drawing/2014/main"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 xmlns:a16="http://schemas.microsoft.com/office/drawing/2014/main"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 xmlns:a16="http://schemas.microsoft.com/office/drawing/2014/main"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 xmlns:a16="http://schemas.microsoft.com/office/drawing/2014/main"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 xmlns:a16="http://schemas.microsoft.com/office/drawing/2014/main"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 xmlns:a16="http://schemas.microsoft.com/office/drawing/2014/main"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 xmlns:a16="http://schemas.microsoft.com/office/drawing/2014/main"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 xmlns:a16="http://schemas.microsoft.com/office/drawing/2014/main"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 xmlns:a16="http://schemas.microsoft.com/office/drawing/2014/main"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 xmlns:a16="http://schemas.microsoft.com/office/drawing/2014/main"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2F5AE9F-A12C-4E0B-A34B-7E06BD86B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142D97C-B4C3-4AFC-845D-61BBB892F7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C61414-BF95-4662-A709-F2B6F7F2DB02}"/>
              </a:ext>
            </a:extLst>
          </p:cNvPr>
          <p:cNvSpPr>
            <a:spLocks noGrp="1"/>
          </p:cNvSpPr>
          <p:nvPr>
            <p:ph type="dt" sz="half" idx="10"/>
          </p:nvPr>
        </p:nvSpPr>
        <p:spPr/>
        <p:txBody>
          <a:bodyPr/>
          <a:lstStyle/>
          <a:p>
            <a:fld id="{739D54EE-0D73-4FDC-8312-4E21BB23DB24}" type="datetimeFigureOut">
              <a:rPr lang="en-US" smtClean="0"/>
              <a:pPr/>
              <a:t>7/8/2022</a:t>
            </a:fld>
            <a:endParaRPr lang="en-US" dirty="0"/>
          </a:p>
        </p:txBody>
      </p:sp>
      <p:sp>
        <p:nvSpPr>
          <p:cNvPr id="5" name="Footer Placeholder 4">
            <a:extLst>
              <a:ext uri="{FF2B5EF4-FFF2-40B4-BE49-F238E27FC236}">
                <a16:creationId xmlns="" xmlns:a16="http://schemas.microsoft.com/office/drawing/2014/main" id="{CE351846-A730-430D-B43A-FDC6D5740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B77D134-1616-411F-940C-B252EE427493}"/>
              </a:ext>
            </a:extLst>
          </p:cNvPr>
          <p:cNvSpPr>
            <a:spLocks noGrp="1"/>
          </p:cNvSpPr>
          <p:nvPr>
            <p:ph type="sldNum" sz="quarter" idx="12"/>
          </p:nvPr>
        </p:nvSpPr>
        <p:spPr/>
        <p:txBody>
          <a:bodyPr/>
          <a:lstStyle/>
          <a:p>
            <a:fld id="{360EBF0A-94C9-4A9B-BA1E-C21ADEFDACD6}" type="slidenum">
              <a:rPr lang="en-US" smtClean="0"/>
              <a:pPr/>
              <a:t>‹#›</a:t>
            </a:fld>
            <a:endParaRPr lang="en-US" dirty="0"/>
          </a:p>
        </p:txBody>
      </p:sp>
    </p:spTree>
    <p:extLst>
      <p:ext uri="{BB962C8B-B14F-4D97-AF65-F5344CB8AC3E}">
        <p14:creationId xmlns="" xmlns:p14="http://schemas.microsoft.com/office/powerpoint/2010/main" val="68999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 xmlns:a16="http://schemas.microsoft.com/office/drawing/2014/main"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 xmlns:a16="http://schemas.microsoft.com/office/drawing/2014/main"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 xmlns:a16="http://schemas.microsoft.com/office/drawing/2014/main"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 xmlns:a16="http://schemas.microsoft.com/office/drawing/2014/main"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 xmlns:a16="http://schemas.microsoft.com/office/drawing/2014/main"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 xmlns:a16="http://schemas.microsoft.com/office/drawing/2014/main"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 xmlns:a16="http://schemas.microsoft.com/office/drawing/2014/main"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 xmlns:a16="http://schemas.microsoft.com/office/drawing/2014/main"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 xmlns:a16="http://schemas.microsoft.com/office/drawing/2014/main"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pPr/>
              <a:t>7/8/2022</a:t>
            </a:fld>
            <a:endParaRPr lang="en-US" noProof="0" dirty="0"/>
          </a:p>
        </p:txBody>
      </p:sp>
      <p:sp>
        <p:nvSpPr>
          <p:cNvPr id="23" name="Footer Placeholder 22">
            <a:extLst>
              <a:ext uri="{FF2B5EF4-FFF2-40B4-BE49-F238E27FC236}">
                <a16:creationId xmlns="" xmlns:a16="http://schemas.microsoft.com/office/drawing/2014/main"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 xmlns:a16="http://schemas.microsoft.com/office/drawing/2014/main"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pPr/>
              <a:t>‹#›</a:t>
            </a:fld>
            <a:endParaRPr lang="en-US" noProof="0" dirty="0"/>
          </a:p>
        </p:txBody>
      </p:sp>
    </p:spTree>
    <p:extLst>
      <p:ext uri="{BB962C8B-B14F-4D97-AF65-F5344CB8AC3E}">
        <p14:creationId xmlns="" xmlns:p14="http://schemas.microsoft.com/office/powerpoint/2010/main" val="30335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 xmlns:a16="http://schemas.microsoft.com/office/drawing/2014/main" id="{C6FD5A2C-B40C-41B6-8486-0060E7D0B499}"/>
              </a:ext>
            </a:extLst>
          </p:cNvPr>
          <p:cNvGrpSpPr/>
          <p:nvPr userDrawn="1"/>
        </p:nvGrpSpPr>
        <p:grpSpPr>
          <a:xfrm>
            <a:off x="288531" y="0"/>
            <a:ext cx="11375568" cy="6857999"/>
            <a:chOff x="408216" y="-849"/>
            <a:chExt cx="11375568" cy="6857999"/>
          </a:xfrm>
        </p:grpSpPr>
        <p:pic>
          <p:nvPicPr>
            <p:cNvPr id="14" name="Picture 13">
              <a:extLst>
                <a:ext uri="{FF2B5EF4-FFF2-40B4-BE49-F238E27FC236}">
                  <a16:creationId xmlns="" xmlns:a16="http://schemas.microsoft.com/office/drawing/2014/main" id="{F35F5515-DBFB-431E-956A-73730B15AEC7}"/>
                </a:ext>
              </a:extLst>
            </p:cNvPr>
            <p:cNvPicPr>
              <a:picLocks noChangeAspect="1"/>
            </p:cNvPicPr>
            <p:nvPr/>
          </p:nvPicPr>
          <p:blipFill rotWithShape="1">
            <a:blip r:embed="rId2">
              <a:extLst>
                <a:ext uri="{BEBA8EAE-BF5A-486C-A8C5-ECC9F3942E4B}">
                  <a14:imgProps xmlns="" xmlns:a14="http://schemas.microsoft.com/office/drawing/2010/main">
                    <a14:imgLayer r:embed="rId3">
                      <a14:imgEffect>
                        <a14:saturation sat="0"/>
                      </a14:imgEffect>
                    </a14:imgLayer>
                  </a14:imgProps>
                </a:ext>
                <a:ext uri="{28A0092B-C50C-407E-A947-70E740481C1C}">
                  <a14:useLocalDpi xmlns="" xmlns:a14="http://schemas.microsoft.com/office/drawing/2010/main" val="0"/>
                </a:ext>
              </a:extLst>
            </a:blip>
            <a:srcRect/>
            <a:stretch/>
          </p:blipFill>
          <p:spPr>
            <a:xfrm>
              <a:off x="408216" y="-849"/>
              <a:ext cx="11375568" cy="6857999"/>
            </a:xfrm>
            <a:prstGeom prst="rect">
              <a:avLst/>
            </a:prstGeom>
          </p:spPr>
        </p:pic>
        <p:sp>
          <p:nvSpPr>
            <p:cNvPr id="15" name="Oval 14">
              <a:extLst>
                <a:ext uri="{FF2B5EF4-FFF2-40B4-BE49-F238E27FC236}">
                  <a16:creationId xmlns="" xmlns:a16="http://schemas.microsoft.com/office/drawing/2014/main"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Rectangle 16">
            <a:extLst>
              <a:ext uri="{FF2B5EF4-FFF2-40B4-BE49-F238E27FC236}">
                <a16:creationId xmlns="" xmlns:a16="http://schemas.microsoft.com/office/drawing/2014/main"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Прямоугольник 28">
            <a:extLst>
              <a:ext uri="{FF2B5EF4-FFF2-40B4-BE49-F238E27FC236}">
                <a16:creationId xmlns="" xmlns:a16="http://schemas.microsoft.com/office/drawing/2014/main"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8" name="Group 17">
            <a:extLst>
              <a:ext uri="{FF2B5EF4-FFF2-40B4-BE49-F238E27FC236}">
                <a16:creationId xmlns=""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 xmlns:p14="http://schemas.microsoft.com/office/powerpoint/2010/main" val="59944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24" name="Picture 23" descr="A close up of a logo&#10;&#10;Description generated with high confidence">
            <a:extLst>
              <a:ext uri="{FF2B5EF4-FFF2-40B4-BE49-F238E27FC236}">
                <a16:creationId xmlns="" xmlns:a16="http://schemas.microsoft.com/office/drawing/2014/main" id="{F9AA9814-A4CA-4D4D-95C0-1671163FF051}"/>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420" y="0"/>
            <a:ext cx="12192525" cy="6858000"/>
          </a:xfrm>
          <a:prstGeom prst="rect">
            <a:avLst/>
          </a:prstGeom>
        </p:spPr>
      </p:pic>
      <p:sp>
        <p:nvSpPr>
          <p:cNvPr id="25" name="Прямоугольник 28">
            <a:extLst>
              <a:ext uri="{FF2B5EF4-FFF2-40B4-BE49-F238E27FC236}">
                <a16:creationId xmlns="" xmlns:a16="http://schemas.microsoft.com/office/drawing/2014/main" id="{80288483-DBC2-48F1-A175-D448652B374C}"/>
              </a:ext>
            </a:extLst>
          </p:cNvPr>
          <p:cNvSpPr/>
          <p:nvPr userDrawn="1"/>
        </p:nvSpPr>
        <p:spPr>
          <a:xfrm rot="5400000">
            <a:off x="2666790" y="-2668056"/>
            <a:ext cx="6857999" cy="12192418"/>
          </a:xfrm>
          <a:prstGeom prst="rect">
            <a:avLst/>
          </a:prstGeom>
          <a:solidFill>
            <a:schemeClr val="tx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 xmlns:p14="http://schemas.microsoft.com/office/powerpoint/2010/main" val="35413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24" name="Picture 23" descr="A picture containing green, building&#10;&#10;Description generated with very high confidence">
            <a:extLst>
              <a:ext uri="{FF2B5EF4-FFF2-40B4-BE49-F238E27FC236}">
                <a16:creationId xmlns="" xmlns:a16="http://schemas.microsoft.com/office/drawing/2014/main" id="{D9823306-4A07-407B-9BD7-7087707BEFCD}"/>
              </a:ext>
            </a:extLst>
          </p:cNvPr>
          <p:cNvPicPr>
            <a:picLocks noChangeAspect="1"/>
          </p:cNvPicPr>
          <p:nvPr userDrawn="1"/>
        </p:nvPicPr>
        <p:blipFill>
          <a:blip r:embed="rId2">
            <a:extLst>
              <a:ext uri="{BEBA8EAE-BF5A-486C-A8C5-ECC9F3942E4B}">
                <a14:imgProps xmlns="" xmlns:a14="http://schemas.microsoft.com/office/drawing/2010/main">
                  <a14:imgLayer r:embed="rId3">
                    <a14:imgEffect>
                      <a14:saturation sat="0"/>
                    </a14:imgEffect>
                  </a14:imgLayer>
                </a14:imgProps>
              </a:ex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5" name="Прямоугольник 28">
            <a:extLst>
              <a:ext uri="{FF2B5EF4-FFF2-40B4-BE49-F238E27FC236}">
                <a16:creationId xmlns="" xmlns:a16="http://schemas.microsoft.com/office/drawing/2014/main" id="{BF85E922-92A5-4955-9D80-B34534253A7E}"/>
              </a:ext>
            </a:extLst>
          </p:cNvPr>
          <p:cNvSpPr/>
          <p:nvPr userDrawn="1"/>
        </p:nvSpPr>
        <p:spPr>
          <a:xfrm rot="5400000">
            <a:off x="2666999" y="-2667846"/>
            <a:ext cx="6858000" cy="121920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400" noProof="0" dirty="0"/>
          </a:p>
        </p:txBody>
      </p:sp>
      <p:grpSp>
        <p:nvGrpSpPr>
          <p:cNvPr id="18" name="Group 17">
            <a:extLst>
              <a:ext uri="{FF2B5EF4-FFF2-40B4-BE49-F238E27FC236}">
                <a16:creationId xmlns="" xmlns:a16="http://schemas.microsoft.com/office/drawing/2014/main" id="{F73D0A0D-855E-4342-B83E-424B4A493D5B}"/>
              </a:ext>
            </a:extLst>
          </p:cNvPr>
          <p:cNvGrpSpPr/>
          <p:nvPr userDrawn="1"/>
        </p:nvGrpSpPr>
        <p:grpSpPr>
          <a:xfrm>
            <a:off x="2975751" y="-564356"/>
            <a:ext cx="6216650" cy="1935163"/>
            <a:chOff x="2982913" y="-574675"/>
            <a:chExt cx="6216650" cy="1935163"/>
          </a:xfrm>
        </p:grpSpPr>
        <p:sp>
          <p:nvSpPr>
            <p:cNvPr id="19" name="Полилиния: фигура 12">
              <a:extLst>
                <a:ext uri="{FF2B5EF4-FFF2-40B4-BE49-F238E27FC236}">
                  <a16:creationId xmlns="" xmlns:a16="http://schemas.microsoft.com/office/drawing/2014/main"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7">
              <a:extLst>
                <a:ext uri="{FF2B5EF4-FFF2-40B4-BE49-F238E27FC236}">
                  <a16:creationId xmlns="" xmlns:a16="http://schemas.microsoft.com/office/drawing/2014/main"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1" name="Полилиния: фигура 15">
              <a:extLst>
                <a:ext uri="{FF2B5EF4-FFF2-40B4-BE49-F238E27FC236}">
                  <a16:creationId xmlns="" xmlns:a16="http://schemas.microsoft.com/office/drawing/2014/main"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2" name="Полилиния: фигура 10">
              <a:extLst>
                <a:ext uri="{FF2B5EF4-FFF2-40B4-BE49-F238E27FC236}">
                  <a16:creationId xmlns="" xmlns:a16="http://schemas.microsoft.com/office/drawing/2014/main"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3" name="Полилиния: фигура 13">
              <a:extLst>
                <a:ext uri="{FF2B5EF4-FFF2-40B4-BE49-F238E27FC236}">
                  <a16:creationId xmlns="" xmlns:a16="http://schemas.microsoft.com/office/drawing/2014/main"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 xmlns:a16="http://schemas.microsoft.com/office/drawing/2014/main" id="{1E1D4EA1-98F1-4D52-9AB2-178179FB9613}"/>
              </a:ext>
            </a:extLst>
          </p:cNvPr>
          <p:cNvSpPr>
            <a:spLocks noGrp="1"/>
          </p:cNvSpPr>
          <p:nvPr>
            <p:ph type="title" hasCustomPrompt="1"/>
          </p:nvPr>
        </p:nvSpPr>
        <p:spPr>
          <a:xfrm>
            <a:off x="266197" y="403226"/>
            <a:ext cx="11637271" cy="945588"/>
          </a:xfrm>
        </p:spPr>
        <p:txBody>
          <a:bodyPr anchor="t">
            <a:normAutofit/>
          </a:bodyPr>
          <a:lstStyle>
            <a:lvl1pPr algn="ctr">
              <a:defRPr lang="en-US" sz="2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Tree>
    <p:extLst>
      <p:ext uri="{BB962C8B-B14F-4D97-AF65-F5344CB8AC3E}">
        <p14:creationId xmlns="" xmlns:p14="http://schemas.microsoft.com/office/powerpoint/2010/main" val="55473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318313A-ED3E-4C6E-898C-81CAB861BC6E}"/>
              </a:ext>
            </a:extLst>
          </p:cNvPr>
          <p:cNvSpPr>
            <a:spLocks noGrp="1"/>
          </p:cNvSpPr>
          <p:nvPr>
            <p:ph type="dt" sz="half" idx="10"/>
          </p:nvPr>
        </p:nvSpPr>
        <p:spPr/>
        <p:txBody>
          <a:bodyPr/>
          <a:lstStyle/>
          <a:p>
            <a:fld id="{739D54EE-0D73-4FDC-8312-4E21BB23DB24}" type="datetimeFigureOut">
              <a:rPr lang="en-US" smtClean="0"/>
              <a:pPr/>
              <a:t>7/8/2022</a:t>
            </a:fld>
            <a:endParaRPr lang="en-US" dirty="0"/>
          </a:p>
        </p:txBody>
      </p:sp>
      <p:sp>
        <p:nvSpPr>
          <p:cNvPr id="3" name="Footer Placeholder 2">
            <a:extLst>
              <a:ext uri="{FF2B5EF4-FFF2-40B4-BE49-F238E27FC236}">
                <a16:creationId xmlns="" xmlns:a16="http://schemas.microsoft.com/office/drawing/2014/main" id="{C8EFC2F1-8F26-4F41-A048-7AE0FD22F53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4C8043CD-B5A2-46E8-B5B7-0A46DC4D4AD1}"/>
              </a:ext>
            </a:extLst>
          </p:cNvPr>
          <p:cNvSpPr>
            <a:spLocks noGrp="1"/>
          </p:cNvSpPr>
          <p:nvPr>
            <p:ph type="sldNum" sz="quarter" idx="12"/>
          </p:nvPr>
        </p:nvSpPr>
        <p:spPr/>
        <p:txBody>
          <a:bodyPr/>
          <a:lstStyle/>
          <a:p>
            <a:fld id="{360EBF0A-94C9-4A9B-BA1E-C21ADEFDACD6}" type="slidenum">
              <a:rPr lang="en-US" smtClean="0"/>
              <a:pPr/>
              <a:t>‹#›</a:t>
            </a:fld>
            <a:endParaRPr lang="en-US" dirty="0"/>
          </a:p>
        </p:txBody>
      </p:sp>
    </p:spTree>
    <p:extLst>
      <p:ext uri="{BB962C8B-B14F-4D97-AF65-F5344CB8AC3E}">
        <p14:creationId xmlns="" xmlns:p14="http://schemas.microsoft.com/office/powerpoint/2010/main" val="3170778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Rounded Corners 8">
            <a:extLst>
              <a:ext uri="{FF2B5EF4-FFF2-40B4-BE49-F238E27FC236}">
                <a16:creationId xmlns="" xmlns:a16="http://schemas.microsoft.com/office/drawing/2014/main"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Rounded Corners 9">
            <a:extLst>
              <a:ext uri="{FF2B5EF4-FFF2-40B4-BE49-F238E27FC236}">
                <a16:creationId xmlns="" xmlns:a16="http://schemas.microsoft.com/office/drawing/2014/main"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 xmlns:a16="http://schemas.microsoft.com/office/drawing/2014/main" id="{B614105E-03E8-445A-90F2-609CF778877E}"/>
              </a:ext>
            </a:extLst>
          </p:cNvPr>
          <p:cNvGrpSpPr/>
          <p:nvPr userDrawn="1"/>
        </p:nvGrpSpPr>
        <p:grpSpPr>
          <a:xfrm flipH="1">
            <a:off x="2987675" y="-580735"/>
            <a:ext cx="6216650" cy="1935163"/>
            <a:chOff x="2982913" y="-574675"/>
            <a:chExt cx="6216650" cy="1935163"/>
          </a:xfrm>
        </p:grpSpPr>
        <p:sp>
          <p:nvSpPr>
            <p:cNvPr id="12" name="Полилиния: фигура 12">
              <a:extLst>
                <a:ext uri="{FF2B5EF4-FFF2-40B4-BE49-F238E27FC236}">
                  <a16:creationId xmlns="" xmlns:a16="http://schemas.microsoft.com/office/drawing/2014/main"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7">
              <a:extLst>
                <a:ext uri="{FF2B5EF4-FFF2-40B4-BE49-F238E27FC236}">
                  <a16:creationId xmlns="" xmlns:a16="http://schemas.microsoft.com/office/drawing/2014/main"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5">
              <a:extLst>
                <a:ext uri="{FF2B5EF4-FFF2-40B4-BE49-F238E27FC236}">
                  <a16:creationId xmlns="" xmlns:a16="http://schemas.microsoft.com/office/drawing/2014/main"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0">
              <a:extLst>
                <a:ext uri="{FF2B5EF4-FFF2-40B4-BE49-F238E27FC236}">
                  <a16:creationId xmlns="" xmlns:a16="http://schemas.microsoft.com/office/drawing/2014/main"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3">
              <a:extLst>
                <a:ext uri="{FF2B5EF4-FFF2-40B4-BE49-F238E27FC236}">
                  <a16:creationId xmlns="" xmlns:a16="http://schemas.microsoft.com/office/drawing/2014/main"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 name="Title 1">
            <a:extLst>
              <a:ext uri="{FF2B5EF4-FFF2-40B4-BE49-F238E27FC236}">
                <a16:creationId xmlns="" xmlns:a16="http://schemas.microsoft.com/office/drawing/2014/main" id="{CD32445A-6E54-4AAB-9280-95DE10044836}"/>
              </a:ext>
            </a:extLst>
          </p:cNvPr>
          <p:cNvSpPr>
            <a:spLocks noGrp="1"/>
          </p:cNvSpPr>
          <p:nvPr>
            <p:ph type="title" hasCustomPrompt="1"/>
          </p:nvPr>
        </p:nvSpPr>
        <p:spPr>
          <a:xfrm>
            <a:off x="508275" y="226300"/>
            <a:ext cx="11188589" cy="704157"/>
          </a:xfrm>
        </p:spPr>
        <p:txBody>
          <a:bodyPr anchor="b">
            <a:normAutofit/>
          </a:bodyPr>
          <a:lstStyle>
            <a:lvl1pPr>
              <a:defRPr lang="en-US" sz="32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 xmlns:a16="http://schemas.microsoft.com/office/drawing/2014/main" id="{D541A478-0885-4F05-8D53-B833B4CA576C}"/>
              </a:ext>
            </a:extLst>
          </p:cNvPr>
          <p:cNvSpPr>
            <a:spLocks noGrp="1"/>
          </p:cNvSpPr>
          <p:nvPr>
            <p:ph idx="1"/>
          </p:nvPr>
        </p:nvSpPr>
        <p:spPr>
          <a:xfrm>
            <a:off x="495136" y="1187414"/>
            <a:ext cx="7737994" cy="5444286"/>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 xmlns:a16="http://schemas.microsoft.com/office/drawing/2014/main" id="{FA4EC1AF-3B34-4B97-BADE-332955EE5671}"/>
              </a:ext>
            </a:extLst>
          </p:cNvPr>
          <p:cNvSpPr>
            <a:spLocks noGrp="1"/>
          </p:cNvSpPr>
          <p:nvPr>
            <p:ph type="body" sz="half" idx="2"/>
          </p:nvPr>
        </p:nvSpPr>
        <p:spPr>
          <a:xfrm>
            <a:off x="8750643" y="1610476"/>
            <a:ext cx="2946222" cy="4649647"/>
          </a:xfrm>
        </p:spPr>
        <p:txBody>
          <a:bodyPr>
            <a:normAutofit/>
          </a:bodyPr>
          <a:lstStyle>
            <a:lvl1pPr marL="0" indent="0">
              <a:lnSpc>
                <a:spcPct val="100000"/>
              </a:lnSpc>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 xmlns:p14="http://schemas.microsoft.com/office/powerpoint/2010/main" val="14254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050D9F73-C536-4DBB-ABC7-3AF2DA8AE782}"/>
              </a:ext>
            </a:extLst>
          </p:cNvPr>
          <p:cNvGrpSpPr/>
          <p:nvPr userDrawn="1"/>
        </p:nvGrpSpPr>
        <p:grpSpPr>
          <a:xfrm rot="16200000" flipH="1">
            <a:off x="-2712790" y="2451892"/>
            <a:ext cx="6216650" cy="1935163"/>
            <a:chOff x="2982913" y="-574675"/>
            <a:chExt cx="6216650" cy="1935163"/>
          </a:xfrm>
        </p:grpSpPr>
        <p:sp>
          <p:nvSpPr>
            <p:cNvPr id="10" name="Полилиния: фигура 12">
              <a:extLst>
                <a:ext uri="{FF2B5EF4-FFF2-40B4-BE49-F238E27FC236}">
                  <a16:creationId xmlns="" xmlns:a16="http://schemas.microsoft.com/office/drawing/2014/main"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7">
              <a:extLst>
                <a:ext uri="{FF2B5EF4-FFF2-40B4-BE49-F238E27FC236}">
                  <a16:creationId xmlns="" xmlns:a16="http://schemas.microsoft.com/office/drawing/2014/main"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5">
              <a:extLst>
                <a:ext uri="{FF2B5EF4-FFF2-40B4-BE49-F238E27FC236}">
                  <a16:creationId xmlns="" xmlns:a16="http://schemas.microsoft.com/office/drawing/2014/main"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0">
              <a:extLst>
                <a:ext uri="{FF2B5EF4-FFF2-40B4-BE49-F238E27FC236}">
                  <a16:creationId xmlns="" xmlns:a16="http://schemas.microsoft.com/office/drawing/2014/main"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4" name="Полилиния: фигура 13">
              <a:extLst>
                <a:ext uri="{FF2B5EF4-FFF2-40B4-BE49-F238E27FC236}">
                  <a16:creationId xmlns="" xmlns:a16="http://schemas.microsoft.com/office/drawing/2014/main"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Rectangle 7">
            <a:extLst>
              <a:ext uri="{FF2B5EF4-FFF2-40B4-BE49-F238E27FC236}">
                <a16:creationId xmlns="" xmlns:a16="http://schemas.microsoft.com/office/drawing/2014/main"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FAF42C05-0AC9-4246-A2D1-A1512FD165A7}"/>
              </a:ext>
            </a:extLst>
          </p:cNvPr>
          <p:cNvSpPr>
            <a:spLocks noGrp="1"/>
          </p:cNvSpPr>
          <p:nvPr>
            <p:ph type="title" hasCustomPrompt="1"/>
          </p:nvPr>
        </p:nvSpPr>
        <p:spPr>
          <a:xfrm>
            <a:off x="399631" y="1476824"/>
            <a:ext cx="1782095" cy="678735"/>
          </a:xfrm>
        </p:spPr>
        <p:txBody>
          <a:bodyPr anchor="b"/>
          <a:lstStyle>
            <a:lvl1pPr>
              <a:defRPr sz="3200">
                <a:solidFill>
                  <a:schemeClr val="bg1"/>
                </a:solidFill>
              </a:defRPr>
            </a:lvl1pPr>
          </a:lstStyle>
          <a:p>
            <a:r>
              <a:rPr lang="en-US" noProof="0"/>
              <a:t>LABEL</a:t>
            </a:r>
          </a:p>
        </p:txBody>
      </p:sp>
      <p:sp>
        <p:nvSpPr>
          <p:cNvPr id="3" name="Picture Placeholder 2">
            <a:extLst>
              <a:ext uri="{FF2B5EF4-FFF2-40B4-BE49-F238E27FC236}">
                <a16:creationId xmlns="" xmlns:a16="http://schemas.microsoft.com/office/drawing/2014/main" id="{1B8A2584-11BE-41E0-AB0E-875B0F537046}"/>
              </a:ext>
            </a:extLst>
          </p:cNvPr>
          <p:cNvSpPr>
            <a:spLocks noGrp="1"/>
          </p:cNvSpPr>
          <p:nvPr>
            <p:ph type="pic" idx="1"/>
          </p:nvPr>
        </p:nvSpPr>
        <p:spPr>
          <a:xfrm>
            <a:off x="2438400" y="288758"/>
            <a:ext cx="5181600" cy="62885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 xmlns:a16="http://schemas.microsoft.com/office/drawing/2014/main" id="{DB2F9340-7EF4-4F19-8547-F395019A0F9A}"/>
              </a:ext>
            </a:extLst>
          </p:cNvPr>
          <p:cNvSpPr>
            <a:spLocks noGrp="1"/>
          </p:cNvSpPr>
          <p:nvPr>
            <p:ph type="body" sz="half" idx="2"/>
          </p:nvPr>
        </p:nvSpPr>
        <p:spPr>
          <a:xfrm>
            <a:off x="7917942" y="288757"/>
            <a:ext cx="4114800" cy="6288505"/>
          </a:xfrm>
        </p:spPr>
        <p:txBody>
          <a:bodyPr/>
          <a:lstStyle>
            <a:lvl1pPr marL="0" indent="0" algn="ctr">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 xmlns:p14="http://schemas.microsoft.com/office/powerpoint/2010/main" val="59965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8C71-ECAF-41E0-920D-D35C237D3A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0A6ABDC-6B48-4B48-8AB7-F6CEDFAD7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69E2D15-4EDC-4C1D-9885-608AE78FA91E}"/>
              </a:ext>
            </a:extLst>
          </p:cNvPr>
          <p:cNvSpPr>
            <a:spLocks noGrp="1"/>
          </p:cNvSpPr>
          <p:nvPr>
            <p:ph type="dt" sz="half" idx="10"/>
          </p:nvPr>
        </p:nvSpPr>
        <p:spPr/>
        <p:txBody>
          <a:bodyPr/>
          <a:lstStyle/>
          <a:p>
            <a:fld id="{739D54EE-0D73-4FDC-8312-4E21BB23DB24}" type="datetimeFigureOut">
              <a:rPr lang="en-US" smtClean="0"/>
              <a:pPr/>
              <a:t>7/8/2022</a:t>
            </a:fld>
            <a:endParaRPr lang="en-US" dirty="0"/>
          </a:p>
        </p:txBody>
      </p:sp>
      <p:sp>
        <p:nvSpPr>
          <p:cNvPr id="5" name="Footer Placeholder 4">
            <a:extLst>
              <a:ext uri="{FF2B5EF4-FFF2-40B4-BE49-F238E27FC236}">
                <a16:creationId xmlns="" xmlns:a16="http://schemas.microsoft.com/office/drawing/2014/main" id="{696AE146-E6F2-4080-B8B2-E0B6CF3340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11D65B9-F6CE-4758-8438-1A5FA3727BCE}"/>
              </a:ext>
            </a:extLst>
          </p:cNvPr>
          <p:cNvSpPr>
            <a:spLocks noGrp="1"/>
          </p:cNvSpPr>
          <p:nvPr>
            <p:ph type="sldNum" sz="quarter" idx="12"/>
          </p:nvPr>
        </p:nvSpPr>
        <p:spPr/>
        <p:txBody>
          <a:bodyPr/>
          <a:lstStyle/>
          <a:p>
            <a:fld id="{360EBF0A-94C9-4A9B-BA1E-C21ADEFDACD6}" type="slidenum">
              <a:rPr lang="en-US" smtClean="0"/>
              <a:pPr/>
              <a:t>‹#›</a:t>
            </a:fld>
            <a:endParaRPr lang="en-US" dirty="0"/>
          </a:p>
        </p:txBody>
      </p:sp>
    </p:spTree>
    <p:extLst>
      <p:ext uri="{BB962C8B-B14F-4D97-AF65-F5344CB8AC3E}">
        <p14:creationId xmlns="" xmlns:p14="http://schemas.microsoft.com/office/powerpoint/2010/main" val="188825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B0455C-46C2-4218-ABFC-4AC71D5098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5951695-6D3F-45A5-97FE-2B38F5DE0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C454FD-AC2F-4A24-B05A-0A3675E9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D54EE-0D73-4FDC-8312-4E21BB23DB24}" type="datetimeFigureOut">
              <a:rPr lang="en-US" smtClean="0"/>
              <a:pPr/>
              <a:t>7/8/2022</a:t>
            </a:fld>
            <a:endParaRPr lang="en-US" dirty="0"/>
          </a:p>
        </p:txBody>
      </p:sp>
      <p:sp>
        <p:nvSpPr>
          <p:cNvPr id="5" name="Footer Placeholder 4">
            <a:extLst>
              <a:ext uri="{FF2B5EF4-FFF2-40B4-BE49-F238E27FC236}">
                <a16:creationId xmlns="" xmlns:a16="http://schemas.microsoft.com/office/drawing/2014/main" id="{40D18123-FF77-4649-B9E6-C043C827E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94FE6973-B384-4996-A6E4-1FDE0C7C3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EBF0A-94C9-4A9B-BA1E-C21ADEFDACD6}" type="slidenum">
              <a:rPr lang="en-US" smtClean="0"/>
              <a:pPr/>
              <a:t>‹#›</a:t>
            </a:fld>
            <a:endParaRPr lang="en-US" dirty="0"/>
          </a:p>
        </p:txBody>
      </p:sp>
    </p:spTree>
    <p:extLst>
      <p:ext uri="{BB962C8B-B14F-4D97-AF65-F5344CB8AC3E}">
        <p14:creationId xmlns="" xmlns:p14="http://schemas.microsoft.com/office/powerpoint/2010/main" val="2607555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0" r:id="rId4"/>
    <p:sldLayoutId id="2147483661"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descr="In a world where downtime is more wishful thinking than reality, it’s essential that your home offers true tranquility, space, and comfort.">
            <a:extLst>
              <a:ext uri="{FF2B5EF4-FFF2-40B4-BE49-F238E27FC236}">
                <a16:creationId xmlns="" xmlns:a16="http://schemas.microsoft.com/office/drawing/2014/main" id="{E11E440F-5B8D-4E8B-9034-B4B61B7E5CAD}"/>
              </a:ext>
            </a:extLst>
          </p:cNvPr>
          <p:cNvSpPr>
            <a:spLocks noGrp="1"/>
          </p:cNvSpPr>
          <p:nvPr>
            <p:ph type="body" sz="quarter" idx="10"/>
          </p:nvPr>
        </p:nvSpPr>
        <p:spPr>
          <a:xfrm>
            <a:off x="1005319" y="793220"/>
            <a:ext cx="4474746" cy="1716214"/>
          </a:xfrm>
        </p:spPr>
        <p:txBody>
          <a:bodyPr>
            <a:normAutofit fontScale="92500"/>
          </a:bodyPr>
          <a:lstStyle/>
          <a:p>
            <a:r>
              <a:rPr lang="en-US" altLang="en-US" dirty="0"/>
              <a:t>A case study from US-based housing company named “Surprise Housing”. The company is looking at prospective properties to buy houses at a price below their actual values and flip them at a higher price which will help the company to enter the real estate market.</a:t>
            </a:r>
          </a:p>
        </p:txBody>
      </p:sp>
      <p:sp>
        <p:nvSpPr>
          <p:cNvPr id="3" name="Subtitle 2">
            <a:extLst>
              <a:ext uri="{FF2B5EF4-FFF2-40B4-BE49-F238E27FC236}">
                <a16:creationId xmlns="" xmlns:a16="http://schemas.microsoft.com/office/drawing/2014/main" id="{9D9E0EE3-EB7D-4DB9-A8A3-82C8147605F2}"/>
              </a:ext>
            </a:extLst>
          </p:cNvPr>
          <p:cNvSpPr>
            <a:spLocks noGrp="1"/>
          </p:cNvSpPr>
          <p:nvPr>
            <p:ph type="subTitle" idx="1"/>
          </p:nvPr>
        </p:nvSpPr>
        <p:spPr>
          <a:xfrm>
            <a:off x="950786" y="3079861"/>
            <a:ext cx="4474746" cy="963002"/>
          </a:xfrm>
        </p:spPr>
        <p:txBody>
          <a:bodyPr>
            <a:normAutofit/>
          </a:bodyPr>
          <a:lstStyle/>
          <a:p>
            <a:r>
              <a:rPr lang="en-US" altLang="en-US" sz="4400" dirty="0"/>
              <a:t>PRESENTATION</a:t>
            </a:r>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 xmlns:a16="http://schemas.microsoft.com/office/drawing/2014/main" id="{498DA70D-0CA3-4389-9DCD-F7B9FFB80AB4}"/>
              </a:ext>
            </a:extLst>
          </p:cNvPr>
          <p:cNvSpPr>
            <a:spLocks noGrp="1"/>
          </p:cNvSpPr>
          <p:nvPr>
            <p:ph type="body" sz="quarter" idx="11"/>
          </p:nvPr>
        </p:nvSpPr>
        <p:spPr/>
        <p:txBody>
          <a:bodyPr>
            <a:normAutofit/>
          </a:bodyPr>
          <a:lstStyle/>
          <a:p>
            <a:endParaRPr lang="en-US" altLang="en-US" sz="1800" dirty="0"/>
          </a:p>
          <a:p>
            <a:r>
              <a:rPr lang="en-US" altLang="en-US" sz="1800" dirty="0"/>
              <a:t>Submitted by </a:t>
            </a:r>
            <a:r>
              <a:rPr altLang="en-US" sz="1800" smtClean="0"/>
              <a:t>Richa Singh</a:t>
            </a:r>
            <a:endParaRPr lang="en-US" altLang="en-US" sz="1800" dirty="0"/>
          </a:p>
        </p:txBody>
      </p:sp>
      <p:sp>
        <p:nvSpPr>
          <p:cNvPr id="2" name="Title 1">
            <a:extLst>
              <a:ext uri="{FF2B5EF4-FFF2-40B4-BE49-F238E27FC236}">
                <a16:creationId xmlns="" xmlns:a16="http://schemas.microsoft.com/office/drawing/2014/main" id="{9DF7933D-6815-4947-B621-8530ECD959E5}"/>
              </a:ext>
            </a:extLst>
          </p:cNvPr>
          <p:cNvSpPr>
            <a:spLocks noGrp="1"/>
          </p:cNvSpPr>
          <p:nvPr>
            <p:ph type="ctrTitle"/>
          </p:nvPr>
        </p:nvSpPr>
        <p:spPr>
          <a:xfrm>
            <a:off x="6615073" y="2495006"/>
            <a:ext cx="5124910" cy="1045028"/>
          </a:xfrm>
        </p:spPr>
        <p:txBody>
          <a:bodyPr>
            <a:normAutofit/>
          </a:bodyPr>
          <a:lstStyle/>
          <a:p>
            <a:r>
              <a:rPr lang="en-US" dirty="0">
                <a:latin typeface="Castellar" panose="020A0402060406010301" pitchFamily="18" charset="0"/>
              </a:rPr>
              <a:t>Surprise Housing Price Prediction Project</a:t>
            </a:r>
          </a:p>
        </p:txBody>
      </p:sp>
    </p:spTree>
    <p:extLst>
      <p:ext uri="{BB962C8B-B14F-4D97-AF65-F5344CB8AC3E}">
        <p14:creationId xmlns="" xmlns:p14="http://schemas.microsoft.com/office/powerpoint/2010/main" val="284300775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D2DFA-D67B-42D4-B450-5BA743220465}"/>
              </a:ext>
            </a:extLst>
          </p:cNvPr>
          <p:cNvSpPr>
            <a:spLocks noGrp="1"/>
          </p:cNvSpPr>
          <p:nvPr>
            <p:ph type="title"/>
          </p:nvPr>
        </p:nvSpPr>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 xmlns:a16="http://schemas.microsoft.com/office/drawing/2014/main"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Performing encoding using the ordinal encoder on categorical features.</a:t>
            </a:r>
          </a:p>
          <a:p>
            <a:pPr marL="285750" indent="-285750">
              <a:buFont typeface="Wingdings" panose="05000000000000000000" pitchFamily="2" charset="2"/>
              <a:buChar char="ü"/>
            </a:pPr>
            <a:r>
              <a:rPr lang="en-IN" sz="2800" dirty="0">
                <a:solidFill>
                  <a:schemeClr val="bg1"/>
                </a:solidFill>
              </a:rPr>
              <a:t>Checking for co-relation/multi-collinearity in a heatmap.</a:t>
            </a:r>
          </a:p>
          <a:p>
            <a:pPr marL="285750" indent="-285750">
              <a:buFont typeface="Wingdings" panose="05000000000000000000" pitchFamily="2" charset="2"/>
              <a:buChar char="ü"/>
            </a:pPr>
            <a:r>
              <a:rPr lang="en-IN" sz="2800" dirty="0">
                <a:solidFill>
                  <a:schemeClr val="bg1"/>
                </a:solidFill>
              </a:rPr>
              <a:t>Checking for Outliers/Skewness using boxen plot and distribution plot.</a:t>
            </a:r>
          </a:p>
          <a:p>
            <a:pPr marL="285750" indent="-285750">
              <a:buFont typeface="Wingdings" panose="05000000000000000000" pitchFamily="2" charset="2"/>
              <a:buChar char="ü"/>
            </a:pPr>
            <a:r>
              <a:rPr lang="en-IN" sz="2800" dirty="0">
                <a:solidFill>
                  <a:schemeClr val="bg1"/>
                </a:solidFill>
              </a:rPr>
              <a:t>Perform Scaling using Standard Scaler method.</a:t>
            </a:r>
          </a:p>
          <a:p>
            <a:pPr marL="285750" indent="-285750">
              <a:buFont typeface="Wingdings" panose="05000000000000000000" pitchFamily="2" charset="2"/>
              <a:buChar char="ü"/>
            </a:pPr>
            <a:r>
              <a:rPr lang="en-IN" sz="2800" dirty="0">
                <a:solidFill>
                  <a:schemeClr val="bg1"/>
                </a:solidFill>
              </a:rPr>
              <a:t>Checking for the final dimension of dataset to confirm the input details.</a:t>
            </a:r>
          </a:p>
          <a:p>
            <a:pPr marL="285750" indent="-285750">
              <a:buFont typeface="Wingdings" panose="05000000000000000000" pitchFamily="2" charset="2"/>
              <a:buChar char="ü"/>
            </a:pPr>
            <a:r>
              <a:rPr lang="en-IN" sz="2800" dirty="0">
                <a:solidFill>
                  <a:schemeClr val="bg1"/>
                </a:solidFill>
              </a:rPr>
              <a:t>Creating train test split and the best random state found in the range 1-1000.</a:t>
            </a:r>
          </a:p>
        </p:txBody>
      </p:sp>
    </p:spTree>
    <p:extLst>
      <p:ext uri="{BB962C8B-B14F-4D97-AF65-F5344CB8AC3E}">
        <p14:creationId xmlns="" xmlns:p14="http://schemas.microsoft.com/office/powerpoint/2010/main" val="62180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28D32-D981-48F9-BBDB-348A455E9C1D}"/>
              </a:ext>
            </a:extLst>
          </p:cNvPr>
          <p:cNvSpPr>
            <a:spLocks noGrp="1"/>
          </p:cNvSpPr>
          <p:nvPr>
            <p:ph type="title"/>
          </p:nvPr>
        </p:nvSpPr>
        <p:spPr/>
        <p:txBody>
          <a:bodyPr>
            <a:noAutofit/>
          </a:bodyPr>
          <a:lstStyle/>
          <a:p>
            <a:pPr algn="l"/>
            <a:r>
              <a:rPr lang="en-US" sz="4400" dirty="0"/>
              <a:t>EXPLORATORY DATA ANALYSIS (EDA) AND VISUALIZATION</a:t>
            </a:r>
            <a:endParaRPr lang="en-IN" sz="4400" dirty="0"/>
          </a:p>
        </p:txBody>
      </p:sp>
      <p:sp>
        <p:nvSpPr>
          <p:cNvPr id="6" name="TextBox 5">
            <a:extLst>
              <a:ext uri="{FF2B5EF4-FFF2-40B4-BE49-F238E27FC236}">
                <a16:creationId xmlns="" xmlns:a16="http://schemas.microsoft.com/office/drawing/2014/main"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solidFill>
                  <a:schemeClr val="bg1"/>
                </a:solidFill>
              </a:rPr>
              <a:t>01. Univariate Analysis</a:t>
            </a:r>
          </a:p>
        </p:txBody>
      </p:sp>
      <p:sp>
        <p:nvSpPr>
          <p:cNvPr id="10" name="TextBox 9">
            <a:extLst>
              <a:ext uri="{FF2B5EF4-FFF2-40B4-BE49-F238E27FC236}">
                <a16:creationId xmlns="" xmlns:a16="http://schemas.microsoft.com/office/drawing/2014/main"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solidFill>
                  <a:schemeClr val="bg1"/>
                </a:solidFill>
              </a:rPr>
              <a:t>02. Multivariate Analysis</a:t>
            </a:r>
          </a:p>
        </p:txBody>
      </p:sp>
      <p:sp>
        <p:nvSpPr>
          <p:cNvPr id="12" name="TextBox 11">
            <a:extLst>
              <a:ext uri="{FF2B5EF4-FFF2-40B4-BE49-F238E27FC236}">
                <a16:creationId xmlns="" xmlns:a16="http://schemas.microsoft.com/office/drawing/2014/main"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solidFill>
                  <a:schemeClr val="bg1"/>
                </a:solidFill>
              </a:rPr>
              <a:t>03. Correlation of Dataset</a:t>
            </a:r>
          </a:p>
        </p:txBody>
      </p:sp>
      <p:sp>
        <p:nvSpPr>
          <p:cNvPr id="14" name="TextBox 13">
            <a:extLst>
              <a:ext uri="{FF2B5EF4-FFF2-40B4-BE49-F238E27FC236}">
                <a16:creationId xmlns="" xmlns:a16="http://schemas.microsoft.com/office/drawing/2014/main"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solidFill>
                  <a:schemeClr val="bg1"/>
                </a:solidFill>
              </a:rPr>
              <a:t>04. Correlation with Target variable</a:t>
            </a:r>
          </a:p>
        </p:txBody>
      </p:sp>
      <p:sp>
        <p:nvSpPr>
          <p:cNvPr id="16" name="TextBox 15">
            <a:extLst>
              <a:ext uri="{FF2B5EF4-FFF2-40B4-BE49-F238E27FC236}">
                <a16:creationId xmlns="" xmlns:a16="http://schemas.microsoft.com/office/drawing/2014/main"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solidFill>
                  <a:schemeClr val="bg1"/>
                </a:solidFill>
              </a:rPr>
              <a:t>05. Conclusion</a:t>
            </a:r>
          </a:p>
        </p:txBody>
      </p:sp>
      <p:sp>
        <p:nvSpPr>
          <p:cNvPr id="18" name="TextBox 17">
            <a:extLst>
              <a:ext uri="{FF2B5EF4-FFF2-40B4-BE49-F238E27FC236}">
                <a16:creationId xmlns="" xmlns:a16="http://schemas.microsoft.com/office/drawing/2014/main"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solidFill>
                  <a:schemeClr val="bg1"/>
                </a:solidFill>
                <a:latin typeface="+mj-lt"/>
              </a:rPr>
              <a:t>Univariate analysis</a:t>
            </a:r>
            <a:r>
              <a:rPr lang="en-US" sz="1800" dirty="0">
                <a:solidFill>
                  <a:schemeClr val="bg1"/>
                </a:solidFill>
                <a:latin typeface="+mj-lt"/>
              </a:rPr>
              <a:t> is the simplest form of analyzing data. “Uni” means “one”, so in other words your data has only one variable.</a:t>
            </a:r>
          </a:p>
        </p:txBody>
      </p:sp>
      <p:sp>
        <p:nvSpPr>
          <p:cNvPr id="20" name="TextBox 19">
            <a:extLst>
              <a:ext uri="{FF2B5EF4-FFF2-40B4-BE49-F238E27FC236}">
                <a16:creationId xmlns="" xmlns:a16="http://schemas.microsoft.com/office/drawing/2014/main"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solidFill>
                  <a:schemeClr val="bg1"/>
                </a:solidFill>
                <a:latin typeface="+mj-lt"/>
              </a:rPr>
              <a:t>Multivariate analysis</a:t>
            </a:r>
            <a:r>
              <a:rPr lang="en-US" sz="1800" dirty="0">
                <a:solidFill>
                  <a:schemeClr val="bg1"/>
                </a:solidFill>
                <a:latin typeface="+mj-lt"/>
              </a:rPr>
              <a:t> is a set of statistical techniques used for </a:t>
            </a:r>
            <a:r>
              <a:rPr lang="en-US" sz="1800" b="1" dirty="0">
                <a:solidFill>
                  <a:schemeClr val="bg1"/>
                </a:solidFill>
                <a:latin typeface="+mj-lt"/>
              </a:rPr>
              <a:t>analysis</a:t>
            </a:r>
            <a:r>
              <a:rPr lang="en-US" sz="1800" dirty="0">
                <a:solidFill>
                  <a:schemeClr val="bg1"/>
                </a:solidFill>
                <a:latin typeface="+mj-lt"/>
              </a:rPr>
              <a:t> of data that contain more than one variable. </a:t>
            </a:r>
          </a:p>
        </p:txBody>
      </p:sp>
      <p:sp>
        <p:nvSpPr>
          <p:cNvPr id="22" name="TextBox 21">
            <a:extLst>
              <a:ext uri="{FF2B5EF4-FFF2-40B4-BE49-F238E27FC236}">
                <a16:creationId xmlns="" xmlns:a16="http://schemas.microsoft.com/office/drawing/2014/main"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is used to test relationships between quantitative variables or categorical variables.</a:t>
            </a:r>
          </a:p>
        </p:txBody>
      </p:sp>
      <p:sp>
        <p:nvSpPr>
          <p:cNvPr id="24" name="TextBox 23">
            <a:extLst>
              <a:ext uri="{FF2B5EF4-FFF2-40B4-BE49-F238E27FC236}">
                <a16:creationId xmlns="" xmlns:a16="http://schemas.microsoft.com/office/drawing/2014/main"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26" name="TextBox 25">
            <a:extLst>
              <a:ext uri="{FF2B5EF4-FFF2-40B4-BE49-F238E27FC236}">
                <a16:creationId xmlns="" xmlns:a16="http://schemas.microsoft.com/office/drawing/2014/main"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solidFill>
                  <a:schemeClr val="bg1"/>
                </a:solidFill>
                <a:latin typeface="+mj-lt"/>
              </a:rPr>
              <a:t>Summary</a:t>
            </a:r>
            <a:r>
              <a:rPr lang="en-US" sz="1800" dirty="0">
                <a:solidFill>
                  <a:schemeClr val="bg1"/>
                </a:solidFill>
                <a:latin typeface="+mj-lt"/>
              </a:rPr>
              <a:t> with the conclusion of all the analysis</a:t>
            </a:r>
          </a:p>
        </p:txBody>
      </p:sp>
    </p:spTree>
    <p:extLst>
      <p:ext uri="{BB962C8B-B14F-4D97-AF65-F5344CB8AC3E}">
        <p14:creationId xmlns="" xmlns:p14="http://schemas.microsoft.com/office/powerpoint/2010/main" val="334075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20E0C6-F286-48B6-AE19-63276B2C3676}"/>
              </a:ext>
            </a:extLst>
          </p:cNvPr>
          <p:cNvSpPr>
            <a:spLocks noGrp="1"/>
          </p:cNvSpPr>
          <p:nvPr>
            <p:ph type="title"/>
          </p:nvPr>
        </p:nvSpPr>
        <p:spPr>
          <a:xfrm>
            <a:off x="508276" y="245798"/>
            <a:ext cx="11188589" cy="704157"/>
          </a:xfrm>
        </p:spPr>
        <p:txBody>
          <a:bodyPr>
            <a:normAutofit/>
          </a:bodyPr>
          <a:lstStyle/>
          <a:p>
            <a:r>
              <a:rPr lang="en-US" sz="4400" dirty="0"/>
              <a:t>PIE PLOT</a:t>
            </a:r>
            <a:endParaRPr lang="en-IN" sz="4400" dirty="0"/>
          </a:p>
        </p:txBody>
      </p:sp>
      <p:pic>
        <p:nvPicPr>
          <p:cNvPr id="6" name="Content Placeholder 5">
            <a:extLst>
              <a:ext uri="{FF2B5EF4-FFF2-40B4-BE49-F238E27FC236}">
                <a16:creationId xmlns="" xmlns:a16="http://schemas.microsoft.com/office/drawing/2014/main" id="{9B14AD5B-1A52-45A4-BA5D-F65F5D228E15}"/>
              </a:ext>
            </a:extLst>
          </p:cNvPr>
          <p:cNvPicPr>
            <a:picLocks noGrp="1" noChangeAspect="1"/>
          </p:cNvPicPr>
          <p:nvPr>
            <p:ph idx="1"/>
          </p:nvPr>
        </p:nvPicPr>
        <p:blipFill>
          <a:blip r:embed="rId2"/>
          <a:stretch>
            <a:fillRect/>
          </a:stretch>
        </p:blipFill>
        <p:spPr>
          <a:xfrm>
            <a:off x="973137" y="2189956"/>
            <a:ext cx="6781800" cy="3438525"/>
          </a:xfrm>
        </p:spPr>
      </p:pic>
      <p:sp>
        <p:nvSpPr>
          <p:cNvPr id="4" name="Text Placeholder 3">
            <a:extLst>
              <a:ext uri="{FF2B5EF4-FFF2-40B4-BE49-F238E27FC236}">
                <a16:creationId xmlns="" xmlns:a16="http://schemas.microsoft.com/office/drawing/2014/main" id="{C250DA3D-C1EC-40D4-94BD-EA9C1854D661}"/>
              </a:ext>
            </a:extLst>
          </p:cNvPr>
          <p:cNvSpPr>
            <a:spLocks noGrp="1"/>
          </p:cNvSpPr>
          <p:nvPr>
            <p:ph type="body" sz="half" idx="2"/>
          </p:nvPr>
        </p:nvSpPr>
        <p:spPr/>
        <p:txBody>
          <a:bodyPr/>
          <a:lstStyle/>
          <a:p>
            <a:endParaRPr lang="en-US" dirty="0"/>
          </a:p>
          <a:p>
            <a:endParaRPr lang="en-US" dirty="0"/>
          </a:p>
          <a:p>
            <a:r>
              <a:rPr lang="en-US" dirty="0"/>
              <a:t>A 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 xmlns:p14="http://schemas.microsoft.com/office/powerpoint/2010/main" val="34829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38D37-1EB9-4473-8481-F61D54838A08}"/>
              </a:ext>
            </a:extLst>
          </p:cNvPr>
          <p:cNvSpPr>
            <a:spLocks noGrp="1"/>
          </p:cNvSpPr>
          <p:nvPr>
            <p:ph type="title"/>
          </p:nvPr>
        </p:nvSpPr>
        <p:spPr/>
        <p:txBody>
          <a:bodyPr>
            <a:normAutofit/>
          </a:bodyPr>
          <a:lstStyle/>
          <a:p>
            <a:r>
              <a:rPr lang="en-US" sz="4400" dirty="0"/>
              <a:t>COUNT PLOT</a:t>
            </a:r>
            <a:endParaRPr lang="en-IN" sz="4400" dirty="0"/>
          </a:p>
        </p:txBody>
      </p:sp>
      <p:pic>
        <p:nvPicPr>
          <p:cNvPr id="6" name="Content Placeholder 5">
            <a:extLst>
              <a:ext uri="{FF2B5EF4-FFF2-40B4-BE49-F238E27FC236}">
                <a16:creationId xmlns="" xmlns:a16="http://schemas.microsoft.com/office/drawing/2014/main" id="{97D9EECE-C82C-4B99-91CE-1873F7775E78}"/>
              </a:ext>
            </a:extLst>
          </p:cNvPr>
          <p:cNvPicPr>
            <a:picLocks noGrp="1" noChangeAspect="1"/>
          </p:cNvPicPr>
          <p:nvPr>
            <p:ph idx="1"/>
          </p:nvPr>
        </p:nvPicPr>
        <p:blipFill>
          <a:blip r:embed="rId2"/>
          <a:stretch>
            <a:fillRect/>
          </a:stretch>
        </p:blipFill>
        <p:spPr>
          <a:xfrm>
            <a:off x="495300" y="1258904"/>
            <a:ext cx="7737475" cy="5300630"/>
          </a:xfrm>
        </p:spPr>
      </p:pic>
      <p:sp>
        <p:nvSpPr>
          <p:cNvPr id="4" name="Text Placeholder 3">
            <a:extLst>
              <a:ext uri="{FF2B5EF4-FFF2-40B4-BE49-F238E27FC236}">
                <a16:creationId xmlns="" xmlns:a16="http://schemas.microsoft.com/office/drawing/2014/main" id="{CDBDE9DD-BD67-40C6-A1BB-94FDA1027986}"/>
              </a:ext>
            </a:extLst>
          </p:cNvPr>
          <p:cNvSpPr>
            <a:spLocks noGrp="1"/>
          </p:cNvSpPr>
          <p:nvPr>
            <p:ph type="body" sz="half" idx="2"/>
          </p:nvPr>
        </p:nvSpPr>
        <p:spPr>
          <a:xfrm>
            <a:off x="8750478" y="1796907"/>
            <a:ext cx="2946222" cy="4649647"/>
          </a:xfrm>
        </p:spPr>
        <p:txBody>
          <a:bodyPr>
            <a:normAutofit lnSpcReduction="10000"/>
          </a:bodyPr>
          <a:lstStyle/>
          <a:p>
            <a:r>
              <a:rPr lang="en-US" dirty="0"/>
              <a:t>Count 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 xmlns:p14="http://schemas.microsoft.com/office/powerpoint/2010/main" val="345966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F4D76-BF94-45F7-99AB-B88B7016B00E}"/>
              </a:ext>
            </a:extLst>
          </p:cNvPr>
          <p:cNvSpPr>
            <a:spLocks noGrp="1"/>
          </p:cNvSpPr>
          <p:nvPr>
            <p:ph type="title"/>
          </p:nvPr>
        </p:nvSpPr>
        <p:spPr/>
        <p:txBody>
          <a:bodyPr>
            <a:normAutofit/>
          </a:bodyPr>
          <a:lstStyle/>
          <a:p>
            <a:r>
              <a:rPr lang="en-US" sz="4400" dirty="0"/>
              <a:t>SCATTER PLOT</a:t>
            </a:r>
            <a:endParaRPr lang="en-IN" sz="4400" dirty="0"/>
          </a:p>
        </p:txBody>
      </p:sp>
      <p:pic>
        <p:nvPicPr>
          <p:cNvPr id="6" name="Content Placeholder 5">
            <a:extLst>
              <a:ext uri="{FF2B5EF4-FFF2-40B4-BE49-F238E27FC236}">
                <a16:creationId xmlns="" xmlns:a16="http://schemas.microsoft.com/office/drawing/2014/main" id="{162621C8-C8FB-46A3-8D9C-B70A5D2FA991}"/>
              </a:ext>
            </a:extLst>
          </p:cNvPr>
          <p:cNvPicPr>
            <a:picLocks noGrp="1" noChangeAspect="1"/>
          </p:cNvPicPr>
          <p:nvPr>
            <p:ph idx="1"/>
          </p:nvPr>
        </p:nvPicPr>
        <p:blipFill>
          <a:blip r:embed="rId2"/>
          <a:stretch>
            <a:fillRect/>
          </a:stretch>
        </p:blipFill>
        <p:spPr>
          <a:xfrm>
            <a:off x="495300" y="1425908"/>
            <a:ext cx="7737475" cy="4966622"/>
          </a:xfrm>
        </p:spPr>
      </p:pic>
      <p:sp>
        <p:nvSpPr>
          <p:cNvPr id="4" name="Text Placeholder 3">
            <a:extLst>
              <a:ext uri="{FF2B5EF4-FFF2-40B4-BE49-F238E27FC236}">
                <a16:creationId xmlns="" xmlns:a16="http://schemas.microsoft.com/office/drawing/2014/main" id="{56C01256-505E-4F09-9B83-C9517FF236BC}"/>
              </a:ext>
            </a:extLst>
          </p:cNvPr>
          <p:cNvSpPr>
            <a:spLocks noGrp="1"/>
          </p:cNvSpPr>
          <p:nvPr>
            <p:ph type="body" sz="half" idx="2"/>
          </p:nvPr>
        </p:nvSpPr>
        <p:spPr/>
        <p:txBody>
          <a:bodyPr>
            <a:normAutofit lnSpcReduction="10000"/>
          </a:bodyPr>
          <a:lstStyle/>
          <a:p>
            <a:r>
              <a:rPr lang="en-US" dirty="0"/>
              <a:t>Scatter 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 xmlns:p14="http://schemas.microsoft.com/office/powerpoint/2010/main" val="57635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5DC5A7-4367-42A6-867E-147F0ADE243C}"/>
              </a:ext>
            </a:extLst>
          </p:cNvPr>
          <p:cNvSpPr>
            <a:spLocks noGrp="1"/>
          </p:cNvSpPr>
          <p:nvPr>
            <p:ph type="title"/>
          </p:nvPr>
        </p:nvSpPr>
        <p:spPr/>
        <p:txBody>
          <a:bodyPr>
            <a:normAutofit/>
          </a:bodyPr>
          <a:lstStyle/>
          <a:p>
            <a:r>
              <a:rPr lang="en-US" sz="4400" dirty="0"/>
              <a:t>HISTOGRAM</a:t>
            </a:r>
            <a:endParaRPr lang="en-IN" sz="4400" dirty="0"/>
          </a:p>
        </p:txBody>
      </p:sp>
      <p:pic>
        <p:nvPicPr>
          <p:cNvPr id="6" name="Content Placeholder 5">
            <a:extLst>
              <a:ext uri="{FF2B5EF4-FFF2-40B4-BE49-F238E27FC236}">
                <a16:creationId xmlns="" xmlns:a16="http://schemas.microsoft.com/office/drawing/2014/main" id="{78C7F9CD-A60B-411E-86F2-F909736BAF60}"/>
              </a:ext>
            </a:extLst>
          </p:cNvPr>
          <p:cNvPicPr>
            <a:picLocks noGrp="1" noChangeAspect="1"/>
          </p:cNvPicPr>
          <p:nvPr>
            <p:ph idx="1"/>
          </p:nvPr>
        </p:nvPicPr>
        <p:blipFill>
          <a:blip r:embed="rId2"/>
          <a:stretch>
            <a:fillRect/>
          </a:stretch>
        </p:blipFill>
        <p:spPr>
          <a:xfrm>
            <a:off x="2474599" y="1187450"/>
            <a:ext cx="3778877" cy="5443538"/>
          </a:xfrm>
        </p:spPr>
      </p:pic>
      <p:sp>
        <p:nvSpPr>
          <p:cNvPr id="4" name="Text Placeholder 3">
            <a:extLst>
              <a:ext uri="{FF2B5EF4-FFF2-40B4-BE49-F238E27FC236}">
                <a16:creationId xmlns="" xmlns:a16="http://schemas.microsoft.com/office/drawing/2014/main" id="{5A5BB323-EEF1-4777-A2D1-707F7118E8F8}"/>
              </a:ext>
            </a:extLst>
          </p:cNvPr>
          <p:cNvSpPr>
            <a:spLocks noGrp="1"/>
          </p:cNvSpPr>
          <p:nvPr>
            <p:ph type="body" sz="half" idx="2"/>
          </p:nvPr>
        </p:nvSpPr>
        <p:spPr>
          <a:xfrm>
            <a:off x="8750642" y="1708130"/>
            <a:ext cx="2946222" cy="4649647"/>
          </a:xfrm>
        </p:spPr>
        <p:txBody>
          <a:bodyPr/>
          <a:lstStyle/>
          <a:p>
            <a:r>
              <a:rPr lang="en-US" dirty="0"/>
              <a:t>A 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 xmlns:p14="http://schemas.microsoft.com/office/powerpoint/2010/main" val="46565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798E0-0A6F-4693-974F-6CCF852FD165}"/>
              </a:ext>
            </a:extLst>
          </p:cNvPr>
          <p:cNvSpPr>
            <a:spLocks noGrp="1"/>
          </p:cNvSpPr>
          <p:nvPr>
            <p:ph type="title"/>
          </p:nvPr>
        </p:nvSpPr>
        <p:spPr/>
        <p:txBody>
          <a:bodyPr>
            <a:normAutofit/>
          </a:bodyPr>
          <a:lstStyle/>
          <a:p>
            <a:r>
              <a:rPr lang="en-US" sz="4400" dirty="0"/>
              <a:t>HEATMAP</a:t>
            </a:r>
            <a:endParaRPr lang="en-IN" sz="4400" dirty="0"/>
          </a:p>
        </p:txBody>
      </p:sp>
      <p:pic>
        <p:nvPicPr>
          <p:cNvPr id="6" name="Content Placeholder 5">
            <a:extLst>
              <a:ext uri="{FF2B5EF4-FFF2-40B4-BE49-F238E27FC236}">
                <a16:creationId xmlns="" xmlns:a16="http://schemas.microsoft.com/office/drawing/2014/main" id="{C4183A6F-3394-4D50-BF58-01199D1CF0B7}"/>
              </a:ext>
            </a:extLst>
          </p:cNvPr>
          <p:cNvPicPr>
            <a:picLocks noGrp="1" noChangeAspect="1"/>
          </p:cNvPicPr>
          <p:nvPr>
            <p:ph idx="1"/>
          </p:nvPr>
        </p:nvPicPr>
        <p:blipFill>
          <a:blip r:embed="rId2"/>
          <a:stretch>
            <a:fillRect/>
          </a:stretch>
        </p:blipFill>
        <p:spPr>
          <a:xfrm>
            <a:off x="1610758" y="1187450"/>
            <a:ext cx="5506559" cy="5443538"/>
          </a:xfrm>
        </p:spPr>
      </p:pic>
      <p:sp>
        <p:nvSpPr>
          <p:cNvPr id="4" name="Text Placeholder 3">
            <a:extLst>
              <a:ext uri="{FF2B5EF4-FFF2-40B4-BE49-F238E27FC236}">
                <a16:creationId xmlns="" xmlns:a16="http://schemas.microsoft.com/office/drawing/2014/main" id="{EA17D419-909A-46C1-A08A-06DBA3087C52}"/>
              </a:ext>
            </a:extLst>
          </p:cNvPr>
          <p:cNvSpPr>
            <a:spLocks noGrp="1"/>
          </p:cNvSpPr>
          <p:nvPr>
            <p:ph type="body" sz="half" idx="2"/>
          </p:nvPr>
        </p:nvSpPr>
        <p:spPr>
          <a:xfrm>
            <a:off x="8750642" y="1981341"/>
            <a:ext cx="2946222" cy="4649647"/>
          </a:xfrm>
        </p:spPr>
        <p:txBody>
          <a:bodyPr/>
          <a:lstStyle/>
          <a:p>
            <a:r>
              <a:rPr lang="en-US" dirty="0"/>
              <a:t>A 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 xmlns:p14="http://schemas.microsoft.com/office/powerpoint/2010/main" val="18660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7E1A1F-4CB4-4861-8F19-B8D602ECFC23}"/>
              </a:ext>
            </a:extLst>
          </p:cNvPr>
          <p:cNvSpPr>
            <a:spLocks noGrp="1"/>
          </p:cNvSpPr>
          <p:nvPr>
            <p:ph type="title"/>
          </p:nvPr>
        </p:nvSpPr>
        <p:spPr/>
        <p:txBody>
          <a:bodyPr>
            <a:normAutofit/>
          </a:bodyPr>
          <a:lstStyle/>
          <a:p>
            <a:r>
              <a:rPr lang="en-US" sz="4400" dirty="0"/>
              <a:t>BAR GRAPH</a:t>
            </a:r>
            <a:endParaRPr lang="en-IN" sz="4400" dirty="0"/>
          </a:p>
        </p:txBody>
      </p:sp>
      <p:pic>
        <p:nvPicPr>
          <p:cNvPr id="6" name="Content Placeholder 5">
            <a:extLst>
              <a:ext uri="{FF2B5EF4-FFF2-40B4-BE49-F238E27FC236}">
                <a16:creationId xmlns="" xmlns:a16="http://schemas.microsoft.com/office/drawing/2014/main" id="{8719CE45-0651-43D2-A84C-2975CA297EF8}"/>
              </a:ext>
            </a:extLst>
          </p:cNvPr>
          <p:cNvPicPr>
            <a:picLocks noGrp="1" noChangeAspect="1"/>
          </p:cNvPicPr>
          <p:nvPr>
            <p:ph idx="1"/>
          </p:nvPr>
        </p:nvPicPr>
        <p:blipFill>
          <a:blip r:embed="rId2"/>
          <a:stretch>
            <a:fillRect/>
          </a:stretch>
        </p:blipFill>
        <p:spPr>
          <a:xfrm>
            <a:off x="495300" y="1925671"/>
            <a:ext cx="7737475" cy="3967095"/>
          </a:xfrm>
        </p:spPr>
      </p:pic>
      <p:sp>
        <p:nvSpPr>
          <p:cNvPr id="4" name="Text Placeholder 3">
            <a:extLst>
              <a:ext uri="{FF2B5EF4-FFF2-40B4-BE49-F238E27FC236}">
                <a16:creationId xmlns="" xmlns:a16="http://schemas.microsoft.com/office/drawing/2014/main" id="{1523181B-6F60-4ACC-9676-5F8A6437800D}"/>
              </a:ext>
            </a:extLst>
          </p:cNvPr>
          <p:cNvSpPr>
            <a:spLocks noGrp="1"/>
          </p:cNvSpPr>
          <p:nvPr>
            <p:ph type="body" sz="half" idx="2"/>
          </p:nvPr>
        </p:nvSpPr>
        <p:spPr/>
        <p:txBody>
          <a:bodyPr>
            <a:normAutofit lnSpcReduction="10000"/>
          </a:bodyPr>
          <a:lstStyle/>
          <a:p>
            <a:r>
              <a:rPr lang="en-US" dirty="0"/>
              <a:t>Bar 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 xmlns:p14="http://schemas.microsoft.com/office/powerpoint/2010/main" val="292563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3E781-4ED3-4913-8498-C15FA0A88F02}"/>
              </a:ext>
            </a:extLst>
          </p:cNvPr>
          <p:cNvSpPr>
            <a:spLocks noGrp="1"/>
          </p:cNvSpPr>
          <p:nvPr>
            <p:ph type="title"/>
          </p:nvPr>
        </p:nvSpPr>
        <p:spPr/>
        <p:txBody>
          <a:bodyPr>
            <a:normAutofit/>
          </a:bodyPr>
          <a:lstStyle/>
          <a:p>
            <a:r>
              <a:rPr lang="en-US" sz="4400" dirty="0"/>
              <a:t>BOXEN PLOT</a:t>
            </a:r>
            <a:endParaRPr lang="en-IN" sz="4400" dirty="0"/>
          </a:p>
        </p:txBody>
      </p:sp>
      <p:pic>
        <p:nvPicPr>
          <p:cNvPr id="6" name="Content Placeholder 5">
            <a:extLst>
              <a:ext uri="{FF2B5EF4-FFF2-40B4-BE49-F238E27FC236}">
                <a16:creationId xmlns="" xmlns:a16="http://schemas.microsoft.com/office/drawing/2014/main" id="{53BD406B-D961-4A84-811D-7B2B58B3EEF9}"/>
              </a:ext>
            </a:extLst>
          </p:cNvPr>
          <p:cNvPicPr>
            <a:picLocks noGrp="1" noChangeAspect="1"/>
          </p:cNvPicPr>
          <p:nvPr>
            <p:ph idx="1"/>
          </p:nvPr>
        </p:nvPicPr>
        <p:blipFill>
          <a:blip r:embed="rId2"/>
          <a:stretch>
            <a:fillRect/>
          </a:stretch>
        </p:blipFill>
        <p:spPr>
          <a:xfrm>
            <a:off x="2325534" y="1187450"/>
            <a:ext cx="4077006" cy="5443538"/>
          </a:xfrm>
        </p:spPr>
      </p:pic>
      <p:sp>
        <p:nvSpPr>
          <p:cNvPr id="4" name="Text Placeholder 3">
            <a:extLst>
              <a:ext uri="{FF2B5EF4-FFF2-40B4-BE49-F238E27FC236}">
                <a16:creationId xmlns="" xmlns:a16="http://schemas.microsoft.com/office/drawing/2014/main" id="{B9B2A28A-B500-43BA-94BB-43DAD8CF34F9}"/>
              </a:ext>
            </a:extLst>
          </p:cNvPr>
          <p:cNvSpPr>
            <a:spLocks noGrp="1"/>
          </p:cNvSpPr>
          <p:nvPr>
            <p:ph type="body" sz="half" idx="2"/>
          </p:nvPr>
        </p:nvSpPr>
        <p:spPr>
          <a:xfrm>
            <a:off x="8750642" y="1885684"/>
            <a:ext cx="2946222" cy="4649647"/>
          </a:xfrm>
        </p:spPr>
        <p:txBody>
          <a:bodyPr/>
          <a:lstStyle/>
          <a:p>
            <a:r>
              <a:rPr lang="en-US" dirty="0"/>
              <a:t>A 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 xmlns:p14="http://schemas.microsoft.com/office/powerpoint/2010/main" val="2052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70844-C150-4BCA-B85E-C7B03F011F71}"/>
              </a:ext>
            </a:extLst>
          </p:cNvPr>
          <p:cNvSpPr>
            <a:spLocks noGrp="1"/>
          </p:cNvSpPr>
          <p:nvPr>
            <p:ph type="title"/>
          </p:nvPr>
        </p:nvSpPr>
        <p:spPr/>
        <p:txBody>
          <a:bodyPr>
            <a:normAutofit/>
          </a:bodyPr>
          <a:lstStyle/>
          <a:p>
            <a:r>
              <a:rPr lang="en-US" sz="4400" dirty="0"/>
              <a:t>DISTRIBUTION PLOT</a:t>
            </a:r>
            <a:endParaRPr lang="en-IN" sz="4400" dirty="0"/>
          </a:p>
        </p:txBody>
      </p:sp>
      <p:pic>
        <p:nvPicPr>
          <p:cNvPr id="6" name="Content Placeholder 5">
            <a:extLst>
              <a:ext uri="{FF2B5EF4-FFF2-40B4-BE49-F238E27FC236}">
                <a16:creationId xmlns="" xmlns:a16="http://schemas.microsoft.com/office/drawing/2014/main" id="{F6425A92-C2C9-49E1-AE4E-69F722CFFB49}"/>
              </a:ext>
            </a:extLst>
          </p:cNvPr>
          <p:cNvPicPr>
            <a:picLocks noGrp="1" noChangeAspect="1"/>
          </p:cNvPicPr>
          <p:nvPr>
            <p:ph idx="1"/>
          </p:nvPr>
        </p:nvPicPr>
        <p:blipFill>
          <a:blip r:embed="rId2"/>
          <a:stretch>
            <a:fillRect/>
          </a:stretch>
        </p:blipFill>
        <p:spPr>
          <a:xfrm>
            <a:off x="2336828" y="1187450"/>
            <a:ext cx="4054419" cy="5443538"/>
          </a:xfrm>
        </p:spPr>
      </p:pic>
      <p:sp>
        <p:nvSpPr>
          <p:cNvPr id="4" name="Text Placeholder 3">
            <a:extLst>
              <a:ext uri="{FF2B5EF4-FFF2-40B4-BE49-F238E27FC236}">
                <a16:creationId xmlns="" xmlns:a16="http://schemas.microsoft.com/office/drawing/2014/main" id="{B9353333-EB8B-4ECF-93E5-0AA17750EDD2}"/>
              </a:ext>
            </a:extLst>
          </p:cNvPr>
          <p:cNvSpPr>
            <a:spLocks noGrp="1"/>
          </p:cNvSpPr>
          <p:nvPr>
            <p:ph type="body" sz="half" idx="2"/>
          </p:nvPr>
        </p:nvSpPr>
        <p:spPr>
          <a:xfrm>
            <a:off x="8750642" y="1788029"/>
            <a:ext cx="2946222" cy="4649647"/>
          </a:xfrm>
        </p:spPr>
        <p:txBody>
          <a:bodyPr>
            <a:normAutofit fontScale="92500" lnSpcReduction="10000"/>
          </a:bodyPr>
          <a:lstStyle/>
          <a:p>
            <a:r>
              <a:rPr lang="en-US" dirty="0"/>
              <a:t>Distribution 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 xmlns:p14="http://schemas.microsoft.com/office/powerpoint/2010/main" val="250441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8AD91-C6D8-4703-8BB0-8A1DA7D370F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 xmlns:a16="http://schemas.microsoft.com/office/drawing/2014/main" id="{C278F092-7D50-4C2E-B022-12533F8749A1}"/>
              </a:ext>
            </a:extLst>
          </p:cNvPr>
          <p:cNvSpPr>
            <a:spLocks noGrp="1"/>
          </p:cNvSpPr>
          <p:nvPr>
            <p:ph idx="1"/>
          </p:nvPr>
        </p:nvSpPr>
        <p:spPr>
          <a:xfrm>
            <a:off x="508275" y="2316555"/>
            <a:ext cx="11188589" cy="4135616"/>
          </a:xfrm>
        </p:spPr>
        <p:txBody>
          <a:bodyPr>
            <a:normAutofit lnSpcReduction="10000"/>
          </a:bodyPr>
          <a:lstStyle/>
          <a:p>
            <a:r>
              <a:rPr lang="en-US" dirty="0"/>
              <a:t>I would like to express my deepest gratitude to my SME (Subject Matter Expert) Khushboo Garg as well as Flip Robo Technologies who gave me the opportunity to do this project on Surprise Housing Price Prediction, which also helped me in doing lots of research wherein I came to know about so many new things.</a:t>
            </a:r>
          </a:p>
          <a:p>
            <a:pPr marL="0" indent="0">
              <a:buNone/>
            </a:pPr>
            <a:endParaRPr lang="en-US" dirty="0"/>
          </a:p>
          <a:p>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 xmlns:p14="http://schemas.microsoft.com/office/powerpoint/2010/main" val="28901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56042-4D06-4FDC-A72D-93B686EE106F}"/>
              </a:ext>
            </a:extLst>
          </p:cNvPr>
          <p:cNvSpPr>
            <a:spLocks noGrp="1"/>
          </p:cNvSpPr>
          <p:nvPr>
            <p:ph type="title"/>
          </p:nvPr>
        </p:nvSpPr>
        <p:spPr/>
        <p:txBody>
          <a:bodyPr/>
          <a:lstStyle/>
          <a:p>
            <a:r>
              <a:rPr lang="en-US" dirty="0"/>
              <a:t>MODEL TRAINING PHASES</a:t>
            </a:r>
            <a:endParaRPr lang="en-IN" dirty="0"/>
          </a:p>
        </p:txBody>
      </p:sp>
      <p:pic>
        <p:nvPicPr>
          <p:cNvPr id="4" name="Content Placeholder 7">
            <a:extLst>
              <a:ext uri="{FF2B5EF4-FFF2-40B4-BE49-F238E27FC236}">
                <a16:creationId xmlns="" xmlns:a16="http://schemas.microsoft.com/office/drawing/2014/main" id="{DFDB8577-5768-4E73-A058-50CCD4979420}"/>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1739193" y="1985876"/>
            <a:ext cx="8726751" cy="4717668"/>
          </a:xfrm>
        </p:spPr>
      </p:pic>
    </p:spTree>
    <p:extLst>
      <p:ext uri="{BB962C8B-B14F-4D97-AF65-F5344CB8AC3E}">
        <p14:creationId xmlns="" xmlns:p14="http://schemas.microsoft.com/office/powerpoint/2010/main" val="118016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8131D-AB27-4E36-BE57-D353AB83FCCA}"/>
              </a:ext>
            </a:extLst>
          </p:cNvPr>
          <p:cNvSpPr>
            <a:spLocks noGrp="1"/>
          </p:cNvSpPr>
          <p:nvPr>
            <p:ph type="title"/>
          </p:nvPr>
        </p:nvSpPr>
        <p:spPr/>
        <p:txBody>
          <a:bodyPr>
            <a:normAutofit/>
          </a:bodyPr>
          <a:lstStyle/>
          <a:p>
            <a:pPr algn="l"/>
            <a:r>
              <a:rPr lang="en-US" sz="4400" dirty="0"/>
              <a:t>MODEL/S DEVELOPMENT</a:t>
            </a:r>
            <a:endParaRPr lang="en-IN" sz="4400" dirty="0"/>
          </a:p>
        </p:txBody>
      </p:sp>
      <p:sp>
        <p:nvSpPr>
          <p:cNvPr id="4" name="TextBox 3">
            <a:extLst>
              <a:ext uri="{FF2B5EF4-FFF2-40B4-BE49-F238E27FC236}">
                <a16:creationId xmlns="" xmlns:a16="http://schemas.microsoft.com/office/drawing/2014/main"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solidFill>
                  <a:schemeClr val="bg1"/>
                </a:solidFill>
                <a:latin typeface="+mj-lt"/>
              </a:rPr>
              <a:t>The algorithms used on training and test data are as follows:</a:t>
            </a:r>
          </a:p>
          <a:p>
            <a:pPr marL="971550" lvl="1" indent="-514350">
              <a:buFont typeface="+mj-lt"/>
              <a:buAutoNum type="arabicPeriod"/>
            </a:pPr>
            <a:r>
              <a:rPr lang="en-IN" sz="2800" b="0" i="0" u="none" strike="noStrike" baseline="0" dirty="0">
                <a:solidFill>
                  <a:schemeClr val="bg1"/>
                </a:solidFill>
                <a:latin typeface="+mj-lt"/>
              </a:rPr>
              <a:t>Linear Regression Model</a:t>
            </a:r>
          </a:p>
          <a:p>
            <a:pPr marL="971550" lvl="1" indent="-514350">
              <a:buFont typeface="+mj-lt"/>
              <a:buAutoNum type="arabicPeriod"/>
            </a:pPr>
            <a:r>
              <a:rPr lang="en-US" sz="2800" b="0" i="0" u="none" strike="noStrike" baseline="0" dirty="0">
                <a:solidFill>
                  <a:schemeClr val="bg1"/>
                </a:solidFill>
                <a:latin typeface="+mj-lt"/>
              </a:rPr>
              <a:t>Ridge Regularization Regression Model</a:t>
            </a:r>
          </a:p>
          <a:p>
            <a:pPr marL="971550" lvl="1" indent="-514350">
              <a:buFont typeface="+mj-lt"/>
              <a:buAutoNum type="arabicPeriod"/>
            </a:pPr>
            <a:r>
              <a:rPr lang="en-IN" sz="2800" b="0" i="0" u="none" strike="noStrike" baseline="0" dirty="0">
                <a:solidFill>
                  <a:schemeClr val="bg1"/>
                </a:solidFill>
                <a:latin typeface="+mj-lt"/>
              </a:rPr>
              <a:t>Lasso Regularization Regression Model</a:t>
            </a:r>
          </a:p>
          <a:p>
            <a:pPr marL="971550" lvl="1" indent="-514350">
              <a:buFont typeface="+mj-lt"/>
              <a:buAutoNum type="arabicPeriod"/>
            </a:pPr>
            <a:r>
              <a:rPr lang="en-IN" sz="2800" b="0" i="0" u="none" strike="noStrike" baseline="0" dirty="0">
                <a:solidFill>
                  <a:schemeClr val="bg1"/>
                </a:solidFill>
                <a:latin typeface="+mj-lt"/>
              </a:rPr>
              <a:t>Support Vector Regression Model</a:t>
            </a:r>
          </a:p>
          <a:p>
            <a:pPr marL="971550" lvl="1" indent="-514350">
              <a:buFont typeface="+mj-lt"/>
              <a:buAutoNum type="arabicPeriod"/>
            </a:pPr>
            <a:r>
              <a:rPr lang="en-IN" sz="2800" b="0" i="0" u="none" strike="noStrike" baseline="0" dirty="0">
                <a:solidFill>
                  <a:schemeClr val="bg1"/>
                </a:solidFill>
                <a:latin typeface="+mj-lt"/>
              </a:rPr>
              <a:t>Decision Tree Regression Model</a:t>
            </a:r>
          </a:p>
          <a:p>
            <a:pPr marL="971550" lvl="1" indent="-514350">
              <a:buFont typeface="+mj-lt"/>
              <a:buAutoNum type="arabicPeriod"/>
            </a:pPr>
            <a:r>
              <a:rPr lang="en-IN" sz="2800" b="0" i="0" u="none" strike="noStrike" baseline="0" dirty="0">
                <a:solidFill>
                  <a:schemeClr val="bg1"/>
                </a:solidFill>
                <a:latin typeface="+mj-lt"/>
              </a:rPr>
              <a:t>Random Forest Regression Model</a:t>
            </a:r>
          </a:p>
          <a:p>
            <a:pPr marL="971550" lvl="1" indent="-514350">
              <a:buFont typeface="+mj-lt"/>
              <a:buAutoNum type="arabicPeriod"/>
            </a:pPr>
            <a:r>
              <a:rPr lang="en-US" sz="2800" b="0" i="0" u="none" strike="noStrike" baseline="0" dirty="0">
                <a:solidFill>
                  <a:schemeClr val="bg1"/>
                </a:solidFill>
                <a:latin typeface="+mj-lt"/>
              </a:rPr>
              <a:t>K Nearest Neighbors Regression Model</a:t>
            </a:r>
          </a:p>
          <a:p>
            <a:pPr marL="971550" lvl="1" indent="-514350">
              <a:buFont typeface="+mj-lt"/>
              <a:buAutoNum type="arabicPeriod"/>
            </a:pPr>
            <a:r>
              <a:rPr lang="en-US" sz="2800" b="0" i="0" u="none" strike="noStrike" baseline="0" dirty="0">
                <a:solidFill>
                  <a:schemeClr val="bg1"/>
                </a:solidFill>
                <a:latin typeface="+mj-lt"/>
              </a:rPr>
              <a:t>Gradient Boosting Regression Model</a:t>
            </a:r>
          </a:p>
          <a:p>
            <a:pPr marL="971550" lvl="1" indent="-514350">
              <a:buFont typeface="+mj-lt"/>
              <a:buAutoNum type="arabicPeriod"/>
            </a:pPr>
            <a:r>
              <a:rPr lang="en-IN" sz="2800" b="0" i="0" u="none" strike="noStrike" baseline="0" dirty="0">
                <a:solidFill>
                  <a:schemeClr val="bg1"/>
                </a:solidFill>
                <a:latin typeface="+mj-lt"/>
              </a:rPr>
              <a:t>Ada Boost Regression Model</a:t>
            </a:r>
          </a:p>
          <a:p>
            <a:pPr marL="971550" lvl="1" indent="-514350">
              <a:buFont typeface="+mj-lt"/>
              <a:buAutoNum type="arabicPeriod"/>
            </a:pPr>
            <a:r>
              <a:rPr lang="en-IN" sz="2800" b="0" i="0" u="none" strike="noStrike" baseline="0" dirty="0">
                <a:solidFill>
                  <a:schemeClr val="bg1"/>
                </a:solidFill>
                <a:latin typeface="+mj-lt"/>
              </a:rPr>
              <a:t>Extra Trees Regression Model</a:t>
            </a:r>
            <a:endParaRPr lang="en-IN" sz="2800" dirty="0">
              <a:solidFill>
                <a:schemeClr val="bg1"/>
              </a:solidFill>
              <a:latin typeface="+mj-lt"/>
            </a:endParaRPr>
          </a:p>
        </p:txBody>
      </p:sp>
    </p:spTree>
    <p:extLst>
      <p:ext uri="{BB962C8B-B14F-4D97-AF65-F5344CB8AC3E}">
        <p14:creationId xmlns="" xmlns:p14="http://schemas.microsoft.com/office/powerpoint/2010/main" val="1588265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540C7-9B8A-43E2-AFA2-4E8C9E73B320}"/>
              </a:ext>
            </a:extLst>
          </p:cNvPr>
          <p:cNvSpPr>
            <a:spLocks noGrp="1"/>
          </p:cNvSpPr>
          <p:nvPr>
            <p:ph type="title"/>
          </p:nvPr>
        </p:nvSpPr>
        <p:spPr>
          <a:xfrm>
            <a:off x="266197" y="376593"/>
            <a:ext cx="11637271" cy="945588"/>
          </a:xfrm>
        </p:spPr>
        <p:txBody>
          <a:bodyPr>
            <a:normAutofit fontScale="90000"/>
          </a:bodyPr>
          <a:lstStyle/>
          <a:p>
            <a:pPr algn="l"/>
            <a:r>
              <a:rPr lang="en-US" sz="4400" dirty="0"/>
              <a:t>EVALUATION AND </a:t>
            </a:r>
            <a:r>
              <a:rPr lang="en-IN" sz="4400" dirty="0"/>
              <a:t>HYPER PARAMETER TUNING</a:t>
            </a:r>
          </a:p>
        </p:txBody>
      </p:sp>
      <p:sp>
        <p:nvSpPr>
          <p:cNvPr id="4" name="TextBox 3">
            <a:extLst>
              <a:ext uri="{FF2B5EF4-FFF2-40B4-BE49-F238E27FC236}">
                <a16:creationId xmlns="" xmlns:a16="http://schemas.microsoft.com/office/drawing/2014/main"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solidFill>
                  <a:schemeClr val="bg1"/>
                </a:solidFill>
                <a:latin typeface="+mj-lt"/>
              </a:rPr>
              <a:t>The key metrics used here were:</a:t>
            </a:r>
          </a:p>
          <a:p>
            <a:pPr marL="914400" lvl="1" indent="-457200">
              <a:buFont typeface="Wingdings" panose="05000000000000000000" pitchFamily="2" charset="2"/>
              <a:buChar char="q"/>
            </a:pPr>
            <a:r>
              <a:rPr lang="en-US" sz="2800" dirty="0">
                <a:solidFill>
                  <a:schemeClr val="bg1"/>
                </a:solidFill>
                <a:latin typeface="+mj-lt"/>
              </a:rPr>
              <a:t>R2 </a:t>
            </a:r>
            <a:r>
              <a:rPr lang="en-US" sz="2800" b="0" i="0" u="none" strike="noStrike" baseline="0" dirty="0">
                <a:solidFill>
                  <a:schemeClr val="bg1"/>
                </a:solidFill>
                <a:latin typeface="+mj-lt"/>
              </a:rPr>
              <a:t>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Cross Validation 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MAE</a:t>
            </a:r>
          </a:p>
          <a:p>
            <a:pPr marL="914400" lvl="1" indent="-457200">
              <a:buFont typeface="Wingdings" panose="05000000000000000000" pitchFamily="2" charset="2"/>
              <a:buChar char="q"/>
            </a:pPr>
            <a:r>
              <a:rPr lang="en-US" sz="2800" b="0" i="0" u="none" strike="noStrike" baseline="0" dirty="0">
                <a:solidFill>
                  <a:schemeClr val="bg1"/>
                </a:solidFill>
                <a:latin typeface="+mj-lt"/>
              </a:rPr>
              <a:t>MSE</a:t>
            </a:r>
          </a:p>
          <a:p>
            <a:pPr marL="914400" lvl="1" indent="-457200">
              <a:buFont typeface="Wingdings" panose="05000000000000000000" pitchFamily="2" charset="2"/>
              <a:buChar char="q"/>
            </a:pPr>
            <a:r>
              <a:rPr lang="en-US" sz="2800" b="0" i="0" u="none" strike="noStrike" baseline="0" dirty="0">
                <a:solidFill>
                  <a:schemeClr val="bg1"/>
                </a:solidFill>
                <a:latin typeface="+mj-lt"/>
              </a:rPr>
              <a:t>RMSE</a:t>
            </a:r>
          </a:p>
          <a:p>
            <a:pPr algn="l"/>
            <a:endParaRPr lang="en-US" sz="2800" dirty="0">
              <a:solidFill>
                <a:schemeClr val="bg1"/>
              </a:solidFill>
              <a:latin typeface="+mj-lt"/>
            </a:endParaRPr>
          </a:p>
          <a:p>
            <a:pPr algn="l"/>
            <a:r>
              <a:rPr lang="en-US" sz="2800" b="0" i="0" u="none" strike="noStrike" baseline="0" dirty="0">
                <a:solidFill>
                  <a:schemeClr val="bg1"/>
                </a:solidFill>
                <a:latin typeface="+mj-lt"/>
              </a:rPr>
              <a:t>We tried to find out the best parameters list to increase our accuracy scores by using Hyperparameter Tuning.</a:t>
            </a:r>
          </a:p>
          <a:p>
            <a:pPr algn="l"/>
            <a:endParaRPr lang="en-US" sz="2800" dirty="0">
              <a:solidFill>
                <a:schemeClr val="bg1"/>
              </a:solidFill>
              <a:latin typeface="+mj-lt"/>
            </a:endParaRPr>
          </a:p>
          <a:p>
            <a:pPr algn="l"/>
            <a:r>
              <a:rPr lang="en-US" sz="2800" dirty="0">
                <a:solidFill>
                  <a:schemeClr val="bg1"/>
                </a:solidFill>
                <a:latin typeface="+mj-lt"/>
              </a:rPr>
              <a:t>In order to achieve a higher score we</a:t>
            </a:r>
            <a:r>
              <a:rPr lang="en-US" sz="2800" b="0" i="0" u="none" strike="noStrike" baseline="0" dirty="0">
                <a:solidFill>
                  <a:schemeClr val="bg1"/>
                </a:solidFill>
                <a:latin typeface="+mj-lt"/>
              </a:rPr>
              <a:t> used the </a:t>
            </a:r>
            <a:r>
              <a:rPr lang="en-IN" sz="2800" b="0" i="0" u="none" strike="noStrike" baseline="0" dirty="0">
                <a:solidFill>
                  <a:schemeClr val="bg1"/>
                </a:solidFill>
                <a:latin typeface="+mj-lt"/>
              </a:rPr>
              <a:t>Grid Search CV method with 5 folds.</a:t>
            </a:r>
            <a:endParaRPr lang="en-IN" sz="2800" dirty="0">
              <a:solidFill>
                <a:schemeClr val="bg1"/>
              </a:solidFill>
              <a:latin typeface="+mj-lt"/>
            </a:endParaRPr>
          </a:p>
        </p:txBody>
      </p:sp>
    </p:spTree>
    <p:extLst>
      <p:ext uri="{BB962C8B-B14F-4D97-AF65-F5344CB8AC3E}">
        <p14:creationId xmlns="" xmlns:p14="http://schemas.microsoft.com/office/powerpoint/2010/main" val="41674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05013-603E-465E-962F-CE0C58E1E45A}"/>
              </a:ext>
            </a:extLst>
          </p:cNvPr>
          <p:cNvSpPr>
            <a:spLocks noGrp="1"/>
          </p:cNvSpPr>
          <p:nvPr>
            <p:ph type="title"/>
          </p:nvPr>
        </p:nvSpPr>
        <p:spPr/>
        <p:txBody>
          <a:bodyPr>
            <a:noAutofit/>
          </a:bodyPr>
          <a:lstStyle/>
          <a:p>
            <a:pPr algn="l"/>
            <a:r>
              <a:rPr lang="en-US" sz="4400" dirty="0"/>
              <a:t>CONCLUSION AND SCOPE FOR FUTURE WORK</a:t>
            </a:r>
            <a:endParaRPr lang="en-IN" sz="4400" dirty="0"/>
          </a:p>
        </p:txBody>
      </p:sp>
      <p:sp>
        <p:nvSpPr>
          <p:cNvPr id="4" name="TextBox 3">
            <a:extLst>
              <a:ext uri="{FF2B5EF4-FFF2-40B4-BE49-F238E27FC236}">
                <a16:creationId xmlns="" xmlns:a16="http://schemas.microsoft.com/office/drawing/2014/main"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solidFill>
                  <a:schemeClr val="bg1"/>
                </a:solidFill>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solidFill>
                  <a:schemeClr val="bg1"/>
                </a:solidFill>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solidFill>
                  <a:schemeClr val="bg1"/>
                </a:solidFill>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800" b="0" i="0" u="none" strike="noStrike" baseline="0" dirty="0">
                <a:solidFill>
                  <a:schemeClr val="bg1"/>
                </a:solidFill>
                <a:latin typeface="+mj-lt"/>
              </a:rPr>
              <a:t>We can still improve our model accuracy with some feature engineering and by doing some extensive hyperparameter tuning on it.</a:t>
            </a:r>
            <a:endParaRPr lang="en-IN" sz="2800" dirty="0">
              <a:solidFill>
                <a:schemeClr val="bg1"/>
              </a:solidFill>
              <a:latin typeface="+mj-lt"/>
            </a:endParaRPr>
          </a:p>
        </p:txBody>
      </p:sp>
    </p:spTree>
    <p:extLst>
      <p:ext uri="{BB962C8B-B14F-4D97-AF65-F5344CB8AC3E}">
        <p14:creationId xmlns="" xmlns:p14="http://schemas.microsoft.com/office/powerpoint/2010/main" val="3314979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67B933B-3CA0-429D-A849-715D0C89AED5}"/>
              </a:ext>
            </a:extLst>
          </p:cNvPr>
          <p:cNvPicPr>
            <a:picLocks noChangeAspect="1"/>
          </p:cNvPicPr>
          <p:nvPr/>
        </p:nvPicPr>
        <p:blipFill>
          <a:blip r:embed="rId2"/>
          <a:stretch>
            <a:fillRect/>
          </a:stretch>
        </p:blipFill>
        <p:spPr>
          <a:xfrm>
            <a:off x="0" y="1735666"/>
            <a:ext cx="12192000" cy="3386667"/>
          </a:xfrm>
          <a:prstGeom prst="rect">
            <a:avLst/>
          </a:prstGeom>
        </p:spPr>
      </p:pic>
    </p:spTree>
    <p:extLst>
      <p:ext uri="{BB962C8B-B14F-4D97-AF65-F5344CB8AC3E}">
        <p14:creationId xmlns="" xmlns:p14="http://schemas.microsoft.com/office/powerpoint/2010/main" val="191149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97EB31-5BC4-409B-89C1-7E8CC2B4CD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7BD1B52B-DB90-4855-847D-3A19EA4EA907}"/>
              </a:ext>
            </a:extLst>
          </p:cNvPr>
          <p:cNvSpPr>
            <a:spLocks noGrp="1"/>
          </p:cNvSpPr>
          <p:nvPr>
            <p:ph idx="1"/>
          </p:nvPr>
        </p:nvSpPr>
        <p:spPr>
          <a:xfrm>
            <a:off x="508275" y="2298799"/>
            <a:ext cx="11188589" cy="4135616"/>
          </a:xfrm>
        </p:spPr>
        <p:txBody>
          <a:bodyPr>
            <a:normAutofit lnSpcReduction="10000"/>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 xmlns:p14="http://schemas.microsoft.com/office/powerpoint/2010/main" val="3173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B4B1C3-FA98-4066-938C-AF6849B4F5A3}"/>
              </a:ext>
            </a:extLst>
          </p:cNvPr>
          <p:cNvSpPr>
            <a:spLocks noGrp="1"/>
          </p:cNvSpPr>
          <p:nvPr>
            <p:ph type="title"/>
          </p:nvPr>
        </p:nvSpPr>
        <p:spPr/>
        <p:txBody>
          <a:bodyPr>
            <a:normAutofit/>
          </a:bodyPr>
          <a:lstStyle/>
          <a:p>
            <a:pPr algn="l"/>
            <a:r>
              <a:rPr lang="en-US" sz="4400" dirty="0"/>
              <a:t>AGENDA</a:t>
            </a:r>
            <a:endParaRPr lang="en-IN" sz="4400" dirty="0"/>
          </a:p>
        </p:txBody>
      </p:sp>
      <p:sp>
        <p:nvSpPr>
          <p:cNvPr id="4" name="TextBox 3">
            <a:extLst>
              <a:ext uri="{FF2B5EF4-FFF2-40B4-BE49-F238E27FC236}">
                <a16:creationId xmlns="" xmlns:a16="http://schemas.microsoft.com/office/drawing/2014/main"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Analytical Problem Framing</a:t>
            </a:r>
          </a:p>
          <a:p>
            <a:pPr marL="925830" lvl="1" indent="-514350">
              <a:buFont typeface="+mj-lt"/>
              <a:buAutoNum type="romanUcPeriod"/>
            </a:pPr>
            <a:r>
              <a:rPr lang="en-US" sz="2800" dirty="0">
                <a:solidFill>
                  <a:schemeClr val="bg1"/>
                </a:solidFill>
              </a:rPr>
              <a:t>Exploratory Data Analysis (EDA)</a:t>
            </a:r>
          </a:p>
          <a:p>
            <a:pPr marL="925830" lvl="1" indent="-514350">
              <a:buFont typeface="+mj-lt"/>
              <a:buAutoNum type="romanUcPeriod"/>
            </a:pPr>
            <a:r>
              <a:rPr lang="en-US" sz="2800" dirty="0">
                <a:solidFill>
                  <a:schemeClr val="bg1"/>
                </a:solidFill>
              </a:rPr>
              <a:t>Visualizations</a:t>
            </a:r>
          </a:p>
          <a:p>
            <a:pPr marL="411480" lvl="1"/>
            <a:endParaRPr lang="en-US" sz="2800" dirty="0">
              <a:solidFill>
                <a:schemeClr val="bg1"/>
              </a:solidFill>
            </a:endParaRPr>
          </a:p>
          <a:p>
            <a:pPr>
              <a:buFont typeface="Wingdings" panose="05000000000000000000" pitchFamily="2" charset="2"/>
              <a:buChar char="§"/>
            </a:pPr>
            <a:r>
              <a:rPr lang="en-US" sz="2800" dirty="0">
                <a:solidFill>
                  <a:schemeClr val="bg1"/>
                </a:solidFill>
              </a:rPr>
              <a:t> Data Pre-Processing on train and test datasets</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Model/s Development and Evaluation</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Performing hyper parameter tuning, saving the best model and predicting the label</a:t>
            </a:r>
          </a:p>
          <a:p>
            <a:endParaRPr lang="en-US" sz="2800" dirty="0">
              <a:solidFill>
                <a:schemeClr val="bg1"/>
              </a:solidFill>
            </a:endParaRPr>
          </a:p>
          <a:p>
            <a:pPr>
              <a:buFont typeface="Wingdings" panose="05000000000000000000" pitchFamily="2" charset="2"/>
              <a:buChar char="§"/>
            </a:pPr>
            <a:r>
              <a:rPr lang="en-US" sz="2800" dirty="0">
                <a:solidFill>
                  <a:schemeClr val="bg1"/>
                </a:solidFill>
              </a:rPr>
              <a:t> Conclusion and future work discussion</a:t>
            </a:r>
          </a:p>
        </p:txBody>
      </p:sp>
    </p:spTree>
    <p:extLst>
      <p:ext uri="{BB962C8B-B14F-4D97-AF65-F5344CB8AC3E}">
        <p14:creationId xmlns="" xmlns:p14="http://schemas.microsoft.com/office/powerpoint/2010/main" val="13912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49B41-A657-4333-8F74-88E87F211FA1}"/>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 xmlns:a16="http://schemas.microsoft.com/office/drawing/2014/main" id="{593DB847-7965-43B8-B90B-B27017F7625F}"/>
              </a:ext>
            </a:extLst>
          </p:cNvPr>
          <p:cNvSpPr txBox="1"/>
          <p:nvPr/>
        </p:nvSpPr>
        <p:spPr>
          <a:xfrm>
            <a:off x="976544" y="2053569"/>
            <a:ext cx="10688714" cy="4401205"/>
          </a:xfrm>
          <a:prstGeom prst="rect">
            <a:avLst/>
          </a:prstGeom>
          <a:noFill/>
        </p:spPr>
        <p:txBody>
          <a:bodyPr wrap="square">
            <a:spAutoFit/>
          </a:bodyPr>
          <a:lstStyle/>
          <a:p>
            <a:pPr algn="l"/>
            <a:r>
              <a:rPr lang="en-IN" sz="2800" b="0" i="0" u="none" strike="noStrike" baseline="0" dirty="0">
                <a:solidFill>
                  <a:schemeClr val="bg1"/>
                </a:solidFill>
                <a:latin typeface="+mj-lt"/>
              </a:rPr>
              <a:t>Software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Programming language: Python</a:t>
            </a:r>
          </a:p>
          <a:p>
            <a:pPr marL="914400" lvl="1" indent="-457200">
              <a:buFont typeface="Wingdings" panose="05000000000000000000" pitchFamily="2" charset="2"/>
              <a:buChar char="ü"/>
            </a:pPr>
            <a:r>
              <a:rPr lang="en-IN" sz="2800" b="0" i="0" u="none" strike="noStrike" baseline="0" dirty="0">
                <a:solidFill>
                  <a:schemeClr val="bg1"/>
                </a:solidFill>
                <a:latin typeface="+mj-lt"/>
              </a:rPr>
              <a:t>Distribution: Anaconda Navigator</a:t>
            </a:r>
          </a:p>
          <a:p>
            <a:pPr marL="914400" lvl="1" indent="-457200">
              <a:buFont typeface="Wingdings" panose="05000000000000000000" pitchFamily="2" charset="2"/>
              <a:buChar char="ü"/>
            </a:pPr>
            <a:r>
              <a:rPr lang="en-US" sz="2800" b="0" i="0" u="none" strike="noStrike" baseline="0" dirty="0">
                <a:solidFill>
                  <a:schemeClr val="bg1"/>
                </a:solidFill>
                <a:latin typeface="+mj-lt"/>
              </a:rPr>
              <a:t>Browser based language shell: Jupyter Notebook</a:t>
            </a:r>
          </a:p>
          <a:p>
            <a:pPr algn="l"/>
            <a:endParaRPr lang="en-IN" sz="2800" b="0" i="0" u="none" strike="noStrike" baseline="0" dirty="0">
              <a:solidFill>
                <a:schemeClr val="bg1"/>
              </a:solidFill>
              <a:latin typeface="+mj-lt"/>
            </a:endParaRPr>
          </a:p>
          <a:p>
            <a:pPr algn="l"/>
            <a:r>
              <a:rPr lang="en-IN" sz="2800" b="0" i="0" u="none" strike="noStrike" baseline="0" dirty="0">
                <a:solidFill>
                  <a:schemeClr val="bg1"/>
                </a:solidFill>
                <a:latin typeface="+mj-lt"/>
              </a:rPr>
              <a:t>Libraries/Packages Used:</a:t>
            </a:r>
          </a:p>
          <a:p>
            <a:pPr algn="l"/>
            <a:endParaRPr lang="en-IN" sz="2800" b="0" i="0" u="none" strike="noStrike" baseline="0" dirty="0">
              <a:solidFill>
                <a:schemeClr val="bg1"/>
              </a:solidFill>
              <a:latin typeface="+mj-lt"/>
            </a:endParaRPr>
          </a:p>
          <a:p>
            <a:pPr algn="l"/>
            <a:r>
              <a:rPr lang="en-US" sz="2800" b="0" i="0" u="none" strike="noStrike" baseline="0" dirty="0">
                <a:solidFill>
                  <a:schemeClr val="bg1"/>
                </a:solidFill>
                <a:latin typeface="+mj-lt"/>
              </a:rPr>
              <a:t>Pandas, NumPy, matplotlib, seaborn, scikit-learn and</a:t>
            </a:r>
          </a:p>
          <a:p>
            <a:pPr algn="l"/>
            <a:r>
              <a:rPr lang="en-IN" sz="2800" b="0" i="0" u="none" strike="noStrike" baseline="0" dirty="0">
                <a:solidFill>
                  <a:schemeClr val="bg1"/>
                </a:solidFill>
                <a:latin typeface="+mj-lt"/>
              </a:rPr>
              <a:t>pandas_profiling</a:t>
            </a:r>
            <a:endParaRPr lang="en-IN" sz="2800" dirty="0">
              <a:solidFill>
                <a:schemeClr val="bg1"/>
              </a:solidFill>
              <a:latin typeface="+mj-lt"/>
            </a:endParaRPr>
          </a:p>
        </p:txBody>
      </p:sp>
    </p:spTree>
    <p:extLst>
      <p:ext uri="{BB962C8B-B14F-4D97-AF65-F5344CB8AC3E}">
        <p14:creationId xmlns="" xmlns:p14="http://schemas.microsoft.com/office/powerpoint/2010/main" val="408707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D3FC76-A8B2-429F-829D-75E9A1ECFB3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 xmlns:a16="http://schemas.microsoft.com/office/drawing/2014/main" id="{8379070C-F789-425B-92E7-F192DEAEC27C}"/>
              </a:ext>
            </a:extLst>
          </p:cNvPr>
          <p:cNvSpPr>
            <a:spLocks noGrp="1"/>
          </p:cNvSpPr>
          <p:nvPr>
            <p:ph idx="1"/>
          </p:nvPr>
        </p:nvSpPr>
        <p:spPr>
          <a:xfrm>
            <a:off x="508275" y="2343188"/>
            <a:ext cx="11188589" cy="4135616"/>
          </a:xfrm>
        </p:spPr>
        <p:txBody>
          <a:bodyPr>
            <a:normAutofit fontScale="925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 xmlns:p14="http://schemas.microsoft.com/office/powerpoint/2010/main" val="371705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 xmlns:a16="http://schemas.microsoft.com/office/drawing/2014/main" id="{0FD49B6A-7E21-42C3-A8C4-998CE64DCCC4}"/>
              </a:ext>
            </a:extLst>
          </p:cNvPr>
          <p:cNvSpPr>
            <a:spLocks noGrp="1"/>
          </p:cNvSpPr>
          <p:nvPr>
            <p:ph idx="1"/>
          </p:nvPr>
        </p:nvSpPr>
        <p:spPr>
          <a:xfrm>
            <a:off x="508275" y="2298799"/>
            <a:ext cx="11188589" cy="4135616"/>
          </a:xfrm>
        </p:spPr>
        <p:txBody>
          <a:bodyPr>
            <a:normAutofit lnSpcReduction="10000"/>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 xmlns:p14="http://schemas.microsoft.com/office/powerpoint/2010/main" val="338132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611A9-C118-43FD-8B80-20F31AFF1044}"/>
              </a:ext>
            </a:extLst>
          </p:cNvPr>
          <p:cNvSpPr>
            <a:spLocks noGrp="1"/>
          </p:cNvSpPr>
          <p:nvPr>
            <p:ph type="title"/>
          </p:nvPr>
        </p:nvSpPr>
        <p:spPr>
          <a:xfrm>
            <a:off x="90256" y="420358"/>
            <a:ext cx="12455371" cy="945588"/>
          </a:xfrm>
        </p:spPr>
        <p:txBody>
          <a:bodyPr>
            <a:noAutofit/>
          </a:bodyPr>
          <a:lstStyle/>
          <a:p>
            <a:pPr algn="l"/>
            <a:r>
              <a:rPr lang="en-US" sz="4400" dirty="0"/>
              <a:t>DATA ANALYSIS - MODEL BUILDING FLOWCHART</a:t>
            </a:r>
            <a:endParaRPr lang="en-IN" sz="4400" dirty="0"/>
          </a:p>
        </p:txBody>
      </p:sp>
      <p:sp>
        <p:nvSpPr>
          <p:cNvPr id="3" name="Rectangle 2">
            <a:extLst>
              <a:ext uri="{FF2B5EF4-FFF2-40B4-BE49-F238E27FC236}">
                <a16:creationId xmlns="" xmlns:a16="http://schemas.microsoft.com/office/drawing/2014/main"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 xmlns:a16="http://schemas.microsoft.com/office/drawing/2014/main"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 xmlns:a16="http://schemas.microsoft.com/office/drawing/2014/main"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 xmlns:a16="http://schemas.microsoft.com/office/drawing/2014/main"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 xmlns:a16="http://schemas.microsoft.com/office/drawing/2014/main"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 xmlns:a16="http://schemas.microsoft.com/office/drawing/2014/main"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 xmlns:a16="http://schemas.microsoft.com/office/drawing/2014/main"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 xmlns:a16="http://schemas.microsoft.com/office/drawing/2014/main"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 xmlns:a16="http://schemas.microsoft.com/office/drawing/2014/main"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 xmlns:a16="http://schemas.microsoft.com/office/drawing/2014/main"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 xmlns:a16="http://schemas.microsoft.com/office/drawing/2014/main"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 xmlns:a16="http://schemas.microsoft.com/office/drawing/2014/main"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 xmlns:a16="http://schemas.microsoft.com/office/drawing/2014/main"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 xmlns:a16="http://schemas.microsoft.com/office/drawing/2014/main"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 xmlns:a16="http://schemas.microsoft.com/office/drawing/2014/main"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 xmlns:a16="http://schemas.microsoft.com/office/drawing/2014/main"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 xmlns:a16="http://schemas.microsoft.com/office/drawing/2014/main"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 xmlns:a16="http://schemas.microsoft.com/office/drawing/2014/main"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 xmlns:a16="http://schemas.microsoft.com/office/drawing/2014/main"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 xmlns:a16="http://schemas.microsoft.com/office/drawing/2014/main"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 xmlns:a16="http://schemas.microsoft.com/office/drawing/2014/main"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 xmlns:a16="http://schemas.microsoft.com/office/drawing/2014/main"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 xmlns:a16="http://schemas.microsoft.com/office/drawing/2014/main"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5997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D05B9A-705E-47D8-9FAD-086DA8AFBD85}"/>
              </a:ext>
            </a:extLst>
          </p:cNvPr>
          <p:cNvSpPr>
            <a:spLocks noGrp="1"/>
          </p:cNvSpPr>
          <p:nvPr>
            <p:ph type="title"/>
          </p:nvPr>
        </p:nvSpPr>
        <p:spPr>
          <a:xfrm>
            <a:off x="266197" y="376593"/>
            <a:ext cx="11637271" cy="945588"/>
          </a:xfrm>
        </p:spPr>
        <p:txBody>
          <a:bodyPr>
            <a:normAutofit/>
          </a:bodyPr>
          <a:lstStyle/>
          <a:p>
            <a:pPr algn="l"/>
            <a:r>
              <a:rPr lang="en-US" sz="4400" dirty="0"/>
              <a:t>DATA PRE PROCESSING</a:t>
            </a:r>
            <a:endParaRPr lang="en-IN" sz="4400" dirty="0"/>
          </a:p>
        </p:txBody>
      </p:sp>
      <p:sp>
        <p:nvSpPr>
          <p:cNvPr id="4" name="TextBox 3">
            <a:extLst>
              <a:ext uri="{FF2B5EF4-FFF2-40B4-BE49-F238E27FC236}">
                <a16:creationId xmlns="" xmlns:a16="http://schemas.microsoft.com/office/drawing/2014/main"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Importing the necessary dependencies and libraries.</a:t>
            </a:r>
          </a:p>
          <a:p>
            <a:pPr marL="285750" lvl="0" indent="-285750">
              <a:buFont typeface="Wingdings" panose="05000000000000000000" pitchFamily="2" charset="2"/>
              <a:buChar char="ü"/>
            </a:pPr>
            <a:r>
              <a:rPr lang="en-IN" sz="2800" dirty="0">
                <a:solidFill>
                  <a:schemeClr val="bg1"/>
                </a:solidFill>
              </a:rPr>
              <a:t>Reading the CSV file and converted into data frame.</a:t>
            </a:r>
          </a:p>
          <a:p>
            <a:pPr marL="285750" lvl="0" indent="-285750">
              <a:buFont typeface="Wingdings" panose="05000000000000000000" pitchFamily="2" charset="2"/>
              <a:buChar char="ü"/>
            </a:pPr>
            <a:r>
              <a:rPr lang="en-IN" sz="2800" dirty="0">
                <a:solidFill>
                  <a:schemeClr val="bg1"/>
                </a:solidFill>
              </a:rPr>
              <a:t>Checking the data dimensions for the original dataset.</a:t>
            </a:r>
          </a:p>
          <a:p>
            <a:pPr marL="285750" lvl="0" indent="-285750">
              <a:buFont typeface="Wingdings" panose="05000000000000000000" pitchFamily="2" charset="2"/>
              <a:buChar char="ü"/>
            </a:pPr>
            <a:r>
              <a:rPr lang="en-IN" sz="2800" dirty="0">
                <a:solidFill>
                  <a:schemeClr val="bg1"/>
                </a:solidFill>
              </a:rPr>
              <a:t>Looking for null values and accordingly fill the missing data.</a:t>
            </a:r>
          </a:p>
          <a:p>
            <a:pPr marL="285750" lvl="0" indent="-285750">
              <a:buFont typeface="Wingdings" panose="05000000000000000000" pitchFamily="2" charset="2"/>
              <a:buChar char="ü"/>
            </a:pPr>
            <a:r>
              <a:rPr lang="en-IN" sz="2800" dirty="0">
                <a:solidFill>
                  <a:schemeClr val="bg1"/>
                </a:solidFill>
              </a:rPr>
              <a:t>Checking the summary of the dataset.</a:t>
            </a:r>
          </a:p>
          <a:p>
            <a:pPr marL="285750" lvl="0" indent="-285750">
              <a:buFont typeface="Wingdings" panose="05000000000000000000" pitchFamily="2" charset="2"/>
              <a:buChar char="ü"/>
            </a:pPr>
            <a:r>
              <a:rPr lang="en-IN" sz="2800" dirty="0">
                <a:solidFill>
                  <a:schemeClr val="bg1"/>
                </a:solidFill>
              </a:rPr>
              <a:t>Checking unique values.</a:t>
            </a:r>
          </a:p>
          <a:p>
            <a:pPr marL="285750" lvl="0" indent="-285750">
              <a:buFont typeface="Wingdings" panose="05000000000000000000" pitchFamily="2" charset="2"/>
              <a:buChar char="ü"/>
            </a:pPr>
            <a:r>
              <a:rPr lang="en-IN" sz="2800" dirty="0">
                <a:solidFill>
                  <a:schemeClr val="bg1"/>
                </a:solidFill>
              </a:rPr>
              <a:t>Checking all the categorical columns in the dataset.</a:t>
            </a:r>
          </a:p>
          <a:p>
            <a:pPr marL="285750" indent="-285750">
              <a:buFont typeface="Wingdings" panose="05000000000000000000" pitchFamily="2" charset="2"/>
              <a:buChar char="ü"/>
            </a:pPr>
            <a:r>
              <a:rPr lang="en-IN" sz="2800" dirty="0">
                <a:solidFill>
                  <a:schemeClr val="bg1"/>
                </a:solidFill>
              </a:rPr>
              <a:t>Visualizing each features using matplotlib and seaborn.</a:t>
            </a:r>
          </a:p>
        </p:txBody>
      </p:sp>
    </p:spTree>
    <p:extLst>
      <p:ext uri="{BB962C8B-B14F-4D97-AF65-F5344CB8AC3E}">
        <p14:creationId xmlns="" xmlns:p14="http://schemas.microsoft.com/office/powerpoint/2010/main" val="1112647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osario Theme">
  <a:themeElements>
    <a:clrScheme name="Rosario">
      <a:dk1>
        <a:sysClr val="windowText" lastClr="000000"/>
      </a:dk1>
      <a:lt1>
        <a:sysClr val="window" lastClr="FFFFFF"/>
      </a:lt1>
      <a:dk2>
        <a:srgbClr val="060606"/>
      </a:dk2>
      <a:lt2>
        <a:srgbClr val="C7C9D1"/>
      </a:lt2>
      <a:accent1>
        <a:srgbClr val="D24726"/>
      </a:accent1>
      <a:accent2>
        <a:srgbClr val="9F361D"/>
      </a:accent2>
      <a:accent3>
        <a:srgbClr val="F2F2F2"/>
      </a:accent3>
      <a:accent4>
        <a:srgbClr val="FFC000"/>
      </a:accent4>
      <a:accent5>
        <a:srgbClr val="A5A5A5"/>
      </a:accent5>
      <a:accent6>
        <a:srgbClr val="595959"/>
      </a:accent6>
      <a:hlink>
        <a:srgbClr val="FFC000"/>
      </a:hlink>
      <a:folHlink>
        <a:srgbClr val="752715"/>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16411224_Fabrikam Residences - The ultimate in modern living_AAS_v3" id="{4F10FA21-956F-4FAE-8916-12C2ED7CE466}" vid="{F00D84C3-6871-479E-9584-F321DC8849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4B281B-84D7-4FF9-8060-83D86B79551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Fabrikam Residences - The ultimate in modern living</Template>
  <TotalTime>209</TotalTime>
  <Words>1464</Words>
  <Application>Microsoft Office PowerPoint</Application>
  <PresentationFormat>Custom</PresentationFormat>
  <Paragraphs>163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Rosario Theme</vt:lpstr>
      <vt:lpstr>Surprise Housing Price Prediction Project</vt:lpstr>
      <vt:lpstr>ACKNOWLEDGMENT</vt:lpstr>
      <vt:lpstr>INTRODUCTION</vt:lpstr>
      <vt:lpstr>AGENDA</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 AND SCOPE FOR FUTURE WORK</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admin</cp:lastModifiedBy>
  <cp:revision>26</cp:revision>
  <dcterms:created xsi:type="dcterms:W3CDTF">2021-10-10T13:12:51Z</dcterms:created>
  <dcterms:modified xsi:type="dcterms:W3CDTF">2022-07-08T16:32:56Z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