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29"/>
  </p:notesMasterIdLst>
  <p:handoutMasterIdLst>
    <p:handoutMasterId r:id="rId30"/>
  </p:handoutMasterIdLst>
  <p:sldIdLst>
    <p:sldId id="268" r:id="rId2"/>
    <p:sldId id="278" r:id="rId3"/>
    <p:sldId id="279" r:id="rId4"/>
    <p:sldId id="280" r:id="rId5"/>
    <p:sldId id="281" r:id="rId6"/>
    <p:sldId id="269" r:id="rId7"/>
    <p:sldId id="273" r:id="rId8"/>
    <p:sldId id="270" r:id="rId9"/>
    <p:sldId id="282" r:id="rId10"/>
    <p:sldId id="283" r:id="rId11"/>
    <p:sldId id="271" r:id="rId12"/>
    <p:sldId id="292" r:id="rId13"/>
    <p:sldId id="284" r:id="rId14"/>
    <p:sldId id="285" r:id="rId15"/>
    <p:sldId id="286" r:id="rId16"/>
    <p:sldId id="290" r:id="rId17"/>
    <p:sldId id="291" r:id="rId18"/>
    <p:sldId id="287" r:id="rId19"/>
    <p:sldId id="288" r:id="rId20"/>
    <p:sldId id="289" r:id="rId21"/>
    <p:sldId id="293" r:id="rId22"/>
    <p:sldId id="294" r:id="rId23"/>
    <p:sldId id="295" r:id="rId24"/>
    <p:sldId id="296" r:id="rId25"/>
    <p:sldId id="297" r:id="rId26"/>
    <p:sldId id="298" r:id="rId27"/>
    <p:sldId id="299"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p:cViewPr varScale="1">
        <p:scale>
          <a:sx n="73" d="100"/>
          <a:sy n="73" d="100"/>
        </p:scale>
        <p:origin x="-624" y="-102"/>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1" csCatId="colorful" phldr="1"/>
      <dgm:spPr/>
      <dgm:t>
        <a:bodyPr/>
        <a:lstStyle/>
        <a:p>
          <a:endParaRPr lang="en-US"/>
        </a:p>
      </dgm:t>
    </dgm:pt>
    <dgm:pt modelId="{A6BA014C-D5CD-45B0-A6E8-DE38B4DCEFFA}">
      <dgm:prSet custT="1"/>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Only one duplicate row/record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US"/>
        </a:p>
      </dgm:t>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t>
        <a:bodyPr/>
        <a:lstStyle/>
        <a:p>
          <a:endParaRPr lang="en-US"/>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US"/>
        </a:p>
      </dgm:t>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t>
        <a:bodyPr/>
        <a:lstStyle/>
        <a:p>
          <a:endParaRPr lang="en-US"/>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US"/>
        </a:p>
      </dgm:t>
    </dgm:pt>
  </dgm:ptLst>
  <dgm:cxnLst>
    <dgm:cxn modelId="{DEDF3986-9436-4C49-8F62-61BA3C47DC60}" srcId="{0BDD2C3F-9F64-4AFC-BDFA-99B0FD662495}" destId="{1DBF71A1-A201-4EA1-97EA-DB24F49F7E56}" srcOrd="3" destOrd="0" parTransId="{9DB2FCB8-C29E-4ED4-8FB6-0183F2586A47}" sibTransId="{9E15DBF5-A65E-4418-A7F5-AEB065A17EFD}"/>
    <dgm:cxn modelId="{BEF3E33D-AAE3-46D0-B803-64930AD31E3F}" type="presOf" srcId="{0BDD2C3F-9F64-4AFC-BDFA-99B0FD662495}" destId="{409AB205-CA75-4F34-9950-D1778ABE0C5D}"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10EDE197-4B72-41B3-B1C1-8D30D5A983A8}" type="presOf" srcId="{66F65BFA-2C7D-4B52-A360-F48BEE6838C0}" destId="{65245A7B-7C16-44E2-AEE8-3B675CFCEFDA}"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485ACDD1-8BA5-4FB5-8790-F1B5BAC86222}" type="presOf" srcId="{A6BA014C-D5CD-45B0-A6E8-DE38B4DCEFFA}" destId="{7B103496-DA0E-4685-89BE-480B410F7FCF}" srcOrd="0" destOrd="0" presId="urn:microsoft.com/office/officeart/2005/8/layout/matrix2"/>
    <dgm:cxn modelId="{9115828E-064B-43A6-8B7B-73931DC5C463}" srcId="{0BDD2C3F-9F64-4AFC-BDFA-99B0FD662495}" destId="{192D9088-0E6C-46F1-9F85-A5FD4F11ECA9}" srcOrd="1" destOrd="0" parTransId="{12D3E03D-B243-4A51-BF2F-2464335A4416}" sibTransId="{8A095F39-0332-4410-8B60-A5C1F66041C0}"/>
    <dgm:cxn modelId="{8C593243-2BBC-4C4A-B2D6-B7295886EAC2}" srcId="{0BDD2C3F-9F64-4AFC-BDFA-99B0FD662495}" destId="{A6BA014C-D5CD-45B0-A6E8-DE38B4DCEFFA}" srcOrd="0" destOrd="0" parTransId="{E1017A9B-2BAD-4A79-858F-3F2A232CC5FC}" sibTransId="{636D1143-B90B-4888-9B22-17B0348BA51B}"/>
    <dgm:cxn modelId="{9A5B3212-7BAB-4FE9-9B07-D3D74F23C04F}" type="presOf" srcId="{192D9088-0E6C-46F1-9F85-A5FD4F11ECA9}" destId="{97980B12-612D-45AF-96B7-86D66152C1E9}" srcOrd="0" destOrd="0" presId="urn:microsoft.com/office/officeart/2005/8/layout/matrix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2,09,593 rows and 37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Only one duplicate row/record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Datatypes of float, integer and object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pPr/>
              <a:t>7/7/2022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pPr/>
              <a:t>‹#›</a:t>
            </a:fld>
            <a:endParaRPr dirty="0"/>
          </a:p>
        </p:txBody>
      </p:sp>
    </p:spTree>
    <p:extLst>
      <p:ext uri="{BB962C8B-B14F-4D97-AF65-F5344CB8AC3E}">
        <p14:creationId xmlns:p14="http://schemas.microsoft.com/office/powerpoint/2010/main" xmlns=""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pPr/>
              <a:t>7/7/2022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pPr/>
              <a:t>‹#›</a:t>
            </a:fld>
            <a:endParaRPr dirty="0"/>
          </a:p>
        </p:txBody>
      </p:sp>
    </p:spTree>
    <p:extLst>
      <p:ext uri="{BB962C8B-B14F-4D97-AF65-F5344CB8AC3E}">
        <p14:creationId xmlns:p14="http://schemas.microsoft.com/office/powerpoint/2010/main" xmlns=""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pPr/>
              <a:t>1</a:t>
            </a:fld>
            <a:endParaRPr lang="en-US" dirty="0"/>
          </a:p>
        </p:txBody>
      </p:sp>
    </p:spTree>
    <p:extLst>
      <p:ext uri="{BB962C8B-B14F-4D97-AF65-F5344CB8AC3E}">
        <p14:creationId xmlns:p14="http://schemas.microsoft.com/office/powerpoint/2010/main" xmlns=""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pPr/>
              <a:t>6</a:t>
            </a:fld>
            <a:endParaRPr lang="en-US" dirty="0"/>
          </a:p>
        </p:txBody>
      </p:sp>
    </p:spTree>
    <p:extLst>
      <p:ext uri="{BB962C8B-B14F-4D97-AF65-F5344CB8AC3E}">
        <p14:creationId xmlns:p14="http://schemas.microsoft.com/office/powerpoint/2010/main" xmlns=""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pPr/>
              <a:t>7</a:t>
            </a:fld>
            <a:endParaRPr lang="en-US" dirty="0"/>
          </a:p>
        </p:txBody>
      </p:sp>
    </p:spTree>
    <p:extLst>
      <p:ext uri="{BB962C8B-B14F-4D97-AF65-F5344CB8AC3E}">
        <p14:creationId xmlns:p14="http://schemas.microsoft.com/office/powerpoint/2010/main" xmlns="" val="140048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pPr/>
              <a:t>8</a:t>
            </a:fld>
            <a:endParaRPr lang="en-US" dirty="0"/>
          </a:p>
        </p:txBody>
      </p:sp>
    </p:spTree>
    <p:extLst>
      <p:ext uri="{BB962C8B-B14F-4D97-AF65-F5344CB8AC3E}">
        <p14:creationId xmlns:p14="http://schemas.microsoft.com/office/powerpoint/2010/main" xmlns="" val="3546443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pPr/>
              <a:t>9</a:t>
            </a:fld>
            <a:endParaRPr lang="en-US" dirty="0"/>
          </a:p>
        </p:txBody>
      </p:sp>
    </p:spTree>
    <p:extLst>
      <p:ext uri="{BB962C8B-B14F-4D97-AF65-F5344CB8AC3E}">
        <p14:creationId xmlns:p14="http://schemas.microsoft.com/office/powerpoint/2010/main" xmlns="" val="2042992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pPr/>
              <a:t>10</a:t>
            </a:fld>
            <a:endParaRPr lang="en-US" dirty="0"/>
          </a:p>
        </p:txBody>
      </p:sp>
    </p:spTree>
    <p:extLst>
      <p:ext uri="{BB962C8B-B14F-4D97-AF65-F5344CB8AC3E}">
        <p14:creationId xmlns:p14="http://schemas.microsoft.com/office/powerpoint/2010/main" xmlns="" val="388614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pPr/>
              <a:t>11</a:t>
            </a:fld>
            <a:endParaRPr lang="en-US" dirty="0"/>
          </a:p>
        </p:txBody>
      </p:sp>
    </p:spTree>
    <p:extLst>
      <p:ext uri="{BB962C8B-B14F-4D97-AF65-F5344CB8AC3E}">
        <p14:creationId xmlns:p14="http://schemas.microsoft.com/office/powerpoint/2010/main" xmlns="" val="280573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pPr/>
              <a:t>7/7/2022</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xmlns="" val="40881699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pPr/>
              <a:t>7/7/2022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xmlns="" val="22237905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pPr/>
              <a:t>7/7/2022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xmlns="" val="26534193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pPr/>
              <a:t>7/7/2022</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xmlns="" val="5064757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pPr/>
              <a:t>7/7/2022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xmlns="" val="8945911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pPr/>
              <a:t>7/7/2022</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xmlns="" val="34841060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pPr/>
              <a:t>7/7/2022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xmlns="" val="15122592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pPr/>
              <a:t>7/7/2022</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xmlns="" val="5977004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pPr/>
              <a:t>7/7/2022</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xmlns="" val="9813163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pPr/>
              <a:t>7/7/2022</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xmlns="" val="40300353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pPr/>
              <a:t>7/7/2022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xmlns="" val="36161321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pPr/>
              <a:t>7/7/2022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xmlns="" val="19318627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7/7/2022</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xmlns=""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 Credit Loan Defaulter Project Presentation</a:t>
            </a:r>
          </a:p>
        </p:txBody>
      </p:sp>
      <p:sp>
        <p:nvSpPr>
          <p:cNvPr id="3" name="Content Placeholder 2"/>
          <p:cNvSpPr>
            <a:spLocks noGrp="1"/>
          </p:cNvSpPr>
          <p:nvPr>
            <p:ph type="subTitle" idx="1"/>
          </p:nvPr>
        </p:nvSpPr>
        <p:spPr/>
        <p:txBody>
          <a:bodyPr/>
          <a:lstStyle/>
          <a:p>
            <a:r>
              <a:rPr lang="en-US" dirty="0"/>
              <a:t>Submitted By | </a:t>
            </a:r>
            <a:r>
              <a:rPr lang="en-US" dirty="0" smtClean="0"/>
              <a:t>Richa Singh</a:t>
            </a:r>
            <a:r>
              <a:rPr lang="en-US" dirty="0" smtClean="0"/>
              <a:t> </a:t>
            </a:r>
            <a:endParaRPr lang="en-US" dirty="0"/>
          </a:p>
        </p:txBody>
      </p:sp>
    </p:spTree>
    <p:extLst>
      <p:ext uri="{BB962C8B-B14F-4D97-AF65-F5344CB8AC3E}">
        <p14:creationId xmlns:p14="http://schemas.microsoft.com/office/powerpoint/2010/main" xmlns="" val="29571895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654694" y="2133600"/>
            <a:ext cx="10896600" cy="3697465"/>
          </a:xfrm>
        </p:spPr>
        <p:txBody>
          <a:bodyPr numCol="2">
            <a:noAutofit/>
          </a:bodyPr>
          <a:lstStyle/>
          <a:p>
            <a:pPr lvl="1">
              <a:buFont typeface="Arial" panose="020B0604020202020204" pitchFamily="34" charset="0"/>
              <a:buChar char="•"/>
            </a:pPr>
            <a:r>
              <a:rPr lang="en-US" sz="1800" b="0" i="0" dirty="0">
                <a:solidFill>
                  <a:srgbClr val="000000"/>
                </a:solidFill>
                <a:effectLst/>
                <a:latin typeface="+mj-lt"/>
              </a:rPr>
              <a:t>fr_da_rech90 : Frequency of data account recharged in last 90 days</a:t>
            </a:r>
          </a:p>
          <a:p>
            <a:pPr lvl="1">
              <a:buFont typeface="Arial" panose="020B0604020202020204" pitchFamily="34" charset="0"/>
              <a:buChar char="•"/>
            </a:pPr>
            <a:r>
              <a:rPr lang="en-US" sz="1800" b="0" i="0" dirty="0">
                <a:solidFill>
                  <a:srgbClr val="000000"/>
                </a:solidFill>
                <a:effectLst/>
                <a:latin typeface="+mj-lt"/>
              </a:rPr>
              <a:t>cnt_loans30 : Number of loans taken by user in last 30 days</a:t>
            </a:r>
          </a:p>
          <a:p>
            <a:pPr lvl="1">
              <a:buFont typeface="Arial" panose="020B0604020202020204" pitchFamily="34" charset="0"/>
              <a:buChar char="•"/>
            </a:pPr>
            <a:r>
              <a:rPr lang="en-US" sz="1800" b="0" i="0" dirty="0">
                <a:solidFill>
                  <a:srgbClr val="000000"/>
                </a:solidFill>
                <a:effectLst/>
                <a:latin typeface="+mj-lt"/>
              </a:rPr>
              <a:t>amnt_loans30 : Total amount of loans taken by user in last 30 days</a:t>
            </a:r>
          </a:p>
          <a:p>
            <a:pPr lvl="1">
              <a:buFont typeface="Arial" panose="020B0604020202020204" pitchFamily="34" charset="0"/>
              <a:buChar char="•"/>
            </a:pPr>
            <a:r>
              <a:rPr lang="en-US" sz="1800" b="0" i="0" dirty="0">
                <a:solidFill>
                  <a:srgbClr val="000000"/>
                </a:solidFill>
                <a:effectLst/>
                <a:latin typeface="+mj-lt"/>
              </a:rPr>
              <a:t>maxamnt_loans30 : Maximum amount of loan taken by the user in last 30 days</a:t>
            </a:r>
          </a:p>
          <a:p>
            <a:pPr lvl="1">
              <a:buFont typeface="Arial" panose="020B0604020202020204" pitchFamily="34" charset="0"/>
              <a:buChar char="•"/>
            </a:pPr>
            <a:r>
              <a:rPr lang="en-US" sz="1800" b="0" i="0" dirty="0">
                <a:solidFill>
                  <a:srgbClr val="000000"/>
                </a:solidFill>
                <a:effectLst/>
                <a:latin typeface="+mj-lt"/>
              </a:rPr>
              <a:t>medianamnt_loans30: Median of amounts of loan taken by the user in last 30 days</a:t>
            </a:r>
          </a:p>
          <a:p>
            <a:pPr lvl="1">
              <a:buFont typeface="Arial" panose="020B0604020202020204" pitchFamily="34" charset="0"/>
              <a:buChar char="•"/>
            </a:pPr>
            <a:r>
              <a:rPr lang="en-US" sz="1800" b="0" i="0" dirty="0">
                <a:solidFill>
                  <a:srgbClr val="000000"/>
                </a:solidFill>
                <a:effectLst/>
                <a:latin typeface="+mj-lt"/>
              </a:rPr>
              <a:t>cnt_loans90 : Number of loans taken by user in last 90 days</a:t>
            </a:r>
          </a:p>
          <a:p>
            <a:pPr lvl="1">
              <a:buFont typeface="Arial" panose="020B0604020202020204" pitchFamily="34" charset="0"/>
              <a:buChar char="•"/>
            </a:pPr>
            <a:r>
              <a:rPr lang="en-US" sz="1800" b="0" i="0" dirty="0">
                <a:solidFill>
                  <a:srgbClr val="000000"/>
                </a:solidFill>
                <a:effectLst/>
                <a:latin typeface="+mj-lt"/>
              </a:rPr>
              <a:t>amnt_loans90 : Total amount of loans taken by user in last 90 days</a:t>
            </a:r>
          </a:p>
          <a:p>
            <a:pPr lvl="1">
              <a:buFont typeface="Arial" panose="020B0604020202020204" pitchFamily="34" charset="0"/>
              <a:buChar char="•"/>
            </a:pPr>
            <a:r>
              <a:rPr lang="en-US" sz="1800" b="0" i="0" dirty="0">
                <a:solidFill>
                  <a:srgbClr val="000000"/>
                </a:solidFill>
                <a:effectLst/>
                <a:latin typeface="+mj-lt"/>
              </a:rPr>
              <a:t>maxamnt_loans90 : Maximum amount of loan taken by the user in last 90 days</a:t>
            </a:r>
          </a:p>
          <a:p>
            <a:pPr lvl="1">
              <a:buFont typeface="Arial" panose="020B0604020202020204" pitchFamily="34" charset="0"/>
              <a:buChar char="•"/>
            </a:pPr>
            <a:r>
              <a:rPr lang="en-US" sz="1800" b="0" i="0" dirty="0">
                <a:solidFill>
                  <a:srgbClr val="000000"/>
                </a:solidFill>
                <a:effectLst/>
                <a:latin typeface="+mj-lt"/>
              </a:rPr>
              <a:t>medianamnt_loans90: Median of amounts of loan taken by the user in last 90 days</a:t>
            </a:r>
          </a:p>
          <a:p>
            <a:pPr lvl="1">
              <a:buFont typeface="Arial" panose="020B0604020202020204" pitchFamily="34" charset="0"/>
              <a:buChar char="•"/>
            </a:pPr>
            <a:r>
              <a:rPr lang="en-US" sz="1800" b="0" i="0" dirty="0">
                <a:solidFill>
                  <a:srgbClr val="000000"/>
                </a:solidFill>
                <a:effectLst/>
                <a:latin typeface="+mj-lt"/>
              </a:rPr>
              <a:t>payback30 : Average payback time in days over last 30 days</a:t>
            </a:r>
          </a:p>
          <a:p>
            <a:pPr lvl="1">
              <a:buFont typeface="Arial" panose="020B0604020202020204" pitchFamily="34" charset="0"/>
              <a:buChar char="•"/>
            </a:pPr>
            <a:r>
              <a:rPr lang="en-US" sz="1800" b="0" i="0" dirty="0">
                <a:solidFill>
                  <a:srgbClr val="000000"/>
                </a:solidFill>
                <a:effectLst/>
                <a:latin typeface="+mj-lt"/>
              </a:rPr>
              <a:t>payback90 : Average payback time in days over last 90 days</a:t>
            </a:r>
          </a:p>
          <a:p>
            <a:pPr lvl="1">
              <a:buFont typeface="Arial" panose="020B0604020202020204" pitchFamily="34" charset="0"/>
              <a:buChar char="•"/>
            </a:pPr>
            <a:r>
              <a:rPr lang="en-US" sz="1800" b="0" i="0" dirty="0" err="1">
                <a:solidFill>
                  <a:srgbClr val="000000"/>
                </a:solidFill>
                <a:effectLst/>
                <a:latin typeface="+mj-lt"/>
              </a:rPr>
              <a:t>pcircle</a:t>
            </a:r>
            <a:r>
              <a:rPr lang="en-US" sz="1800" b="0" i="0" dirty="0">
                <a:solidFill>
                  <a:srgbClr val="000000"/>
                </a:solidFill>
                <a:effectLst/>
                <a:latin typeface="+mj-lt"/>
              </a:rPr>
              <a:t> : Telecom circle</a:t>
            </a:r>
          </a:p>
          <a:p>
            <a:pPr lvl="1">
              <a:buFont typeface="Arial" panose="020B0604020202020204" pitchFamily="34" charset="0"/>
              <a:buChar char="•"/>
            </a:pPr>
            <a:r>
              <a:rPr lang="en-US" sz="1800" b="0" i="0" dirty="0" err="1">
                <a:solidFill>
                  <a:srgbClr val="000000"/>
                </a:solidFill>
                <a:effectLst/>
                <a:latin typeface="+mj-lt"/>
              </a:rPr>
              <a:t>pdate</a:t>
            </a:r>
            <a:r>
              <a:rPr lang="en-US" sz="1800" b="0" i="0" dirty="0">
                <a:solidFill>
                  <a:srgbClr val="000000"/>
                </a:solidFill>
                <a:effectLst/>
                <a:latin typeface="+mj-lt"/>
              </a:rPr>
              <a:t> : Date</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xmlns="" val="29292336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Exploratory Data Analysis</a:t>
            </a:r>
          </a:p>
        </p:txBody>
      </p:sp>
      <p:graphicFrame>
        <p:nvGraphicFramePr>
          <p:cNvPr id="4" name="Content Placeholder 2">
            <a:extLst>
              <a:ext uri="{FF2B5EF4-FFF2-40B4-BE49-F238E27FC236}">
                <a16:creationId xmlns:a16="http://schemas.microsoft.com/office/drawing/2014/main" xmlns="" id="{E3078850-7139-4C66-AB2A-3B260CFD04E3}"/>
              </a:ext>
            </a:extLst>
          </p:cNvPr>
          <p:cNvGraphicFramePr>
            <a:graphicFrameLocks noGrp="1"/>
          </p:cNvGraphicFramePr>
          <p:nvPr>
            <p:ph idx="1"/>
            <p:extLst>
              <p:ext uri="{D42A27DB-BD31-4B8C-83A1-F6EECF244321}">
                <p14:modId xmlns:p14="http://schemas.microsoft.com/office/powerpoint/2010/main" xmlns="" val="1241692638"/>
              </p:ext>
            </p:extLst>
          </p:nvPr>
        </p:nvGraphicFramePr>
        <p:xfrm>
          <a:off x="7542212" y="1752600"/>
          <a:ext cx="4571999"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xmlns="" id="{0ED7F9F9-BE2B-48D6-83BE-CEDAD390F18D}"/>
              </a:ext>
            </a:extLst>
          </p:cNvPr>
          <p:cNvSpPr txBox="1"/>
          <p:nvPr/>
        </p:nvSpPr>
        <p:spPr>
          <a:xfrm>
            <a:off x="912812" y="2209800"/>
            <a:ext cx="6324600" cy="3416320"/>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cap="none" dirty="0">
                <a:latin typeface="+mj-lt"/>
                <a:ea typeface="Cambria" panose="02040503050406030204" pitchFamily="18" charset="0"/>
              </a:rPr>
              <a:t>First I have imported the necessary libraries and loaded the entire dataset in our Jupyter Notebook and renamed the project file from untitled.</a:t>
            </a:r>
          </a:p>
          <a:p>
            <a:pPr marL="285750" indent="-285750">
              <a:buFont typeface="Wingdings" panose="05000000000000000000" pitchFamily="2" charset="2"/>
              <a:buChar char="§"/>
            </a:pPr>
            <a:r>
              <a:rPr lang="en-US" cap="none" dirty="0">
                <a:latin typeface="+mj-lt"/>
                <a:ea typeface="Cambria" panose="02040503050406030204" pitchFamily="18" charset="0"/>
              </a:rPr>
              <a:t>Then I checked the shape of </a:t>
            </a:r>
            <a:r>
              <a:rPr lang="en-US" dirty="0">
                <a:latin typeface="+mj-lt"/>
                <a:ea typeface="Cambria" panose="02040503050406030204" pitchFamily="18" charset="0"/>
              </a:rPr>
              <a:t>our</a:t>
            </a:r>
            <a:r>
              <a:rPr lang="en-US" cap="none" dirty="0">
                <a:latin typeface="+mj-lt"/>
                <a:ea typeface="Cambria" panose="02040503050406030204" pitchFamily="18" charset="0"/>
              </a:rPr>
              <a:t> dataset and found that we </a:t>
            </a:r>
            <a:r>
              <a:rPr lang="en-US" dirty="0">
                <a:latin typeface="+mj-lt"/>
                <a:ea typeface="Cambria" panose="02040503050406030204" pitchFamily="18" charset="0"/>
              </a:rPr>
              <a:t>have a total of</a:t>
            </a:r>
            <a:r>
              <a:rPr lang="en-US" cap="none" dirty="0">
                <a:latin typeface="+mj-lt"/>
                <a:ea typeface="Cambria" panose="02040503050406030204" pitchFamily="18" charset="0"/>
              </a:rPr>
              <a:t> 2,09,593 rows and </a:t>
            </a:r>
            <a:r>
              <a:rPr lang="en-US" dirty="0">
                <a:latin typeface="+mj-lt"/>
                <a:ea typeface="Cambria" panose="02040503050406030204" pitchFamily="18" charset="0"/>
              </a:rPr>
              <a:t>37</a:t>
            </a:r>
            <a:r>
              <a:rPr lang="en-US" cap="none" dirty="0">
                <a:latin typeface="+mj-lt"/>
                <a:ea typeface="Cambria" panose="02040503050406030204" pitchFamily="18" charset="0"/>
              </a:rPr>
              <a:t> different columns.</a:t>
            </a:r>
          </a:p>
          <a:p>
            <a:pPr marL="285750" indent="-285750">
              <a:buFont typeface="Wingdings" panose="05000000000000000000" pitchFamily="2" charset="2"/>
              <a:buChar char="§"/>
            </a:pPr>
            <a:r>
              <a:rPr lang="en-US" cap="none" dirty="0">
                <a:latin typeface="+mj-lt"/>
                <a:ea typeface="Cambria" panose="02040503050406030204" pitchFamily="18" charset="0"/>
              </a:rPr>
              <a:t>We don’t have any null values or missing values present in our dataset.</a:t>
            </a:r>
          </a:p>
          <a:p>
            <a:pPr marL="285750" indent="-285750">
              <a:buFont typeface="Wingdings" panose="05000000000000000000" pitchFamily="2" charset="2"/>
              <a:buChar char="§"/>
            </a:pPr>
            <a:r>
              <a:rPr lang="en-US" dirty="0">
                <a:latin typeface="+mj-lt"/>
                <a:ea typeface="Cambria" panose="02040503050406030204" pitchFamily="18" charset="0"/>
              </a:rPr>
              <a:t>There was only one duplicate row/record in our dataset and I removed it from our dataset.</a:t>
            </a:r>
            <a:endParaRPr lang="en-US" cap="none" dirty="0">
              <a:latin typeface="+mj-lt"/>
              <a:ea typeface="Cambria" panose="02040503050406030204" pitchFamily="18" charset="0"/>
            </a:endParaRPr>
          </a:p>
          <a:p>
            <a:pPr marL="285750" indent="-285750">
              <a:buFont typeface="Wingdings" panose="05000000000000000000" pitchFamily="2" charset="2"/>
              <a:buChar char="§"/>
            </a:pPr>
            <a:r>
              <a:rPr lang="en-US" cap="none" dirty="0">
                <a:latin typeface="+mj-lt"/>
                <a:ea typeface="Cambria" panose="02040503050406030204" pitchFamily="18" charset="0"/>
              </a:rPr>
              <a:t>By checking the data types </a:t>
            </a:r>
            <a:r>
              <a:rPr lang="en-US" dirty="0">
                <a:latin typeface="+mj-lt"/>
                <a:ea typeface="Cambria" panose="02040503050406030204" pitchFamily="18" charset="0"/>
              </a:rPr>
              <a:t>I</a:t>
            </a:r>
            <a:r>
              <a:rPr lang="en-US" cap="none" dirty="0">
                <a:latin typeface="+mj-lt"/>
                <a:ea typeface="Cambria" panose="02040503050406030204" pitchFamily="18" charset="0"/>
              </a:rPr>
              <a:t> came to know that our data set consists of columns have float, integer and object data type values.</a:t>
            </a:r>
          </a:p>
        </p:txBody>
      </p:sp>
    </p:spTree>
    <p:extLst>
      <p:ext uri="{BB962C8B-B14F-4D97-AF65-F5344CB8AC3E}">
        <p14:creationId xmlns:p14="http://schemas.microsoft.com/office/powerpoint/2010/main" xmlns="" val="12558687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60215E-0E4A-4AC2-94DA-29B9BE594DCC}"/>
              </a:ext>
            </a:extLst>
          </p:cNvPr>
          <p:cNvSpPr>
            <a:spLocks noGrp="1"/>
          </p:cNvSpPr>
          <p:nvPr>
            <p:ph type="title"/>
          </p:nvPr>
        </p:nvSpPr>
        <p:spPr/>
        <p:txBody>
          <a:bodyPr/>
          <a:lstStyle/>
          <a:p>
            <a:r>
              <a:rPr lang="en-US" dirty="0"/>
              <a:t>Describe</a:t>
            </a:r>
            <a:endParaRPr lang="en-IN" dirty="0"/>
          </a:p>
        </p:txBody>
      </p:sp>
      <p:pic>
        <p:nvPicPr>
          <p:cNvPr id="6" name="Picture Placeholder 5">
            <a:extLst>
              <a:ext uri="{FF2B5EF4-FFF2-40B4-BE49-F238E27FC236}">
                <a16:creationId xmlns:a16="http://schemas.microsoft.com/office/drawing/2014/main" xmlns="" id="{08DE1530-BF5F-46DD-9504-29ACEB899AED}"/>
              </a:ext>
            </a:extLst>
          </p:cNvPr>
          <p:cNvPicPr>
            <a:picLocks noGrp="1" noChangeAspect="1"/>
          </p:cNvPicPr>
          <p:nvPr>
            <p:ph type="pic" idx="1"/>
          </p:nvPr>
        </p:nvPicPr>
        <p:blipFill>
          <a:blip r:embed="rId2"/>
          <a:srcRect l="848" r="848"/>
          <a:stretch>
            <a:fillRect/>
          </a:stretch>
        </p:blipFill>
        <p:spPr/>
      </p:pic>
      <p:sp>
        <p:nvSpPr>
          <p:cNvPr id="4" name="Text Placeholder 3">
            <a:extLst>
              <a:ext uri="{FF2B5EF4-FFF2-40B4-BE49-F238E27FC236}">
                <a16:creationId xmlns:a16="http://schemas.microsoft.com/office/drawing/2014/main" xmlns="" id="{DC2747CF-750D-4B27-8101-83204A867E5F}"/>
              </a:ext>
            </a:extLst>
          </p:cNvPr>
          <p:cNvSpPr>
            <a:spLocks noGrp="1"/>
          </p:cNvSpPr>
          <p:nvPr>
            <p:ph type="body" sz="half" idx="2"/>
          </p:nvPr>
        </p:nvSpPr>
        <p:spPr/>
        <p:txBody>
          <a:bodyPr/>
          <a:lstStyle/>
          <a:p>
            <a:r>
              <a:rPr lang="en-US" dirty="0"/>
              <a:t>Here we see a statistical  representation of the all the numeric data columns.</a:t>
            </a:r>
            <a:endParaRPr lang="en-IN" dirty="0"/>
          </a:p>
        </p:txBody>
      </p:sp>
    </p:spTree>
    <p:extLst>
      <p:ext uri="{BB962C8B-B14F-4D97-AF65-F5344CB8AC3E}">
        <p14:creationId xmlns:p14="http://schemas.microsoft.com/office/powerpoint/2010/main" xmlns="" val="10403798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17658-2BFB-4061-83C1-85A427D3717A}"/>
              </a:ext>
            </a:extLst>
          </p:cNvPr>
          <p:cNvSpPr>
            <a:spLocks noGrp="1"/>
          </p:cNvSpPr>
          <p:nvPr>
            <p:ph type="title"/>
          </p:nvPr>
        </p:nvSpPr>
        <p:spPr/>
        <p:txBody>
          <a:bodyPr/>
          <a:lstStyle/>
          <a:p>
            <a:r>
              <a:rPr lang="en-US" dirty="0"/>
              <a:t>Univariate Analysis</a:t>
            </a:r>
            <a:endParaRPr lang="en-IN" dirty="0"/>
          </a:p>
        </p:txBody>
      </p:sp>
      <p:sp>
        <p:nvSpPr>
          <p:cNvPr id="4" name="Text Placeholder 3">
            <a:extLst>
              <a:ext uri="{FF2B5EF4-FFF2-40B4-BE49-F238E27FC236}">
                <a16:creationId xmlns:a16="http://schemas.microsoft.com/office/drawing/2014/main" xmlns="" id="{218DE9E7-ED68-4464-B2ED-CAE07B730499}"/>
              </a:ext>
            </a:extLst>
          </p:cNvPr>
          <p:cNvSpPr>
            <a:spLocks noGrp="1"/>
          </p:cNvSpPr>
          <p:nvPr>
            <p:ph type="body" sz="half" idx="2"/>
          </p:nvPr>
        </p:nvSpPr>
        <p:spPr/>
        <p:txBody>
          <a:bodyPr>
            <a:normAutofit lnSpcReduction="10000"/>
          </a:bodyPr>
          <a:lstStyle/>
          <a:p>
            <a:r>
              <a:rPr lang="en-US" dirty="0"/>
              <a:t>With the help of count plots I was able to get the total number of rows covered by each unique categorical value present in all the columns of our dataset. I ensured that along with the total row number the percentage of data coverage is made visible too.</a:t>
            </a:r>
          </a:p>
        </p:txBody>
      </p:sp>
      <p:pic>
        <p:nvPicPr>
          <p:cNvPr id="10" name="Picture Placeholder 9">
            <a:extLst>
              <a:ext uri="{FF2B5EF4-FFF2-40B4-BE49-F238E27FC236}">
                <a16:creationId xmlns:a16="http://schemas.microsoft.com/office/drawing/2014/main" xmlns="" id="{642B36A0-9698-4DBF-A8CB-A007F5830F0C}"/>
              </a:ext>
            </a:extLst>
          </p:cNvPr>
          <p:cNvPicPr>
            <a:picLocks noGrp="1" noChangeAspect="1"/>
          </p:cNvPicPr>
          <p:nvPr>
            <p:ph type="pic" idx="1"/>
          </p:nvPr>
        </p:nvPicPr>
        <p:blipFill>
          <a:blip r:embed="rId2"/>
          <a:srcRect l="16061" r="16061"/>
          <a:stretch>
            <a:fillRect/>
          </a:stretch>
        </p:blipFill>
        <p:spPr/>
      </p:pic>
    </p:spTree>
    <p:extLst>
      <p:ext uri="{BB962C8B-B14F-4D97-AF65-F5344CB8AC3E}">
        <p14:creationId xmlns:p14="http://schemas.microsoft.com/office/powerpoint/2010/main" xmlns="" val="37571324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C82196-F8DF-4F82-BBAF-7A47C4A7E146}"/>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xmlns="" id="{8E601D64-CE4E-442E-B9AE-53330AD730D6}"/>
              </a:ext>
            </a:extLst>
          </p:cNvPr>
          <p:cNvPicPr>
            <a:picLocks noGrp="1" noChangeAspect="1"/>
          </p:cNvPicPr>
          <p:nvPr>
            <p:ph type="pic" idx="1"/>
          </p:nvPr>
        </p:nvPicPr>
        <p:blipFill>
          <a:blip r:embed="rId2"/>
          <a:srcRect l="15530" r="15530"/>
          <a:stretch>
            <a:fillRect/>
          </a:stretch>
        </p:blipFill>
        <p:spPr/>
      </p:pic>
      <p:sp>
        <p:nvSpPr>
          <p:cNvPr id="4" name="Text Placeholder 3">
            <a:extLst>
              <a:ext uri="{FF2B5EF4-FFF2-40B4-BE49-F238E27FC236}">
                <a16:creationId xmlns:a16="http://schemas.microsoft.com/office/drawing/2014/main" xmlns="" id="{9DC91EC6-3B30-435A-AC90-FE4E2F5CF2C8}"/>
              </a:ext>
            </a:extLst>
          </p:cNvPr>
          <p:cNvSpPr>
            <a:spLocks noGrp="1"/>
          </p:cNvSpPr>
          <p:nvPr>
            <p:ph type="body" sz="half" idx="2"/>
          </p:nvPr>
        </p:nvSpPr>
        <p:spPr/>
        <p:txBody>
          <a:bodyPr/>
          <a:lstStyle/>
          <a:p>
            <a:r>
              <a:rPr lang="en-US" dirty="0"/>
              <a:t>With the help of Bar Plot we are able to see the success and failure label data for the columns basically the feature data.</a:t>
            </a:r>
            <a:endParaRPr lang="en-IN" dirty="0"/>
          </a:p>
        </p:txBody>
      </p:sp>
    </p:spTree>
    <p:extLst>
      <p:ext uri="{BB962C8B-B14F-4D97-AF65-F5344CB8AC3E}">
        <p14:creationId xmlns:p14="http://schemas.microsoft.com/office/powerpoint/2010/main" xmlns="" val="23900123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xmlns="" id="{DAD8E0FF-B8DF-4D1B-B649-5EB9A6000CF7}"/>
              </a:ext>
            </a:extLst>
          </p:cNvPr>
          <p:cNvPicPr>
            <a:picLocks noGrp="1" noChangeAspect="1"/>
          </p:cNvPicPr>
          <p:nvPr>
            <p:ph type="pic" idx="1"/>
          </p:nvPr>
        </p:nvPicPr>
        <p:blipFill>
          <a:blip r:embed="rId2"/>
          <a:srcRect l="3073" r="3073"/>
          <a:stretch>
            <a:fillRect/>
          </a:stretch>
        </p:blipFill>
        <p:spPr/>
      </p:pic>
      <p:sp>
        <p:nvSpPr>
          <p:cNvPr id="4" name="Text Placeholder 3">
            <a:extLst>
              <a:ext uri="{FF2B5EF4-FFF2-40B4-BE49-F238E27FC236}">
                <a16:creationId xmlns:a16="http://schemas.microsoft.com/office/drawing/2014/main" xmlns="" id="{6A6A2A6B-C4DF-4356-AB80-13F6C7CA9EAF}"/>
              </a:ext>
            </a:extLst>
          </p:cNvPr>
          <p:cNvSpPr>
            <a:spLocks noGrp="1"/>
          </p:cNvSpPr>
          <p:nvPr>
            <p:ph type="body" sz="half" idx="2"/>
          </p:nvPr>
        </p:nvSpPr>
        <p:spPr/>
        <p:txBody>
          <a:bodyPr/>
          <a:lstStyle/>
          <a:p>
            <a:r>
              <a:rPr lang="en-US" dirty="0"/>
              <a:t>Using the line plots I checked the object data type for date and mobile number data present in our dataset.</a:t>
            </a:r>
            <a:endParaRPr lang="en-IN" dirty="0"/>
          </a:p>
        </p:txBody>
      </p:sp>
    </p:spTree>
    <p:extLst>
      <p:ext uri="{BB962C8B-B14F-4D97-AF65-F5344CB8AC3E}">
        <p14:creationId xmlns:p14="http://schemas.microsoft.com/office/powerpoint/2010/main" xmlns="" val="24076516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xmlns="" id="{34F8962E-5EC9-4FF4-8F35-6ABEEC45C81B}"/>
              </a:ext>
            </a:extLst>
          </p:cNvPr>
          <p:cNvPicPr>
            <a:picLocks noGrp="1" noChangeAspect="1"/>
          </p:cNvPicPr>
          <p:nvPr>
            <p:ph type="pic" idx="1"/>
          </p:nvPr>
        </p:nvPicPr>
        <p:blipFill>
          <a:blip r:embed="rId2"/>
          <a:srcRect l="25272" r="25272"/>
          <a:stretch>
            <a:fillRect/>
          </a:stretch>
        </p:blipFill>
        <p:spPr/>
      </p:pic>
      <p:sp>
        <p:nvSpPr>
          <p:cNvPr id="4" name="Text Placeholder 3">
            <a:extLst>
              <a:ext uri="{FF2B5EF4-FFF2-40B4-BE49-F238E27FC236}">
                <a16:creationId xmlns:a16="http://schemas.microsoft.com/office/drawing/2014/main" xmlns="" id="{6A6A2A6B-C4DF-4356-AB80-13F6C7CA9EAF}"/>
              </a:ext>
            </a:extLst>
          </p:cNvPr>
          <p:cNvSpPr>
            <a:spLocks noGrp="1"/>
          </p:cNvSpPr>
          <p:nvPr>
            <p:ph type="body" sz="half" idx="2"/>
          </p:nvPr>
        </p:nvSpPr>
        <p:spPr/>
        <p:txBody>
          <a:bodyPr/>
          <a:lstStyle/>
          <a:p>
            <a:r>
              <a:rPr lang="en-US" dirty="0"/>
              <a:t>Using the scatter plot we checked the success and failure label data points and their variations plus distributions to confirm further analysis and outlier data.</a:t>
            </a:r>
            <a:endParaRPr lang="en-IN" dirty="0"/>
          </a:p>
        </p:txBody>
      </p:sp>
    </p:spTree>
    <p:extLst>
      <p:ext uri="{BB962C8B-B14F-4D97-AF65-F5344CB8AC3E}">
        <p14:creationId xmlns:p14="http://schemas.microsoft.com/office/powerpoint/2010/main" xmlns="" val="2541063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a16="http://schemas.microsoft.com/office/drawing/2014/main" xmlns="" id="{602F1844-1787-484B-9D25-54AF41E9308D}"/>
              </a:ext>
            </a:extLst>
          </p:cNvPr>
          <p:cNvPicPr>
            <a:picLocks noGrp="1" noChangeAspect="1"/>
          </p:cNvPicPr>
          <p:nvPr>
            <p:ph type="pic" idx="1"/>
          </p:nvPr>
        </p:nvPicPr>
        <p:blipFill>
          <a:blip r:embed="rId2"/>
          <a:srcRect t="24172" b="24172"/>
          <a:stretch>
            <a:fillRect/>
          </a:stretch>
        </p:blipFill>
        <p:spPr/>
      </p:pic>
      <p:sp>
        <p:nvSpPr>
          <p:cNvPr id="4" name="Text Placeholder 3">
            <a:extLst>
              <a:ext uri="{FF2B5EF4-FFF2-40B4-BE49-F238E27FC236}">
                <a16:creationId xmlns:a16="http://schemas.microsoft.com/office/drawing/2014/main" xmlns="" id="{6A6A2A6B-C4DF-4356-AB80-13F6C7CA9EAF}"/>
              </a:ext>
            </a:extLst>
          </p:cNvPr>
          <p:cNvSpPr>
            <a:spLocks noGrp="1"/>
          </p:cNvSpPr>
          <p:nvPr>
            <p:ph type="body" sz="half" idx="2"/>
          </p:nvPr>
        </p:nvSpPr>
        <p:spPr/>
        <p:txBody>
          <a:bodyPr>
            <a:normAutofit/>
          </a:bodyPr>
          <a:lstStyle/>
          <a:p>
            <a:r>
              <a:rPr lang="en-US" dirty="0"/>
              <a:t>I used the histogram to check through all the column details ensuring that the distribution is displayed for further analysis</a:t>
            </a:r>
            <a:endParaRPr lang="en-IN" dirty="0"/>
          </a:p>
        </p:txBody>
      </p:sp>
    </p:spTree>
    <p:extLst>
      <p:ext uri="{BB962C8B-B14F-4D97-AF65-F5344CB8AC3E}">
        <p14:creationId xmlns:p14="http://schemas.microsoft.com/office/powerpoint/2010/main" xmlns="" val="26231121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a16="http://schemas.microsoft.com/office/drawing/2014/main" xmlns="" id="{531016CB-4B2E-4058-9AE3-084EB0D226BA}"/>
              </a:ext>
            </a:extLst>
          </p:cNvPr>
          <p:cNvPicPr>
            <a:picLocks noGrp="1" noChangeAspect="1"/>
          </p:cNvPicPr>
          <p:nvPr>
            <p:ph type="pic" idx="1"/>
          </p:nvPr>
        </p:nvPicPr>
        <p:blipFill>
          <a:blip r:embed="rId2"/>
          <a:srcRect t="12217" b="12217"/>
          <a:stretch>
            <a:fillRect/>
          </a:stretch>
        </p:blipFill>
        <p:spPr/>
      </p:pic>
      <p:sp>
        <p:nvSpPr>
          <p:cNvPr id="4" name="Text Placeholder 3">
            <a:extLst>
              <a:ext uri="{FF2B5EF4-FFF2-40B4-BE49-F238E27FC236}">
                <a16:creationId xmlns:a16="http://schemas.microsoft.com/office/drawing/2014/main" xmlns="" id="{6A6A2A6B-C4DF-4356-AB80-13F6C7CA9EAF}"/>
              </a:ext>
            </a:extLst>
          </p:cNvPr>
          <p:cNvSpPr>
            <a:spLocks noGrp="1"/>
          </p:cNvSpPr>
          <p:nvPr>
            <p:ph type="body" sz="half" idx="2"/>
          </p:nvPr>
        </p:nvSpPr>
        <p:spPr/>
        <p:txBody>
          <a:bodyPr/>
          <a:lstStyle/>
          <a:p>
            <a:r>
              <a:rPr lang="en-US" dirty="0"/>
              <a:t>Used the heatmap to check the correlation specifically between the label and feature data columns</a:t>
            </a:r>
          </a:p>
          <a:p>
            <a:r>
              <a:rPr lang="en-IN" dirty="0"/>
              <a:t>Also we checked for any multi collinearity concerns between feature column data</a:t>
            </a:r>
            <a:endParaRPr lang="en-US" dirty="0"/>
          </a:p>
        </p:txBody>
      </p:sp>
    </p:spTree>
    <p:extLst>
      <p:ext uri="{BB962C8B-B14F-4D97-AF65-F5344CB8AC3E}">
        <p14:creationId xmlns:p14="http://schemas.microsoft.com/office/powerpoint/2010/main" xmlns="" val="26138228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15A8D9-52FF-4DD1-AE51-E515FB3723EA}"/>
              </a:ext>
            </a:extLst>
          </p:cNvPr>
          <p:cNvSpPr>
            <a:spLocks noGrp="1"/>
          </p:cNvSpPr>
          <p:nvPr>
            <p:ph type="title"/>
          </p:nvPr>
        </p:nvSpPr>
        <p:spPr/>
        <p:txBody>
          <a:bodyPr/>
          <a:lstStyle/>
          <a:p>
            <a:r>
              <a:rPr lang="en-US" dirty="0"/>
              <a:t>Correlation Bar</a:t>
            </a:r>
            <a:endParaRPr lang="en-IN" dirty="0"/>
          </a:p>
        </p:txBody>
      </p:sp>
      <p:pic>
        <p:nvPicPr>
          <p:cNvPr id="6" name="Picture Placeholder 5">
            <a:extLst>
              <a:ext uri="{FF2B5EF4-FFF2-40B4-BE49-F238E27FC236}">
                <a16:creationId xmlns:a16="http://schemas.microsoft.com/office/drawing/2014/main" xmlns="" id="{6F1374C7-5023-4E23-A49C-EEAF90CCCD75}"/>
              </a:ext>
            </a:extLst>
          </p:cNvPr>
          <p:cNvPicPr>
            <a:picLocks noGrp="1" noChangeAspect="1"/>
          </p:cNvPicPr>
          <p:nvPr>
            <p:ph type="pic" idx="1"/>
          </p:nvPr>
        </p:nvPicPr>
        <p:blipFill>
          <a:blip r:embed="rId2"/>
          <a:srcRect l="12902" r="12902"/>
          <a:stretch>
            <a:fillRect/>
          </a:stretch>
        </p:blipFill>
        <p:spPr/>
      </p:pic>
      <p:sp>
        <p:nvSpPr>
          <p:cNvPr id="4" name="Text Placeholder 3">
            <a:extLst>
              <a:ext uri="{FF2B5EF4-FFF2-40B4-BE49-F238E27FC236}">
                <a16:creationId xmlns:a16="http://schemas.microsoft.com/office/drawing/2014/main" xmlns="" id="{6A6A2A6B-C4DF-4356-AB80-13F6C7CA9EAF}"/>
              </a:ext>
            </a:extLst>
          </p:cNvPr>
          <p:cNvSpPr>
            <a:spLocks noGrp="1"/>
          </p:cNvSpPr>
          <p:nvPr>
            <p:ph type="body" sz="half" idx="2"/>
          </p:nvPr>
        </p:nvSpPr>
        <p:spPr/>
        <p:txBody>
          <a:bodyPr/>
          <a:lstStyle/>
          <a:p>
            <a:r>
              <a:rPr lang="en-US" dirty="0"/>
              <a:t>Using a Bar Plot we checked the correlation between the label column and feature columns to determine the one’s that are positively and negatively correlated</a:t>
            </a:r>
            <a:endParaRPr lang="en-IN" dirty="0"/>
          </a:p>
        </p:txBody>
      </p:sp>
    </p:spTree>
    <p:extLst>
      <p:ext uri="{BB962C8B-B14F-4D97-AF65-F5344CB8AC3E}">
        <p14:creationId xmlns:p14="http://schemas.microsoft.com/office/powerpoint/2010/main" xmlns="" val="22402105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87495A-E36A-411F-BB52-2468BBE6541A}"/>
              </a:ext>
            </a:extLst>
          </p:cNvPr>
          <p:cNvSpPr>
            <a:spLocks noGrp="1"/>
          </p:cNvSpPr>
          <p:nvPr>
            <p:ph type="title"/>
          </p:nvPr>
        </p:nvSpPr>
        <p:spPr/>
        <p:txBody>
          <a:bodyPr/>
          <a:lstStyle/>
          <a:p>
            <a:r>
              <a:rPr lang="en-US" dirty="0"/>
              <a:t>Introduction</a:t>
            </a:r>
            <a:endParaRPr lang="en-IN" dirty="0"/>
          </a:p>
        </p:txBody>
      </p:sp>
      <p:pic>
        <p:nvPicPr>
          <p:cNvPr id="5" name="Content Placeholder 4">
            <a:extLst>
              <a:ext uri="{FF2B5EF4-FFF2-40B4-BE49-F238E27FC236}">
                <a16:creationId xmlns:a16="http://schemas.microsoft.com/office/drawing/2014/main" xmlns="" id="{583B7C94-6ABB-44AA-A012-17B4FA94B685}"/>
              </a:ext>
            </a:extLst>
          </p:cNvPr>
          <p:cNvPicPr>
            <a:picLocks noGrp="1" noChangeAspect="1"/>
          </p:cNvPicPr>
          <p:nvPr>
            <p:ph idx="1"/>
          </p:nvPr>
        </p:nvPicPr>
        <p:blipFill>
          <a:blip r:embed="rId2"/>
          <a:stretch>
            <a:fillRect/>
          </a:stretch>
        </p:blipFill>
        <p:spPr>
          <a:xfrm>
            <a:off x="7991206" y="2743200"/>
            <a:ext cx="3970607" cy="2438400"/>
          </a:xfrm>
        </p:spPr>
      </p:pic>
      <p:sp>
        <p:nvSpPr>
          <p:cNvPr id="7" name="TextBox 6">
            <a:extLst>
              <a:ext uri="{FF2B5EF4-FFF2-40B4-BE49-F238E27FC236}">
                <a16:creationId xmlns:a16="http://schemas.microsoft.com/office/drawing/2014/main" xmlns="" id="{96E64847-9E13-4235-9DE0-CA245BC8C2A8}"/>
              </a:ext>
            </a:extLst>
          </p:cNvPr>
          <p:cNvSpPr txBox="1"/>
          <p:nvPr/>
        </p:nvSpPr>
        <p:spPr>
          <a:xfrm>
            <a:off x="227012" y="1824841"/>
            <a:ext cx="7543800" cy="3970318"/>
          </a:xfrm>
          <a:prstGeom prst="rect">
            <a:avLst/>
          </a:prstGeom>
          <a:noFill/>
          <a:ln>
            <a:solidFill>
              <a:schemeClr val="accent1">
                <a:lumMod val="20000"/>
                <a:lumOff val="80000"/>
              </a:schemeClr>
            </a:solidFill>
          </a:ln>
        </p:spPr>
        <p:txBody>
          <a:bodyPr wrap="square">
            <a:spAutoFit/>
          </a:bodyPr>
          <a:lstStyle/>
          <a:p>
            <a:pPr algn="l"/>
            <a:r>
              <a:rPr lang="en-US" b="1" i="0" dirty="0">
                <a:solidFill>
                  <a:srgbClr val="000000"/>
                </a:solidFill>
                <a:effectLst/>
                <a:latin typeface="+mj-lt"/>
              </a:rPr>
              <a:t>Problem Statement:</a:t>
            </a:r>
          </a:p>
          <a:p>
            <a:pPr algn="l"/>
            <a:endParaRPr lang="en-US" b="1" i="0" dirty="0">
              <a:solidFill>
                <a:srgbClr val="000000"/>
              </a:solidFill>
              <a:effectLst/>
              <a:latin typeface="+mj-lt"/>
            </a:endParaRPr>
          </a:p>
          <a:p>
            <a:pPr algn="l"/>
            <a:r>
              <a:rPr lang="en-US" b="0" i="0" dirty="0">
                <a:solidFill>
                  <a:srgbClr val="000000"/>
                </a:solidFill>
                <a:effectLst/>
                <a:latin typeface="+mj-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p:txBody>
      </p:sp>
    </p:spTree>
    <p:extLst>
      <p:ext uri="{BB962C8B-B14F-4D97-AF65-F5344CB8AC3E}">
        <p14:creationId xmlns:p14="http://schemas.microsoft.com/office/powerpoint/2010/main" xmlns="" val="25750186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15A8D9-52FF-4DD1-AE51-E515FB3723EA}"/>
              </a:ext>
            </a:extLst>
          </p:cNvPr>
          <p:cNvSpPr>
            <a:spLocks noGrp="1"/>
          </p:cNvSpPr>
          <p:nvPr>
            <p:ph type="title"/>
          </p:nvPr>
        </p:nvSpPr>
        <p:spPr/>
        <p:txBody>
          <a:bodyPr/>
          <a:lstStyle/>
          <a:p>
            <a:r>
              <a:rPr lang="en-US" dirty="0"/>
              <a:t>Importance Bar</a:t>
            </a:r>
            <a:endParaRPr lang="en-IN" dirty="0"/>
          </a:p>
        </p:txBody>
      </p:sp>
      <p:pic>
        <p:nvPicPr>
          <p:cNvPr id="6" name="Picture Placeholder 5">
            <a:extLst>
              <a:ext uri="{FF2B5EF4-FFF2-40B4-BE49-F238E27FC236}">
                <a16:creationId xmlns:a16="http://schemas.microsoft.com/office/drawing/2014/main" xmlns="" id="{6F1834FF-1C40-4381-8BE8-7838FFBC81F9}"/>
              </a:ext>
            </a:extLst>
          </p:cNvPr>
          <p:cNvPicPr>
            <a:picLocks noGrp="1" noChangeAspect="1"/>
          </p:cNvPicPr>
          <p:nvPr>
            <p:ph type="pic" idx="1"/>
          </p:nvPr>
        </p:nvPicPr>
        <p:blipFill>
          <a:blip r:embed="rId2"/>
          <a:srcRect l="6547" r="6547"/>
          <a:stretch>
            <a:fillRect/>
          </a:stretch>
        </p:blipFill>
        <p:spPr/>
      </p:pic>
      <p:sp>
        <p:nvSpPr>
          <p:cNvPr id="4" name="Text Placeholder 3">
            <a:extLst>
              <a:ext uri="{FF2B5EF4-FFF2-40B4-BE49-F238E27FC236}">
                <a16:creationId xmlns:a16="http://schemas.microsoft.com/office/drawing/2014/main" xmlns="" id="{6A6A2A6B-C4DF-4356-AB80-13F6C7CA9EAF}"/>
              </a:ext>
            </a:extLst>
          </p:cNvPr>
          <p:cNvSpPr>
            <a:spLocks noGrp="1"/>
          </p:cNvSpPr>
          <p:nvPr>
            <p:ph type="body" sz="half" idx="2"/>
          </p:nvPr>
        </p:nvSpPr>
        <p:spPr/>
        <p:txBody>
          <a:bodyPr/>
          <a:lstStyle/>
          <a:p>
            <a:r>
              <a:rPr lang="en-US" dirty="0"/>
              <a:t>Using the Random Forest Classifier we were able to get the importance data and dropped the least contributing feature columns.</a:t>
            </a:r>
            <a:endParaRPr lang="en-IN" dirty="0"/>
          </a:p>
        </p:txBody>
      </p:sp>
    </p:spTree>
    <p:extLst>
      <p:ext uri="{BB962C8B-B14F-4D97-AF65-F5344CB8AC3E}">
        <p14:creationId xmlns:p14="http://schemas.microsoft.com/office/powerpoint/2010/main" xmlns="" val="9376451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BE26BA-F285-4C78-966A-548CC04B5D77}"/>
              </a:ext>
            </a:extLst>
          </p:cNvPr>
          <p:cNvSpPr>
            <a:spLocks noGrp="1"/>
          </p:cNvSpPr>
          <p:nvPr>
            <p:ph type="title"/>
          </p:nvPr>
        </p:nvSpPr>
        <p:spPr/>
        <p:txBody>
          <a:bodyPr/>
          <a:lstStyle/>
          <a:p>
            <a:r>
              <a:rPr lang="en-US" dirty="0"/>
              <a:t>Classification Function</a:t>
            </a:r>
            <a:endParaRPr lang="en-IN" dirty="0"/>
          </a:p>
        </p:txBody>
      </p:sp>
      <p:sp>
        <p:nvSpPr>
          <p:cNvPr id="3" name="Picture Placeholder 2">
            <a:extLst>
              <a:ext uri="{FF2B5EF4-FFF2-40B4-BE49-F238E27FC236}">
                <a16:creationId xmlns:a16="http://schemas.microsoft.com/office/drawing/2014/main" xmlns=""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xmlns="" id="{6CBF0792-86E2-4AFF-A6E3-7E7806BFDF1D}"/>
              </a:ext>
            </a:extLst>
          </p:cNvPr>
          <p:cNvSpPr>
            <a:spLocks noGrp="1"/>
          </p:cNvSpPr>
          <p:nvPr>
            <p:ph type="body" sz="half" idx="2"/>
          </p:nvPr>
        </p:nvSpPr>
        <p:spPr/>
        <p:txBody>
          <a:bodyPr>
            <a:normAutofit fontScale="92500"/>
          </a:bodyPr>
          <a:lstStyle/>
          <a:p>
            <a:r>
              <a:rPr lang="en-US" dirty="0"/>
              <a:t>I created this classification function to obtain the various input model details along with metric information on accuracy, cross validation, the classification report and the difference between accuracy and cross validation using 5 folds to avoid overfitting and underfitting concerns.</a:t>
            </a:r>
            <a:endParaRPr lang="en-IN" dirty="0"/>
          </a:p>
        </p:txBody>
      </p:sp>
      <p:pic>
        <p:nvPicPr>
          <p:cNvPr id="6" name="Picture 5">
            <a:extLst>
              <a:ext uri="{FF2B5EF4-FFF2-40B4-BE49-F238E27FC236}">
                <a16:creationId xmlns:a16="http://schemas.microsoft.com/office/drawing/2014/main" xmlns="" id="{FEC895C5-2ED4-4211-80B1-810FE0E7C5B0}"/>
              </a:ext>
            </a:extLst>
          </p:cNvPr>
          <p:cNvPicPr>
            <a:picLocks noChangeAspect="1"/>
          </p:cNvPicPr>
          <p:nvPr/>
        </p:nvPicPr>
        <p:blipFill>
          <a:blip r:embed="rId2"/>
          <a:stretch>
            <a:fillRect/>
          </a:stretch>
        </p:blipFill>
        <p:spPr>
          <a:xfrm>
            <a:off x="455612" y="914400"/>
            <a:ext cx="7157049" cy="4741545"/>
          </a:xfrm>
          <a:prstGeom prst="rect">
            <a:avLst/>
          </a:prstGeom>
        </p:spPr>
      </p:pic>
    </p:spTree>
    <p:extLst>
      <p:ext uri="{BB962C8B-B14F-4D97-AF65-F5344CB8AC3E}">
        <p14:creationId xmlns:p14="http://schemas.microsoft.com/office/powerpoint/2010/main" xmlns="" val="38914141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BE26BA-F285-4C78-966A-548CC04B5D77}"/>
              </a:ext>
            </a:extLst>
          </p:cNvPr>
          <p:cNvSpPr>
            <a:spLocks noGrp="1"/>
          </p:cNvSpPr>
          <p:nvPr>
            <p:ph type="title"/>
          </p:nvPr>
        </p:nvSpPr>
        <p:spPr>
          <a:xfrm>
            <a:off x="7923213" y="1371600"/>
            <a:ext cx="3413761" cy="2057400"/>
          </a:xfrm>
        </p:spPr>
        <p:txBody>
          <a:bodyPr/>
          <a:lstStyle/>
          <a:p>
            <a:r>
              <a:rPr lang="en-US" dirty="0"/>
              <a:t>Classification Machine Learning Models Used</a:t>
            </a:r>
            <a:endParaRPr lang="en-IN" dirty="0"/>
          </a:p>
        </p:txBody>
      </p:sp>
      <p:sp>
        <p:nvSpPr>
          <p:cNvPr id="3" name="Picture Placeholder 2">
            <a:extLst>
              <a:ext uri="{FF2B5EF4-FFF2-40B4-BE49-F238E27FC236}">
                <a16:creationId xmlns:a16="http://schemas.microsoft.com/office/drawing/2014/main" xmlns=""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xmlns="" id="{6CBF0792-86E2-4AFF-A6E3-7E7806BFDF1D}"/>
              </a:ext>
            </a:extLst>
          </p:cNvPr>
          <p:cNvSpPr>
            <a:spLocks noGrp="1"/>
          </p:cNvSpPr>
          <p:nvPr>
            <p:ph type="body" sz="half" idx="2"/>
          </p:nvPr>
        </p:nvSpPr>
        <p:spPr/>
        <p:txBody>
          <a:bodyPr/>
          <a:lstStyle/>
          <a:p>
            <a:r>
              <a:rPr lang="en-US" dirty="0"/>
              <a:t>I made use of 8 Classification Machine Learning Models to check through the best accuracy along with cross validation score.</a:t>
            </a:r>
            <a:endParaRPr lang="en-IN" dirty="0"/>
          </a:p>
        </p:txBody>
      </p:sp>
      <p:pic>
        <p:nvPicPr>
          <p:cNvPr id="6" name="Picture 5">
            <a:extLst>
              <a:ext uri="{FF2B5EF4-FFF2-40B4-BE49-F238E27FC236}">
                <a16:creationId xmlns:a16="http://schemas.microsoft.com/office/drawing/2014/main" xmlns="" id="{3AA32F84-1BF6-4706-BB89-01DEC8CAAA6F}"/>
              </a:ext>
            </a:extLst>
          </p:cNvPr>
          <p:cNvPicPr>
            <a:picLocks noChangeAspect="1"/>
          </p:cNvPicPr>
          <p:nvPr/>
        </p:nvPicPr>
        <p:blipFill>
          <a:blip r:embed="rId2"/>
          <a:stretch>
            <a:fillRect/>
          </a:stretch>
        </p:blipFill>
        <p:spPr>
          <a:xfrm>
            <a:off x="851850" y="1255450"/>
            <a:ext cx="6857999" cy="4114800"/>
          </a:xfrm>
          <a:prstGeom prst="rect">
            <a:avLst/>
          </a:prstGeom>
        </p:spPr>
      </p:pic>
    </p:spTree>
    <p:extLst>
      <p:ext uri="{BB962C8B-B14F-4D97-AF65-F5344CB8AC3E}">
        <p14:creationId xmlns:p14="http://schemas.microsoft.com/office/powerpoint/2010/main" xmlns="" val="41429884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BE26BA-F285-4C78-966A-548CC04B5D77}"/>
              </a:ext>
            </a:extLst>
          </p:cNvPr>
          <p:cNvSpPr>
            <a:spLocks noGrp="1"/>
          </p:cNvSpPr>
          <p:nvPr>
            <p:ph type="title"/>
          </p:nvPr>
        </p:nvSpPr>
        <p:spPr/>
        <p:txBody>
          <a:bodyPr/>
          <a:lstStyle/>
          <a:p>
            <a:r>
              <a:rPr lang="en-US" dirty="0"/>
              <a:t>Report on Best Model</a:t>
            </a:r>
            <a:endParaRPr lang="en-IN" dirty="0"/>
          </a:p>
        </p:txBody>
      </p:sp>
      <p:sp>
        <p:nvSpPr>
          <p:cNvPr id="3" name="Picture Placeholder 2">
            <a:extLst>
              <a:ext uri="{FF2B5EF4-FFF2-40B4-BE49-F238E27FC236}">
                <a16:creationId xmlns:a16="http://schemas.microsoft.com/office/drawing/2014/main" xmlns=""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xmlns="" id="{6CBF0792-86E2-4AFF-A6E3-7E7806BFDF1D}"/>
              </a:ext>
            </a:extLst>
          </p:cNvPr>
          <p:cNvSpPr>
            <a:spLocks noGrp="1"/>
          </p:cNvSpPr>
          <p:nvPr>
            <p:ph type="body" sz="half" idx="2"/>
          </p:nvPr>
        </p:nvSpPr>
        <p:spPr/>
        <p:txBody>
          <a:bodyPr/>
          <a:lstStyle/>
          <a:p>
            <a:r>
              <a:rPr lang="en-US" dirty="0"/>
              <a:t>I chose Extra Trees Classifier as my best model and then proceed to perform hyper parameter tuning on the same</a:t>
            </a:r>
            <a:endParaRPr lang="en-IN" dirty="0"/>
          </a:p>
        </p:txBody>
      </p:sp>
      <p:pic>
        <p:nvPicPr>
          <p:cNvPr id="6" name="Picture 5">
            <a:extLst>
              <a:ext uri="{FF2B5EF4-FFF2-40B4-BE49-F238E27FC236}">
                <a16:creationId xmlns:a16="http://schemas.microsoft.com/office/drawing/2014/main" xmlns="" id="{016C7177-F621-446F-8B1B-A3612F48E070}"/>
              </a:ext>
            </a:extLst>
          </p:cNvPr>
          <p:cNvPicPr>
            <a:picLocks noChangeAspect="1"/>
          </p:cNvPicPr>
          <p:nvPr/>
        </p:nvPicPr>
        <p:blipFill>
          <a:blip r:embed="rId2"/>
          <a:stretch>
            <a:fillRect/>
          </a:stretch>
        </p:blipFill>
        <p:spPr>
          <a:xfrm>
            <a:off x="950912" y="1966727"/>
            <a:ext cx="6629398" cy="2670282"/>
          </a:xfrm>
          <a:prstGeom prst="rect">
            <a:avLst/>
          </a:prstGeom>
        </p:spPr>
      </p:pic>
    </p:spTree>
    <p:extLst>
      <p:ext uri="{BB962C8B-B14F-4D97-AF65-F5344CB8AC3E}">
        <p14:creationId xmlns:p14="http://schemas.microsoft.com/office/powerpoint/2010/main" xmlns="" val="25957349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128A50-9D98-42A7-A1C4-E549127EE0D7}"/>
              </a:ext>
            </a:extLst>
          </p:cNvPr>
          <p:cNvSpPr>
            <a:spLocks noGrp="1"/>
          </p:cNvSpPr>
          <p:nvPr>
            <p:ph type="title"/>
          </p:nvPr>
        </p:nvSpPr>
        <p:spPr/>
        <p:txBody>
          <a:bodyPr/>
          <a:lstStyle/>
          <a:p>
            <a:r>
              <a:rPr lang="en-US" dirty="0"/>
              <a:t>Hyper parameter tuning result</a:t>
            </a:r>
            <a:endParaRPr lang="en-IN" dirty="0"/>
          </a:p>
        </p:txBody>
      </p:sp>
      <p:sp>
        <p:nvSpPr>
          <p:cNvPr id="3" name="Content Placeholder 2">
            <a:extLst>
              <a:ext uri="{FF2B5EF4-FFF2-40B4-BE49-F238E27FC236}">
                <a16:creationId xmlns:a16="http://schemas.microsoft.com/office/drawing/2014/main" xmlns="" id="{3ED881F8-B533-476F-9FC6-4D30185849F6}"/>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xmlns="" id="{09497C09-1FBA-4491-A52F-3268779D0EC6}"/>
              </a:ext>
            </a:extLst>
          </p:cNvPr>
          <p:cNvSpPr>
            <a:spLocks noGrp="1"/>
          </p:cNvSpPr>
          <p:nvPr>
            <p:ph sz="half" idx="2"/>
          </p:nvPr>
        </p:nvSpPr>
        <p:spPr/>
        <p:txBody>
          <a:bodyPr/>
          <a:lstStyle/>
          <a:p>
            <a:endParaRPr lang="en-IN" dirty="0"/>
          </a:p>
        </p:txBody>
      </p:sp>
      <p:pic>
        <p:nvPicPr>
          <p:cNvPr id="6" name="Picture 5">
            <a:extLst>
              <a:ext uri="{FF2B5EF4-FFF2-40B4-BE49-F238E27FC236}">
                <a16:creationId xmlns:a16="http://schemas.microsoft.com/office/drawing/2014/main" xmlns="" id="{6E0010EA-41E3-40B8-B57E-5C823C8CD2F9}"/>
              </a:ext>
            </a:extLst>
          </p:cNvPr>
          <p:cNvPicPr>
            <a:picLocks noChangeAspect="1"/>
          </p:cNvPicPr>
          <p:nvPr/>
        </p:nvPicPr>
        <p:blipFill>
          <a:blip r:embed="rId2"/>
          <a:stretch>
            <a:fillRect/>
          </a:stretch>
        </p:blipFill>
        <p:spPr>
          <a:xfrm>
            <a:off x="1371149" y="1870449"/>
            <a:ext cx="4723263" cy="4158020"/>
          </a:xfrm>
          <a:prstGeom prst="rect">
            <a:avLst/>
          </a:prstGeom>
        </p:spPr>
      </p:pic>
      <p:pic>
        <p:nvPicPr>
          <p:cNvPr id="8" name="Picture 7">
            <a:extLst>
              <a:ext uri="{FF2B5EF4-FFF2-40B4-BE49-F238E27FC236}">
                <a16:creationId xmlns:a16="http://schemas.microsoft.com/office/drawing/2014/main" xmlns="" id="{02A20974-7326-4DB6-A137-63A4E6E47031}"/>
              </a:ext>
            </a:extLst>
          </p:cNvPr>
          <p:cNvPicPr>
            <a:picLocks noChangeAspect="1"/>
          </p:cNvPicPr>
          <p:nvPr/>
        </p:nvPicPr>
        <p:blipFill>
          <a:blip r:embed="rId3"/>
          <a:stretch>
            <a:fillRect/>
          </a:stretch>
        </p:blipFill>
        <p:spPr>
          <a:xfrm>
            <a:off x="6112059" y="1873187"/>
            <a:ext cx="5854695" cy="4411293"/>
          </a:xfrm>
          <a:prstGeom prst="rect">
            <a:avLst/>
          </a:prstGeom>
        </p:spPr>
      </p:pic>
    </p:spTree>
    <p:extLst>
      <p:ext uri="{BB962C8B-B14F-4D97-AF65-F5344CB8AC3E}">
        <p14:creationId xmlns:p14="http://schemas.microsoft.com/office/powerpoint/2010/main" xmlns="" val="29641027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927040-0C1F-4EAE-9F89-A0BD43684BA8}"/>
              </a:ext>
            </a:extLst>
          </p:cNvPr>
          <p:cNvSpPr>
            <a:spLocks noGrp="1"/>
          </p:cNvSpPr>
          <p:nvPr>
            <p:ph type="title"/>
          </p:nvPr>
        </p:nvSpPr>
        <p:spPr/>
        <p:txBody>
          <a:bodyPr/>
          <a:lstStyle/>
          <a:p>
            <a:r>
              <a:rPr lang="en-US" dirty="0"/>
              <a:t>Conclusion</a:t>
            </a:r>
            <a:endParaRPr lang="en-IN" dirty="0"/>
          </a:p>
        </p:txBody>
      </p:sp>
      <p:sp>
        <p:nvSpPr>
          <p:cNvPr id="5" name="TextBox 4">
            <a:extLst>
              <a:ext uri="{FF2B5EF4-FFF2-40B4-BE49-F238E27FC236}">
                <a16:creationId xmlns:a16="http://schemas.microsoft.com/office/drawing/2014/main" xmlns="" id="{CE57F583-D912-44AD-BB32-1D9E2E7A2E50}"/>
              </a:ext>
            </a:extLst>
          </p:cNvPr>
          <p:cNvSpPr txBox="1"/>
          <p:nvPr/>
        </p:nvSpPr>
        <p:spPr>
          <a:xfrm>
            <a:off x="1522876" y="2362200"/>
            <a:ext cx="7390936" cy="3139321"/>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Key Findings and Conclusions of the Study: From the final model MFI can find if a person will return money or not and should a MFI provide a load to that person or not judging from the various features taken into consideration.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p>
        </p:txBody>
      </p:sp>
    </p:spTree>
    <p:extLst>
      <p:ext uri="{BB962C8B-B14F-4D97-AF65-F5344CB8AC3E}">
        <p14:creationId xmlns:p14="http://schemas.microsoft.com/office/powerpoint/2010/main" xmlns="" val="33388269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545A83-DDA4-49FD-A409-B9FDDD2E7348}"/>
              </a:ext>
            </a:extLst>
          </p:cNvPr>
          <p:cNvSpPr>
            <a:spLocks noGrp="1"/>
          </p:cNvSpPr>
          <p:nvPr>
            <p:ph type="title"/>
          </p:nvPr>
        </p:nvSpPr>
        <p:spPr/>
        <p:txBody>
          <a:bodyPr/>
          <a:lstStyle/>
          <a:p>
            <a:r>
              <a:rPr lang="en-US" dirty="0"/>
              <a:t>Limitations of this work and Scope for Future Work</a:t>
            </a:r>
            <a:endParaRPr lang="en-IN" dirty="0"/>
          </a:p>
        </p:txBody>
      </p:sp>
      <p:sp>
        <p:nvSpPr>
          <p:cNvPr id="4" name="TextBox 3">
            <a:extLst>
              <a:ext uri="{FF2B5EF4-FFF2-40B4-BE49-F238E27FC236}">
                <a16:creationId xmlns:a16="http://schemas.microsoft.com/office/drawing/2014/main" xmlns="" id="{9271E9AC-553F-480B-B1D1-DEB281765D80}"/>
              </a:ext>
            </a:extLst>
          </p:cNvPr>
          <p:cNvSpPr txBox="1"/>
          <p:nvPr/>
        </p:nvSpPr>
        <p:spPr>
          <a:xfrm>
            <a:off x="1522876" y="2743200"/>
            <a:ext cx="9906000" cy="2308324"/>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Limitation is it will only work for this particular use case and will need to be modified if tried to be utilized on a different scenario but on a similar scale.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lang="en-IN" dirty="0"/>
          </a:p>
        </p:txBody>
      </p:sp>
    </p:spTree>
    <p:extLst>
      <p:ext uri="{BB962C8B-B14F-4D97-AF65-F5344CB8AC3E}">
        <p14:creationId xmlns:p14="http://schemas.microsoft.com/office/powerpoint/2010/main" xmlns="" val="33152057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C954CE9-4A30-49B0-AC51-FEA493C30D90}"/>
              </a:ext>
            </a:extLst>
          </p:cNvPr>
          <p:cNvPicPr>
            <a:picLocks noChangeAspect="1"/>
          </p:cNvPicPr>
          <p:nvPr/>
        </p:nvPicPr>
        <p:blipFill>
          <a:blip r:embed="rId2"/>
          <a:stretch>
            <a:fillRect/>
          </a:stretch>
        </p:blipFill>
        <p:spPr>
          <a:xfrm>
            <a:off x="93662" y="762000"/>
            <a:ext cx="12001500" cy="4800600"/>
          </a:xfrm>
          <a:prstGeom prst="rect">
            <a:avLst/>
          </a:prstGeom>
        </p:spPr>
      </p:pic>
    </p:spTree>
    <p:extLst>
      <p:ext uri="{BB962C8B-B14F-4D97-AF65-F5344CB8AC3E}">
        <p14:creationId xmlns:p14="http://schemas.microsoft.com/office/powerpoint/2010/main" xmlns="" val="497263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DF4727-DE47-4480-BA43-23D775C4A33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664BCC37-A7B8-4B7C-A7C0-1012678542F3}"/>
              </a:ext>
            </a:extLst>
          </p:cNvPr>
          <p:cNvSpPr>
            <a:spLocks noGrp="1"/>
          </p:cNvSpPr>
          <p:nvPr>
            <p:ph idx="1"/>
          </p:nvPr>
        </p:nvSpPr>
        <p:spPr>
          <a:xfrm>
            <a:off x="192873" y="2133600"/>
            <a:ext cx="7620000" cy="4058533"/>
          </a:xfrm>
        </p:spPr>
        <p:txBody>
          <a:bodyPr>
            <a:noAutofit/>
          </a:bodyPr>
          <a:lstStyle/>
          <a:p>
            <a:pPr marL="0" indent="0">
              <a:buNone/>
            </a:pPr>
            <a:r>
              <a:rPr lang="en-US" sz="1700" b="0" i="0" dirty="0">
                <a:solidFill>
                  <a:srgbClr val="000000"/>
                </a:solidFill>
                <a:effectLst/>
                <a:latin typeface="+mj-lt"/>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700" dirty="0">
              <a:latin typeface="+mj-lt"/>
            </a:endParaRPr>
          </a:p>
        </p:txBody>
      </p:sp>
      <p:pic>
        <p:nvPicPr>
          <p:cNvPr id="4" name="Content Placeholder 4">
            <a:extLst>
              <a:ext uri="{FF2B5EF4-FFF2-40B4-BE49-F238E27FC236}">
                <a16:creationId xmlns:a16="http://schemas.microsoft.com/office/drawing/2014/main" xmlns="" id="{CDD68451-C6FD-404D-9B0F-267E29E03651}"/>
              </a:ext>
            </a:extLst>
          </p:cNvPr>
          <p:cNvPicPr>
            <a:picLocks noChangeAspect="1"/>
          </p:cNvPicPr>
          <p:nvPr/>
        </p:nvPicPr>
        <p:blipFill>
          <a:blip r:embed="rId2"/>
          <a:stretch>
            <a:fillRect/>
          </a:stretch>
        </p:blipFill>
        <p:spPr>
          <a:xfrm>
            <a:off x="7991206" y="2743200"/>
            <a:ext cx="3970607" cy="2438400"/>
          </a:xfrm>
          <a:prstGeom prst="rect">
            <a:avLst/>
          </a:prstGeom>
        </p:spPr>
      </p:pic>
    </p:spTree>
    <p:extLst>
      <p:ext uri="{BB962C8B-B14F-4D97-AF65-F5344CB8AC3E}">
        <p14:creationId xmlns:p14="http://schemas.microsoft.com/office/powerpoint/2010/main" xmlns="" val="42941049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8B536F-4259-494B-B0E9-045004636B05}"/>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xmlns="" id="{B427521B-92A7-46BD-8671-468A29A2E27A}"/>
              </a:ext>
            </a:extLst>
          </p:cNvPr>
          <p:cNvSpPr>
            <a:spLocks noGrp="1"/>
          </p:cNvSpPr>
          <p:nvPr>
            <p:ph idx="1"/>
          </p:nvPr>
        </p:nvSpPr>
        <p:spPr>
          <a:xfrm>
            <a:off x="1370243" y="1989258"/>
            <a:ext cx="4724169" cy="3697465"/>
          </a:xfrm>
        </p:spPr>
        <p:txBody>
          <a:bodyPr>
            <a:normAutofit lnSpcReduction="10000"/>
          </a:bodyPr>
          <a:lstStyle/>
          <a:p>
            <a:r>
              <a:rPr lang="en-US" b="0" i="0" dirty="0">
                <a:solidFill>
                  <a:srgbClr val="000000"/>
                </a:solidFill>
                <a:effectLst/>
                <a:latin typeface="+mj-lt"/>
              </a:rPr>
              <a:t>Build a model which can be used to predict in terms of a probability for each loan transaction, whether the customer will be paying back the loaned amount within 5 days of insurance of loan.</a:t>
            </a:r>
          </a:p>
          <a:p>
            <a:r>
              <a:rPr lang="en-US" b="0" i="0" dirty="0">
                <a:solidFill>
                  <a:srgbClr val="000000"/>
                </a:solidFill>
                <a:effectLst/>
                <a:latin typeface="+mj-lt"/>
              </a:rPr>
              <a:t>In this case, Label ‘1’ indicates that the loan has been paid i.e. Non- defaulter, while, Label ‘0’ indicates that the loan has not been paid i.e. defaulter.</a:t>
            </a:r>
            <a:endParaRPr lang="en-IN" dirty="0">
              <a:latin typeface="+mj-lt"/>
            </a:endParaRPr>
          </a:p>
        </p:txBody>
      </p:sp>
      <p:pic>
        <p:nvPicPr>
          <p:cNvPr id="4" name="Picture 3">
            <a:extLst>
              <a:ext uri="{FF2B5EF4-FFF2-40B4-BE49-F238E27FC236}">
                <a16:creationId xmlns:a16="http://schemas.microsoft.com/office/drawing/2014/main" xmlns="" id="{9134C6AE-4570-44A3-B24F-17766763948A}"/>
              </a:ext>
            </a:extLst>
          </p:cNvPr>
          <p:cNvPicPr>
            <a:picLocks noChangeAspect="1"/>
          </p:cNvPicPr>
          <p:nvPr/>
        </p:nvPicPr>
        <p:blipFill>
          <a:blip r:embed="rId2"/>
          <a:stretch>
            <a:fillRect/>
          </a:stretch>
        </p:blipFill>
        <p:spPr>
          <a:xfrm>
            <a:off x="7618412" y="990600"/>
            <a:ext cx="3953699" cy="4696123"/>
          </a:xfrm>
          <a:prstGeom prst="rect">
            <a:avLst/>
          </a:prstGeom>
        </p:spPr>
      </p:pic>
    </p:spTree>
    <p:extLst>
      <p:ext uri="{BB962C8B-B14F-4D97-AF65-F5344CB8AC3E}">
        <p14:creationId xmlns:p14="http://schemas.microsoft.com/office/powerpoint/2010/main" xmlns="" val="10619152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AAAFD1-7C33-40A6-A6B2-D15502BFF6D2}"/>
              </a:ext>
            </a:extLst>
          </p:cNvPr>
          <p:cNvSpPr>
            <a:spLocks noGrp="1"/>
          </p:cNvSpPr>
          <p:nvPr>
            <p:ph type="title"/>
          </p:nvPr>
        </p:nvSpPr>
        <p:spPr/>
        <p:txBody>
          <a:bodyPr/>
          <a:lstStyle/>
          <a:p>
            <a:r>
              <a:rPr lang="en-US" dirty="0"/>
              <a:t>Points to remember</a:t>
            </a:r>
            <a:endParaRPr lang="en-IN" dirty="0"/>
          </a:p>
        </p:txBody>
      </p:sp>
      <p:sp>
        <p:nvSpPr>
          <p:cNvPr id="3" name="Content Placeholder 2">
            <a:extLst>
              <a:ext uri="{FF2B5EF4-FFF2-40B4-BE49-F238E27FC236}">
                <a16:creationId xmlns:a16="http://schemas.microsoft.com/office/drawing/2014/main" xmlns="" id="{333C871D-7E80-4F02-86B5-949CF148AA33}"/>
              </a:ext>
            </a:extLst>
          </p:cNvPr>
          <p:cNvSpPr>
            <a:spLocks noGrp="1"/>
          </p:cNvSpPr>
          <p:nvPr>
            <p:ph idx="1"/>
          </p:nvPr>
        </p:nvSpPr>
        <p:spPr>
          <a:xfrm>
            <a:off x="1522643" y="2057400"/>
            <a:ext cx="9143538" cy="3697465"/>
          </a:xfrm>
        </p:spPr>
        <p:txBody>
          <a:bodyPr>
            <a:normAutofit fontScale="92500" lnSpcReduction="10000"/>
          </a:bodyPr>
          <a:lstStyle/>
          <a:p>
            <a:r>
              <a:rPr lang="en-US" dirty="0"/>
              <a:t>There are no null values in the dataset.</a:t>
            </a:r>
          </a:p>
          <a:p>
            <a:r>
              <a:rPr lang="en-US" dirty="0"/>
              <a:t>There may be some customers with no loan history.</a:t>
            </a:r>
          </a:p>
          <a:p>
            <a:r>
              <a:rPr lang="en-US" dirty="0"/>
              <a:t>The dataset is imbalanced. Label ‘1’ has approximately 87.5 percent records, while, label ‘0’ has approximately 12.5 percent records.</a:t>
            </a:r>
          </a:p>
          <a:p>
            <a:r>
              <a:rPr lang="en-US" dirty="0"/>
              <a:t>For some features, there may be values which might not be realistic. You may have to observe them and treat them with a suitable explanation.</a:t>
            </a:r>
          </a:p>
          <a:p>
            <a:r>
              <a:rPr lang="en-US" dirty="0"/>
              <a:t>You might come across outliers in some features which you need to handle as per your understanding. Keep in mind that data is expensive and we cannot lose more than 7-8 percent of the total data.</a:t>
            </a:r>
            <a:endParaRPr lang="en-IN" dirty="0"/>
          </a:p>
        </p:txBody>
      </p:sp>
    </p:spTree>
    <p:extLst>
      <p:ext uri="{BB962C8B-B14F-4D97-AF65-F5344CB8AC3E}">
        <p14:creationId xmlns:p14="http://schemas.microsoft.com/office/powerpoint/2010/main" xmlns="" val="8326380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a:xfrm>
            <a:off x="1522876" y="1905000"/>
            <a:ext cx="8914936" cy="4191000"/>
          </a:xfrm>
        </p:spPr>
        <p:txBody>
          <a:bodyPr>
            <a:normAutofit/>
          </a:bodyPr>
          <a:lstStyle/>
          <a:p>
            <a:r>
              <a:rPr lang="en-US" dirty="0"/>
              <a:t> Analytical Problem Framing</a:t>
            </a:r>
          </a:p>
          <a:p>
            <a:pPr lvl="1"/>
            <a:r>
              <a:rPr lang="en-US" dirty="0"/>
              <a:t>Exploratory Data Analysis (EDA)</a:t>
            </a:r>
          </a:p>
          <a:p>
            <a:pPr lvl="1"/>
            <a:r>
              <a:rPr lang="en-US" dirty="0"/>
              <a:t>Visualizations</a:t>
            </a:r>
          </a:p>
          <a:p>
            <a:r>
              <a:rPr lang="en-US" dirty="0"/>
              <a:t> Data Pre-Processing on train and test datasets</a:t>
            </a:r>
          </a:p>
          <a:p>
            <a:r>
              <a:rPr lang="en-US" dirty="0"/>
              <a:t> Model/s Development and Evaluation</a:t>
            </a:r>
          </a:p>
          <a:p>
            <a:r>
              <a:rPr lang="en-US" dirty="0"/>
              <a:t> Performing hyper parameter tuning, saving the best model and predicting the label</a:t>
            </a:r>
          </a:p>
          <a:p>
            <a:r>
              <a:rPr lang="en-US" dirty="0"/>
              <a:t> Conclusion and future work discussion</a:t>
            </a:r>
          </a:p>
        </p:txBody>
      </p:sp>
    </p:spTree>
    <p:extLst>
      <p:ext uri="{BB962C8B-B14F-4D97-AF65-F5344CB8AC3E}">
        <p14:creationId xmlns:p14="http://schemas.microsoft.com/office/powerpoint/2010/main" xmlns="" val="314811008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Technology</a:t>
            </a:r>
          </a:p>
        </p:txBody>
      </p:sp>
      <p:sp>
        <p:nvSpPr>
          <p:cNvPr id="2" name="Content Placeholder 1"/>
          <p:cNvSpPr>
            <a:spLocks noGrp="1"/>
          </p:cNvSpPr>
          <p:nvPr>
            <p:ph idx="1"/>
          </p:nvPr>
        </p:nvSpPr>
        <p:spPr>
          <a:xfrm>
            <a:off x="1065212" y="1981200"/>
            <a:ext cx="9601202" cy="4114800"/>
          </a:xfrm>
        </p:spPr>
        <p:txBody>
          <a:bodyPr>
            <a:normAutofit fontScale="92500" lnSpcReduction="10000"/>
          </a:bodyPr>
          <a:lstStyle/>
          <a:p>
            <a:r>
              <a:rPr lang="en-US" dirty="0"/>
              <a:t>Hardware technology being used.</a:t>
            </a:r>
          </a:p>
          <a:p>
            <a:pPr lvl="1"/>
            <a:r>
              <a:rPr lang="en-US" dirty="0"/>
              <a:t>RAM : 8 GB</a:t>
            </a:r>
          </a:p>
          <a:p>
            <a:pPr lvl="1"/>
            <a:r>
              <a:rPr lang="en-US" dirty="0"/>
              <a:t>CPU  : AMD Ryzen 5 3550H with Radeon Vega Mobile </a:t>
            </a:r>
            <a:r>
              <a:rPr lang="en-US" dirty="0" err="1"/>
              <a:t>Gfx</a:t>
            </a:r>
            <a:r>
              <a:rPr lang="en-US" dirty="0"/>
              <a:t> 2.10 GHz</a:t>
            </a:r>
          </a:p>
          <a:p>
            <a:pPr lvl="1"/>
            <a:r>
              <a:rPr lang="en-US" dirty="0"/>
              <a:t>GPU  : AMD Radeon ™ Vega 8 Graphics and NVIDIA GeForce GTX 1650 </a:t>
            </a:r>
            <a:r>
              <a:rPr lang="en-US" dirty="0" err="1"/>
              <a:t>Ti</a:t>
            </a:r>
            <a:endParaRPr lang="en-US" dirty="0"/>
          </a:p>
          <a:p>
            <a:r>
              <a:rPr lang="en-US" dirty="0"/>
              <a:t>Software technology being used.</a:t>
            </a:r>
          </a:p>
          <a:p>
            <a:pPr lvl="1"/>
            <a:r>
              <a:rPr lang="en-US" dirty="0"/>
              <a:t>Programming language            : Python</a:t>
            </a:r>
          </a:p>
          <a:p>
            <a:pPr lvl="1"/>
            <a:r>
              <a:rPr lang="en-US" dirty="0"/>
              <a:t>Distribution                                : Anaconda Navigator</a:t>
            </a:r>
          </a:p>
          <a:p>
            <a:pPr lvl="1"/>
            <a:r>
              <a:rPr lang="en-US" dirty="0"/>
              <a:t>Browser based language shell : Jupyter Notebook</a:t>
            </a:r>
          </a:p>
          <a:p>
            <a:r>
              <a:rPr lang="en-US" dirty="0"/>
              <a:t>Libraries/Packages specifically being used.</a:t>
            </a:r>
          </a:p>
          <a:p>
            <a:pPr lvl="1"/>
            <a:r>
              <a:rPr lang="en-US" dirty="0"/>
              <a:t>Pandas , NumPy, matplotlib, seaborn, scikit-learn, pandas-profiling, missingno</a:t>
            </a:r>
          </a:p>
        </p:txBody>
      </p:sp>
    </p:spTree>
    <p:extLst>
      <p:ext uri="{BB962C8B-B14F-4D97-AF65-F5344CB8AC3E}">
        <p14:creationId xmlns:p14="http://schemas.microsoft.com/office/powerpoint/2010/main" xmlns="" val="35190107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455612" y="1981200"/>
            <a:ext cx="11506200" cy="3429000"/>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label : Flag indicating whether the user paid back the credit amount within 5 days of issuing the loan {1:success, 0:failure}</a:t>
            </a:r>
          </a:p>
          <a:p>
            <a:pPr algn="l">
              <a:buFont typeface="Arial" panose="020B0604020202020204" pitchFamily="34" charset="0"/>
              <a:buChar char="•"/>
            </a:pPr>
            <a:r>
              <a:rPr lang="en-US" sz="1800" b="0" i="0" dirty="0" err="1">
                <a:solidFill>
                  <a:srgbClr val="000000"/>
                </a:solidFill>
                <a:effectLst/>
                <a:latin typeface="+mj-lt"/>
              </a:rPr>
              <a:t>msisdn</a:t>
            </a:r>
            <a:r>
              <a:rPr lang="en-US" sz="1800" b="0" i="0" dirty="0">
                <a:solidFill>
                  <a:srgbClr val="000000"/>
                </a:solidFill>
                <a:effectLst/>
                <a:latin typeface="+mj-lt"/>
              </a:rPr>
              <a:t> : Mobile number of user</a:t>
            </a:r>
          </a:p>
          <a:p>
            <a:pPr algn="l">
              <a:buFont typeface="Arial" panose="020B0604020202020204" pitchFamily="34" charset="0"/>
              <a:buChar char="•"/>
            </a:pPr>
            <a:r>
              <a:rPr lang="en-US" sz="1800" b="0" i="0" dirty="0" err="1">
                <a:solidFill>
                  <a:srgbClr val="000000"/>
                </a:solidFill>
                <a:effectLst/>
                <a:latin typeface="+mj-lt"/>
              </a:rPr>
              <a:t>aon</a:t>
            </a:r>
            <a:r>
              <a:rPr lang="en-US" sz="1800" b="0" i="0" dirty="0">
                <a:solidFill>
                  <a:srgbClr val="000000"/>
                </a:solidFill>
                <a:effectLst/>
                <a:latin typeface="+mj-lt"/>
              </a:rPr>
              <a:t> : Age on cellular network in days</a:t>
            </a:r>
          </a:p>
          <a:p>
            <a:pPr algn="l">
              <a:buFont typeface="Arial" panose="020B0604020202020204" pitchFamily="34" charset="0"/>
              <a:buChar char="•"/>
            </a:pPr>
            <a:r>
              <a:rPr lang="en-US" sz="1800" b="0" i="0" dirty="0">
                <a:solidFill>
                  <a:srgbClr val="000000"/>
                </a:solidFill>
                <a:effectLst/>
                <a:latin typeface="+mj-lt"/>
              </a:rPr>
              <a:t>daily_decr30 : Daily amount spent from main account, averaged over last 30 days (in Indonesian Rupiah)</a:t>
            </a:r>
          </a:p>
          <a:p>
            <a:pPr algn="l">
              <a:buFont typeface="Arial" panose="020B0604020202020204" pitchFamily="34" charset="0"/>
              <a:buChar char="•"/>
            </a:pPr>
            <a:r>
              <a:rPr lang="en-US" sz="1800" b="0" i="0" dirty="0">
                <a:solidFill>
                  <a:srgbClr val="000000"/>
                </a:solidFill>
                <a:effectLst/>
                <a:latin typeface="+mj-lt"/>
              </a:rPr>
              <a:t>daily_decr90 : Daily amount spent from main account, averaged over last 90 days (in Indonesian Rupiah)</a:t>
            </a:r>
          </a:p>
          <a:p>
            <a:pPr algn="l">
              <a:buFont typeface="Arial" panose="020B0604020202020204" pitchFamily="34" charset="0"/>
              <a:buChar char="•"/>
            </a:pPr>
            <a:r>
              <a:rPr lang="en-US" sz="1800" b="0" i="0" dirty="0">
                <a:solidFill>
                  <a:srgbClr val="000000"/>
                </a:solidFill>
                <a:effectLst/>
                <a:latin typeface="+mj-lt"/>
              </a:rPr>
              <a:t>rental30 : Average main account balance over last 30 days</a:t>
            </a:r>
          </a:p>
          <a:p>
            <a:pPr algn="l">
              <a:buFont typeface="Arial" panose="020B0604020202020204" pitchFamily="34" charset="0"/>
              <a:buChar char="•"/>
            </a:pPr>
            <a:r>
              <a:rPr lang="en-US" sz="1800" b="0" i="0" dirty="0">
                <a:solidFill>
                  <a:srgbClr val="000000"/>
                </a:solidFill>
                <a:effectLst/>
                <a:latin typeface="+mj-lt"/>
              </a:rPr>
              <a:t>rental90 : Average main account balance over last 90 days</a:t>
            </a:r>
          </a:p>
          <a:p>
            <a:pPr algn="l">
              <a:buFont typeface="Arial" panose="020B0604020202020204" pitchFamily="34" charset="0"/>
              <a:buChar char="•"/>
            </a:pPr>
            <a:r>
              <a:rPr lang="en-US" sz="1800" b="0" i="0" dirty="0" err="1">
                <a:solidFill>
                  <a:srgbClr val="000000"/>
                </a:solidFill>
                <a:effectLst/>
                <a:latin typeface="+mj-lt"/>
              </a:rPr>
              <a:t>last_rech_date_ma</a:t>
            </a:r>
            <a:r>
              <a:rPr lang="en-US" sz="1800" b="0" i="0" dirty="0">
                <a:solidFill>
                  <a:srgbClr val="000000"/>
                </a:solidFill>
                <a:effectLst/>
                <a:latin typeface="+mj-lt"/>
              </a:rPr>
              <a:t> : Number of days till last recharge of main account</a:t>
            </a:r>
          </a:p>
          <a:p>
            <a:pPr algn="l">
              <a:buFont typeface="Arial" panose="020B0604020202020204" pitchFamily="34" charset="0"/>
              <a:buChar char="•"/>
            </a:pPr>
            <a:r>
              <a:rPr lang="en-US" sz="1800" b="0" i="0" dirty="0" err="1">
                <a:solidFill>
                  <a:srgbClr val="000000"/>
                </a:solidFill>
                <a:effectLst/>
                <a:latin typeface="+mj-lt"/>
              </a:rPr>
              <a:t>last_rech_date_da</a:t>
            </a:r>
            <a:r>
              <a:rPr lang="en-US" sz="1800" b="0" i="0" dirty="0">
                <a:solidFill>
                  <a:srgbClr val="000000"/>
                </a:solidFill>
                <a:effectLst/>
                <a:latin typeface="+mj-lt"/>
              </a:rPr>
              <a:t> : Number of days till last recharge of data account</a:t>
            </a:r>
          </a:p>
          <a:p>
            <a:pPr algn="l">
              <a:buFont typeface="Arial" panose="020B0604020202020204" pitchFamily="34" charset="0"/>
              <a:buChar char="•"/>
            </a:pPr>
            <a:r>
              <a:rPr lang="en-US" sz="1800" b="0" i="0" dirty="0" err="1">
                <a:solidFill>
                  <a:srgbClr val="000000"/>
                </a:solidFill>
                <a:effectLst/>
                <a:latin typeface="+mj-lt"/>
              </a:rPr>
              <a:t>last_rech_amt_ma</a:t>
            </a:r>
            <a:r>
              <a:rPr lang="en-US" sz="1800" b="0" i="0" dirty="0">
                <a:solidFill>
                  <a:srgbClr val="000000"/>
                </a:solidFill>
                <a:effectLst/>
                <a:latin typeface="+mj-lt"/>
              </a:rPr>
              <a:t> : Amount of last recharge of main account (in Indonesian Rupiah)</a:t>
            </a:r>
          </a:p>
          <a:p>
            <a:pPr algn="l">
              <a:buFont typeface="Arial" panose="020B0604020202020204" pitchFamily="34" charset="0"/>
              <a:buChar char="•"/>
            </a:pPr>
            <a:r>
              <a:rPr lang="en-US" sz="1800" b="0" i="0" dirty="0">
                <a:solidFill>
                  <a:srgbClr val="000000"/>
                </a:solidFill>
                <a:effectLst/>
                <a:latin typeface="+mj-lt"/>
              </a:rPr>
              <a:t>cnt_ma_rech30 : Number of times main account got recharged in last 30 days</a:t>
            </a:r>
          </a:p>
          <a:p>
            <a:pPr algn="l">
              <a:buFont typeface="Arial" panose="020B0604020202020204" pitchFamily="34" charset="0"/>
              <a:buChar char="•"/>
            </a:pPr>
            <a:r>
              <a:rPr lang="en-US" sz="1800" b="0" i="0" dirty="0">
                <a:solidFill>
                  <a:srgbClr val="000000"/>
                </a:solidFill>
                <a:effectLst/>
                <a:latin typeface="+mj-lt"/>
              </a:rPr>
              <a:t>fr_ma_rech30 : Frequency of main account recharged in last 30 days</a:t>
            </a:r>
          </a:p>
        </p:txBody>
      </p:sp>
    </p:spTree>
    <p:extLst>
      <p:ext uri="{BB962C8B-B14F-4D97-AF65-F5344CB8AC3E}">
        <p14:creationId xmlns:p14="http://schemas.microsoft.com/office/powerpoint/2010/main" xmlns="" val="11529660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379412" y="1676400"/>
            <a:ext cx="11582400" cy="3531421"/>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sumamnt_ma_rech30 : Total amount of recharge in main account over last 30 days (in Indonesian Rupiah)</a:t>
            </a:r>
          </a:p>
          <a:p>
            <a:pPr algn="l">
              <a:buFont typeface="Arial" panose="020B0604020202020204" pitchFamily="34" charset="0"/>
              <a:buChar char="•"/>
            </a:pPr>
            <a:r>
              <a:rPr lang="en-US" sz="1800" b="0" i="0" dirty="0">
                <a:solidFill>
                  <a:srgbClr val="000000"/>
                </a:solidFill>
                <a:effectLst/>
                <a:latin typeface="+mj-lt"/>
              </a:rPr>
              <a:t>medianamnt_ma_rech30 : Median of amount of recharges done in main account over last 30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medianmarechprebal30 : Median of main account balance just before recharge in last 30 days at user level (in Indonesian Rupiah)</a:t>
            </a:r>
          </a:p>
          <a:p>
            <a:pPr algn="l">
              <a:buFont typeface="Arial" panose="020B0604020202020204" pitchFamily="34" charset="0"/>
              <a:buChar char="•"/>
            </a:pPr>
            <a:r>
              <a:rPr lang="en-US" sz="1800" b="0" i="0" dirty="0">
                <a:solidFill>
                  <a:srgbClr val="000000"/>
                </a:solidFill>
                <a:effectLst/>
                <a:latin typeface="+mj-lt"/>
              </a:rPr>
              <a:t>cnt_ma_rech90 : Number of times main account got recharged in last 90 days</a:t>
            </a:r>
          </a:p>
          <a:p>
            <a:pPr algn="l">
              <a:buFont typeface="Arial" panose="020B0604020202020204" pitchFamily="34" charset="0"/>
              <a:buChar char="•"/>
            </a:pPr>
            <a:r>
              <a:rPr lang="en-US" sz="1800" b="0" i="0" dirty="0">
                <a:solidFill>
                  <a:srgbClr val="000000"/>
                </a:solidFill>
                <a:effectLst/>
                <a:latin typeface="+mj-lt"/>
              </a:rPr>
              <a:t>fr_ma_rech90 : Frequency of main account recharged in last 90 days</a:t>
            </a:r>
          </a:p>
          <a:p>
            <a:pPr algn="l">
              <a:buFont typeface="Arial" panose="020B0604020202020204" pitchFamily="34" charset="0"/>
              <a:buChar char="•"/>
            </a:pPr>
            <a:r>
              <a:rPr lang="en-US" sz="1800" b="0" i="0" dirty="0">
                <a:solidFill>
                  <a:srgbClr val="000000"/>
                </a:solidFill>
                <a:effectLst/>
                <a:latin typeface="+mj-lt"/>
              </a:rPr>
              <a:t>sumamnt_ma_rech90 : Total amount of recharge in main account over last 90 days (in Indonesian Rupiah)</a:t>
            </a:r>
          </a:p>
          <a:p>
            <a:pPr algn="l">
              <a:buFont typeface="Arial" panose="020B0604020202020204" pitchFamily="34" charset="0"/>
              <a:buChar char="•"/>
            </a:pPr>
            <a:r>
              <a:rPr lang="en-US" sz="1800" b="0" i="0" dirty="0">
                <a:solidFill>
                  <a:srgbClr val="000000"/>
                </a:solidFill>
                <a:effectLst/>
                <a:latin typeface="+mj-lt"/>
              </a:rPr>
              <a:t>medianamnt_ma_rech90 : Median of amount of recharges done in main account over last 90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medianmarechprebal90 : Median of main account balance just before recharge in last 90 days at user level (in Indonesian Rupiah)</a:t>
            </a:r>
          </a:p>
          <a:p>
            <a:pPr algn="l">
              <a:buFont typeface="Arial" panose="020B0604020202020204" pitchFamily="34" charset="0"/>
              <a:buChar char="•"/>
            </a:pPr>
            <a:r>
              <a:rPr lang="en-US" sz="1800" b="0" i="0" dirty="0">
                <a:solidFill>
                  <a:srgbClr val="000000"/>
                </a:solidFill>
                <a:effectLst/>
                <a:latin typeface="+mj-lt"/>
              </a:rPr>
              <a:t>cnt_da_rech30 : Number of times data account got recharged in last 30 days</a:t>
            </a:r>
          </a:p>
          <a:p>
            <a:pPr algn="l">
              <a:buFont typeface="Arial" panose="020B0604020202020204" pitchFamily="34" charset="0"/>
              <a:buChar char="•"/>
            </a:pPr>
            <a:r>
              <a:rPr lang="en-US" sz="1800" b="0" i="0" dirty="0">
                <a:solidFill>
                  <a:srgbClr val="000000"/>
                </a:solidFill>
                <a:effectLst/>
                <a:latin typeface="+mj-lt"/>
              </a:rPr>
              <a:t>fr_da_rech30 : Frequency of data account recharged in last 30 days</a:t>
            </a:r>
          </a:p>
          <a:p>
            <a:pPr algn="l">
              <a:buFont typeface="Arial" panose="020B0604020202020204" pitchFamily="34" charset="0"/>
              <a:buChar char="•"/>
            </a:pPr>
            <a:r>
              <a:rPr lang="en-US" sz="1800" b="0" i="0" dirty="0">
                <a:solidFill>
                  <a:srgbClr val="000000"/>
                </a:solidFill>
                <a:effectLst/>
                <a:latin typeface="+mj-lt"/>
              </a:rPr>
              <a:t>cnt_da_rech90 : Number of times data account got recharged in last 90 days</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xmlns="" val="19193646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xmlns=""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142</TotalTime>
  <Words>1911</Words>
  <Application>Microsoft Office PowerPoint</Application>
  <PresentationFormat>Custom</PresentationFormat>
  <Paragraphs>126</Paragraphs>
  <Slides>27</Slides>
  <Notes>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Project planning overview presentation</vt:lpstr>
      <vt:lpstr>Micro Credit Loan Defaulter Project Presentation</vt:lpstr>
      <vt:lpstr>Introduction</vt:lpstr>
      <vt:lpstr>Introduction</vt:lpstr>
      <vt:lpstr>Exercise</vt:lpstr>
      <vt:lpstr>Points to remember</vt:lpstr>
      <vt:lpstr>Project Goals</vt:lpstr>
      <vt:lpstr>Technology</vt:lpstr>
      <vt:lpstr>Data Description</vt:lpstr>
      <vt:lpstr>Data Description</vt:lpstr>
      <vt:lpstr>Data Description</vt:lpstr>
      <vt:lpstr>Exploratory Data Analysis</vt:lpstr>
      <vt:lpstr>Describe</vt:lpstr>
      <vt:lpstr>Univariate Analysis</vt:lpstr>
      <vt:lpstr>Bivariate Analysis</vt:lpstr>
      <vt:lpstr>Bivariate Analysis</vt:lpstr>
      <vt:lpstr>Bivariate Analysis</vt:lpstr>
      <vt:lpstr>Multivariate Analysis</vt:lpstr>
      <vt:lpstr>Multivariate Analysis</vt:lpstr>
      <vt:lpstr>Correlation Bar</vt:lpstr>
      <vt:lpstr>Importance Bar</vt:lpstr>
      <vt:lpstr>Classification Function</vt:lpstr>
      <vt:lpstr>Classification Machine Learning Models Used</vt:lpstr>
      <vt:lpstr>Report on Best Model</vt:lpstr>
      <vt:lpstr>Hyper parameter tuning result</vt:lpstr>
      <vt:lpstr>Conclusion</vt:lpstr>
      <vt:lpstr>Limitations of this work and Scope for Future Work</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Sweta Rai</dc:creator>
  <cp:lastModifiedBy>admin</cp:lastModifiedBy>
  <cp:revision>13</cp:revision>
  <dcterms:created xsi:type="dcterms:W3CDTF">2021-10-25T15:38:10Z</dcterms:created>
  <dcterms:modified xsi:type="dcterms:W3CDTF">2022-07-07T16:09:07Z</dcterms:modified>
</cp:coreProperties>
</file>