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5" r:id="rId3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4384" y="718820"/>
            <a:ext cx="33896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EEEE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EEEE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E7AD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EEEE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EEEE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41300"/>
            <a:ext cx="9601200" cy="7023100"/>
          </a:xfrm>
          <a:custGeom>
            <a:avLst/>
            <a:gdLst/>
            <a:ahLst/>
            <a:cxnLst/>
            <a:rect l="l" t="t" r="r" b="b"/>
            <a:pathLst>
              <a:path w="9601200" h="7023100">
                <a:moveTo>
                  <a:pt x="0" y="7023100"/>
                </a:moveTo>
                <a:lnTo>
                  <a:pt x="9601200" y="7023100"/>
                </a:lnTo>
                <a:lnTo>
                  <a:pt x="9601200" y="0"/>
                </a:lnTo>
                <a:lnTo>
                  <a:pt x="0" y="0"/>
                </a:lnTo>
                <a:lnTo>
                  <a:pt x="0" y="702310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0915" y="718820"/>
            <a:ext cx="5576569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EEEE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165" y="2019299"/>
            <a:ext cx="9196069" cy="4447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E7AD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52.png"/><Relationship Id="rId4" Type="http://schemas.openxmlformats.org/officeDocument/2006/relationships/image" Target="../media/image87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51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49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numpy/user/index.html" TargetMode="External"/><Relationship Id="rId2" Type="http://schemas.openxmlformats.org/officeDocument/2006/relationships/hyperlink" Target="http://docs.scipy.org/doc/numpy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PyData/introduction-to-numpy" TargetMode="External"/><Relationship Id="rId5" Type="http://schemas.openxmlformats.org/officeDocument/2006/relationships/hyperlink" Target="http://www.scipy.org/Numpy_Example_List" TargetMode="External"/><Relationship Id="rId4" Type="http://schemas.openxmlformats.org/officeDocument/2006/relationships/hyperlink" Target="http://www.scipy.org/Tentative_NumPy_Tutori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7619" y="1998980"/>
            <a:ext cx="7515225" cy="2126615"/>
          </a:xfrm>
          <a:prstGeom prst="rect">
            <a:avLst/>
          </a:prstGeom>
        </p:spPr>
        <p:txBody>
          <a:bodyPr vert="horz" wrap="square" lIns="0" tIns="324485" rIns="0" bIns="0" rtlCol="0">
            <a:spAutoFit/>
          </a:bodyPr>
          <a:lstStyle/>
          <a:p>
            <a:pPr marL="1938020" marR="5080" indent="-1925320">
              <a:lnSpc>
                <a:spcPct val="74300"/>
              </a:lnSpc>
              <a:spcBef>
                <a:spcPts val="2555"/>
              </a:spcBef>
            </a:pPr>
            <a:r>
              <a:rPr sz="7900" b="1" spc="-615" dirty="0">
                <a:solidFill>
                  <a:srgbClr val="EEEEEE"/>
                </a:solidFill>
                <a:latin typeface="Verdana"/>
                <a:cs typeface="Verdana"/>
              </a:rPr>
              <a:t>Introduction</a:t>
            </a:r>
            <a:r>
              <a:rPr sz="7900" b="1" spc="-1025" dirty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sz="7900" b="1" spc="-265" dirty="0">
                <a:solidFill>
                  <a:srgbClr val="EEEEEE"/>
                </a:solidFill>
                <a:latin typeface="Verdana"/>
                <a:cs typeface="Verdana"/>
              </a:rPr>
              <a:t>to  </a:t>
            </a:r>
            <a:r>
              <a:rPr sz="7900" b="1" spc="-590" dirty="0">
                <a:solidFill>
                  <a:srgbClr val="EEEEEE"/>
                </a:solidFill>
                <a:latin typeface="Verdana"/>
                <a:cs typeface="Verdana"/>
              </a:rPr>
              <a:t>NumPy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6200" y="6172200"/>
            <a:ext cx="3096260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050" b="1" spc="-140" dirty="0" smtClean="0">
                <a:solidFill>
                  <a:srgbClr val="EEEEEE"/>
                </a:solidFill>
                <a:latin typeface="Verdana"/>
                <a:cs typeface="Verdana"/>
              </a:rPr>
              <a:t>Original Slides by </a:t>
            </a:r>
            <a:r>
              <a:rPr sz="2050" b="1" spc="-140" dirty="0" smtClean="0">
                <a:solidFill>
                  <a:srgbClr val="EEEEEE"/>
                </a:solidFill>
                <a:latin typeface="Verdana"/>
                <a:cs typeface="Verdana"/>
              </a:rPr>
              <a:t>Bryan </a:t>
            </a:r>
            <a:r>
              <a:rPr sz="2050" b="1" spc="-145" dirty="0">
                <a:solidFill>
                  <a:srgbClr val="EEEEEE"/>
                </a:solidFill>
                <a:latin typeface="Verdana"/>
                <a:cs typeface="Verdana"/>
              </a:rPr>
              <a:t>Van </a:t>
            </a:r>
            <a:r>
              <a:rPr sz="2050" b="1" spc="-80" dirty="0">
                <a:solidFill>
                  <a:srgbClr val="EEEEEE"/>
                </a:solidFill>
                <a:latin typeface="Verdana"/>
                <a:cs typeface="Verdana"/>
              </a:rPr>
              <a:t>de</a:t>
            </a:r>
            <a:r>
              <a:rPr sz="2050" b="1" spc="-155" dirty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sz="2050" b="1" spc="-120" dirty="0">
                <a:solidFill>
                  <a:srgbClr val="EEEEEE"/>
                </a:solidFill>
                <a:latin typeface="Verdana"/>
                <a:cs typeface="Verdana"/>
              </a:rPr>
              <a:t>Ven</a:t>
            </a:r>
            <a:endParaRPr sz="2050" dirty="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31" y="4724400"/>
            <a:ext cx="736508" cy="711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979" y="830580"/>
            <a:ext cx="579945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0" dirty="0">
                <a:latin typeface="Noto Sans"/>
                <a:cs typeface="Noto Sans"/>
              </a:rPr>
              <a:t>Array </a:t>
            </a:r>
            <a:r>
              <a:rPr sz="2050" b="0" spc="10" dirty="0">
                <a:latin typeface="Noto Sans"/>
                <a:cs typeface="Noto Sans"/>
              </a:rPr>
              <a:t>dtypes </a:t>
            </a:r>
            <a:r>
              <a:rPr sz="2050" b="0" dirty="0">
                <a:latin typeface="Noto Sans"/>
                <a:cs typeface="Noto Sans"/>
              </a:rPr>
              <a:t>are usually </a:t>
            </a:r>
            <a:r>
              <a:rPr sz="2050" b="0" spc="25" dirty="0">
                <a:latin typeface="Noto Sans"/>
                <a:cs typeface="Noto Sans"/>
              </a:rPr>
              <a:t>inferred</a:t>
            </a:r>
            <a:r>
              <a:rPr sz="2050" b="0" spc="85" dirty="0">
                <a:latin typeface="Noto Sans"/>
                <a:cs typeface="Noto Sans"/>
              </a:rPr>
              <a:t> </a:t>
            </a:r>
            <a:r>
              <a:rPr sz="2050" b="0" spc="-5" dirty="0">
                <a:latin typeface="Noto Sans"/>
                <a:cs typeface="Noto Sans"/>
              </a:rPr>
              <a:t>automatically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3220" y="3390900"/>
            <a:ext cx="42424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But </a:t>
            </a:r>
            <a:r>
              <a:rPr sz="2050" spc="-20" dirty="0">
                <a:solidFill>
                  <a:srgbClr val="EEEEEE"/>
                </a:solidFill>
                <a:latin typeface="Noto Sans"/>
                <a:cs typeface="Noto Sans"/>
              </a:rPr>
              <a:t>can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also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be specified</a:t>
            </a:r>
            <a:r>
              <a:rPr sz="2050" spc="18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explicitly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2715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239519"/>
            <a:ext cx="101600" cy="208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239519"/>
            <a:ext cx="101600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9800" y="1290319"/>
            <a:ext cx="8168640" cy="180848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640" marR="5559425">
              <a:lnSpc>
                <a:spcPct val="206100"/>
              </a:lnSpc>
              <a:spcBef>
                <a:spcPts val="219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 =</a:t>
            </a:r>
            <a:r>
              <a:rPr sz="110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np.array([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 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a.dtype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dtype(</a:t>
            </a:r>
            <a:r>
              <a:rPr sz="1100" spc="10" dirty="0">
                <a:solidFill>
                  <a:srgbClr val="CC9393"/>
                </a:solidFill>
                <a:latin typeface="Courier New"/>
                <a:cs typeface="Courier New"/>
              </a:rPr>
              <a:t>'int64'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18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b = np.array([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4.567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b.dtype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dtype(</a:t>
            </a:r>
            <a:r>
              <a:rPr sz="1100" spc="10" dirty="0">
                <a:solidFill>
                  <a:srgbClr val="CC9393"/>
                </a:solidFill>
                <a:latin typeface="Courier New"/>
                <a:cs typeface="Courier New"/>
              </a:rPr>
              <a:t>'float64'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379984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54864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7640" y="3799840"/>
            <a:ext cx="101600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000" y="3799840"/>
            <a:ext cx="101600" cy="1737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9800" y="3850640"/>
            <a:ext cx="8168640" cy="146304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640" marR="4022725">
              <a:lnSpc>
                <a:spcPct val="206100"/>
              </a:lnSpc>
              <a:spcBef>
                <a:spcPts val="219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 = np.array([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 dtype=np.float32) 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a.dtype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dtype(</a:t>
            </a:r>
            <a:r>
              <a:rPr sz="1100" spc="10" dirty="0">
                <a:solidFill>
                  <a:srgbClr val="CC9393"/>
                </a:solidFill>
                <a:latin typeface="Courier New"/>
                <a:cs typeface="Courier New"/>
              </a:rPr>
              <a:t>'int64'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  <a:tabLst>
                <a:tab pos="1918335" algn="l"/>
                <a:tab pos="2345055" algn="l"/>
              </a:tabLst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array([</a:t>
            </a:r>
            <a:r>
              <a:rPr sz="110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dtype=float32)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620" y="749299"/>
            <a:ext cx="623633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-250" dirty="0"/>
              <a:t>NumPy </a:t>
            </a:r>
            <a:r>
              <a:rPr sz="3250" spc="-240" dirty="0"/>
              <a:t>Builtin </a:t>
            </a:r>
            <a:r>
              <a:rPr sz="3250" spc="-185" dirty="0"/>
              <a:t>dtype</a:t>
            </a:r>
            <a:r>
              <a:rPr sz="3250" spc="-805" dirty="0"/>
              <a:t> </a:t>
            </a:r>
            <a:r>
              <a:rPr sz="3250" spc="-265" dirty="0"/>
              <a:t>Hierarchy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2453639" y="1432560"/>
            <a:ext cx="5151120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9" y="5598159"/>
            <a:ext cx="515112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4759" y="1432560"/>
            <a:ext cx="162560" cy="4328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1079" y="1432560"/>
            <a:ext cx="162560" cy="4328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2360" y="1513839"/>
            <a:ext cx="5313680" cy="416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5393" y="5930900"/>
            <a:ext cx="59759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np.datetime64</a:t>
            </a:r>
            <a:r>
              <a:rPr sz="2050" spc="-700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is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a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new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addition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in NumPy </a:t>
            </a:r>
            <a:r>
              <a:rPr sz="2050" spc="45" dirty="0">
                <a:solidFill>
                  <a:srgbClr val="EEEEEE"/>
                </a:solidFill>
                <a:latin typeface="Noto Sans"/>
                <a:cs typeface="Noto Sans"/>
              </a:rPr>
              <a:t>1.7</a:t>
            </a:r>
            <a:endParaRPr sz="20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82404"/>
            <a:ext cx="6581140" cy="136144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552700">
              <a:lnSpc>
                <a:spcPct val="100000"/>
              </a:lnSpc>
              <a:spcBef>
                <a:spcPts val="1960"/>
              </a:spcBef>
            </a:pPr>
            <a:r>
              <a:rPr spc="-345" dirty="0"/>
              <a:t>Array</a:t>
            </a:r>
            <a:r>
              <a:rPr spc="-575" dirty="0"/>
              <a:t> </a:t>
            </a:r>
            <a:r>
              <a:rPr spc="-275" dirty="0"/>
              <a:t>Creation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050" b="0" spc="5" dirty="0">
                <a:latin typeface="Noto Sans"/>
                <a:cs typeface="Noto Sans"/>
              </a:rPr>
              <a:t>Explicitly </a:t>
            </a:r>
            <a:r>
              <a:rPr sz="2050" b="0" spc="25" dirty="0">
                <a:latin typeface="Noto Sans"/>
                <a:cs typeface="Noto Sans"/>
              </a:rPr>
              <a:t>from </a:t>
            </a:r>
            <a:r>
              <a:rPr sz="2050" b="0" spc="5" dirty="0">
                <a:latin typeface="Noto Sans"/>
                <a:cs typeface="Noto Sans"/>
              </a:rPr>
              <a:t>a list </a:t>
            </a:r>
            <a:r>
              <a:rPr sz="2050" b="0" spc="15" dirty="0">
                <a:latin typeface="Noto Sans"/>
                <a:cs typeface="Noto Sans"/>
              </a:rPr>
              <a:t>of</a:t>
            </a:r>
            <a:r>
              <a:rPr sz="2050" b="0" spc="25" dirty="0">
                <a:latin typeface="Noto Sans"/>
                <a:cs typeface="Noto Sans"/>
              </a:rPr>
              <a:t> </a:t>
            </a:r>
            <a:r>
              <a:rPr sz="2050" b="0" spc="5" dirty="0">
                <a:latin typeface="Noto Sans"/>
                <a:cs typeface="Noto Sans"/>
              </a:rPr>
              <a:t>values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900" y="2852419"/>
            <a:ext cx="248920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As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a </a:t>
            </a:r>
            <a:r>
              <a:rPr sz="2050" spc="-25" dirty="0">
                <a:solidFill>
                  <a:srgbClr val="EEEEEE"/>
                </a:solidFill>
                <a:latin typeface="Noto Sans"/>
                <a:cs typeface="Noto Sans"/>
              </a:rPr>
              <a:t>range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of</a:t>
            </a:r>
            <a:r>
              <a:rPr sz="2050" spc="6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values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900" y="4203700"/>
            <a:ext cx="47231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By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specifying the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number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of</a:t>
            </a:r>
            <a:r>
              <a:rPr sz="2050" spc="14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elements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91007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73303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640" y="1910079"/>
            <a:ext cx="101600" cy="873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1910079"/>
            <a:ext cx="101600" cy="873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9800" y="1960879"/>
            <a:ext cx="8168640" cy="59944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np.array([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326135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40843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7640" y="3261359"/>
            <a:ext cx="101600" cy="873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000" y="3261359"/>
            <a:ext cx="101600" cy="873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9800" y="3312159"/>
            <a:ext cx="8168640" cy="59944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np.arange(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8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600" y="461264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54356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7640" y="4612640"/>
            <a:ext cx="101600" cy="873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9000" y="4612640"/>
            <a:ext cx="101600" cy="873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9800" y="4663440"/>
            <a:ext cx="8168640" cy="59944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np.linspace(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  <a:tabLst>
                <a:tab pos="1747520" algn="l"/>
                <a:tab pos="2003425" algn="l"/>
                <a:tab pos="2600960" algn="l"/>
                <a:tab pos="3198495" algn="l"/>
                <a:tab pos="3796029" algn="l"/>
                <a:tab pos="4137660" algn="l"/>
              </a:tabLst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array([</a:t>
            </a:r>
            <a:r>
              <a:rPr sz="110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0.	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0.25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0.5</a:t>
            </a:r>
            <a:r>
              <a:rPr sz="1100" spc="15" dirty="0">
                <a:solidFill>
                  <a:srgbClr val="8CD0D3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0.75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1.	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830580"/>
            <a:ext cx="18738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0" spc="10" dirty="0">
                <a:latin typeface="Noto Sans"/>
                <a:cs typeface="Noto Sans"/>
              </a:rPr>
              <a:t>Zero-initialized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900" y="2527299"/>
            <a:ext cx="181292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One-initialized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900" y="3878580"/>
            <a:ext cx="15690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Uninitialized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4079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640" y="1239519"/>
            <a:ext cx="1016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1239519"/>
            <a:ext cx="101600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9800" y="1290319"/>
            <a:ext cx="8168640" cy="94488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0640" marR="6156960">
              <a:lnSpc>
                <a:spcPct val="103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-4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np.zeros((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))  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  <a:tabLst>
                <a:tab pos="1235075" algn="l"/>
              </a:tabLst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array([[</a:t>
            </a:r>
            <a:r>
              <a:rPr sz="110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  <a:tabLst>
                <a:tab pos="637540" algn="l"/>
              </a:tabLst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0600" y="293623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37592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7640" y="2936239"/>
            <a:ext cx="101600" cy="873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000" y="2936239"/>
            <a:ext cx="101600" cy="873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9800" y="2987039"/>
            <a:ext cx="8168640" cy="59944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np.ones((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  <a:tabLst>
                <a:tab pos="1918335" algn="l"/>
                <a:tab pos="2345055" algn="l"/>
                <a:tab pos="2771775" algn="l"/>
                <a:tab pos="3198495" algn="l"/>
              </a:tabLst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array([[</a:t>
            </a:r>
            <a:r>
              <a:rPr sz="110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600" y="428752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511047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7640" y="4287520"/>
            <a:ext cx="101600" cy="873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9000" y="4287520"/>
            <a:ext cx="101600" cy="873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800" y="4338320"/>
            <a:ext cx="8168640" cy="599440"/>
          </a:xfrm>
          <a:custGeom>
            <a:avLst/>
            <a:gdLst/>
            <a:ahLst/>
            <a:cxnLst/>
            <a:rect l="l" t="t" r="r" b="b"/>
            <a:pathLst>
              <a:path w="8168640" h="599439">
                <a:moveTo>
                  <a:pt x="0" y="0"/>
                </a:moveTo>
                <a:lnTo>
                  <a:pt x="8168640" y="0"/>
                </a:lnTo>
                <a:lnTo>
                  <a:pt x="8168640" y="599439"/>
                </a:lnTo>
                <a:lnTo>
                  <a:pt x="0" y="599439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80439" y="4528820"/>
            <a:ext cx="2915285" cy="368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np.empty((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1536065" algn="l"/>
              </a:tabLst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2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array([[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2.12716633e-314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8686" y="4701539"/>
            <a:ext cx="137858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2.12716633e-31</a:t>
            </a:r>
            <a:r>
              <a:rPr sz="1100" spc="5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60486" y="4701539"/>
            <a:ext cx="1549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2.15203762e-314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830580"/>
            <a:ext cx="297878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0" spc="-10" dirty="0">
                <a:latin typeface="Noto Sans"/>
                <a:cs typeface="Noto Sans"/>
              </a:rPr>
              <a:t>Constant </a:t>
            </a:r>
            <a:r>
              <a:rPr sz="2050" b="0" spc="-15" dirty="0">
                <a:latin typeface="Noto Sans"/>
                <a:cs typeface="Noto Sans"/>
              </a:rPr>
              <a:t>diagonal</a:t>
            </a:r>
            <a:r>
              <a:rPr sz="2050" b="0" spc="30" dirty="0">
                <a:latin typeface="Noto Sans"/>
                <a:cs typeface="Noto Sans"/>
              </a:rPr>
              <a:t> </a:t>
            </a:r>
            <a:r>
              <a:rPr sz="2050" b="0" dirty="0">
                <a:latin typeface="Noto Sans"/>
                <a:cs typeface="Noto Sans"/>
              </a:rPr>
              <a:t>value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900" y="2700019"/>
            <a:ext cx="30283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Multiple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diagonal</a:t>
            </a:r>
            <a:r>
              <a:rPr sz="2050" spc="8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values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258063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239519"/>
            <a:ext cx="101600" cy="1391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239519"/>
            <a:ext cx="101600" cy="1391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800" y="1290319"/>
            <a:ext cx="8168640" cy="1117600"/>
          </a:xfrm>
          <a:custGeom>
            <a:avLst/>
            <a:gdLst/>
            <a:ahLst/>
            <a:cxnLst/>
            <a:rect l="l" t="t" r="r" b="b"/>
            <a:pathLst>
              <a:path w="8168640" h="1117600">
                <a:moveTo>
                  <a:pt x="0" y="0"/>
                </a:moveTo>
                <a:lnTo>
                  <a:pt x="8168640" y="0"/>
                </a:lnTo>
                <a:lnTo>
                  <a:pt x="8168640" y="1117600"/>
                </a:lnTo>
                <a:lnTo>
                  <a:pt x="0" y="111760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7739" y="1480819"/>
            <a:ext cx="1477010" cy="5416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8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-5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np.eye(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  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207135" algn="l"/>
              </a:tabLst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array([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dirty="0">
                <a:solidFill>
                  <a:srgbClr val="DCDCDC"/>
                </a:solidFill>
                <a:latin typeface="Courier New"/>
                <a:cs typeface="Courier New"/>
              </a:rPr>
              <a:t>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9540" y="1826260"/>
            <a:ext cx="36703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0.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39800" y="2046684"/>
          <a:ext cx="1524633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40640">
                        <a:lnSpc>
                          <a:spcPts val="1065"/>
                        </a:lnSpc>
                      </a:pP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spc="-4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06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064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spc="-4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]])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90600" y="310896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46228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7640" y="3108960"/>
            <a:ext cx="101600" cy="1564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9000" y="3108960"/>
            <a:ext cx="101600" cy="1564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800" y="3159760"/>
            <a:ext cx="8168640" cy="1290320"/>
          </a:xfrm>
          <a:custGeom>
            <a:avLst/>
            <a:gdLst/>
            <a:ahLst/>
            <a:cxnLst/>
            <a:rect l="l" t="t" r="r" b="b"/>
            <a:pathLst>
              <a:path w="8168640" h="1290320">
                <a:moveTo>
                  <a:pt x="0" y="0"/>
                </a:moveTo>
                <a:lnTo>
                  <a:pt x="8168640" y="0"/>
                </a:lnTo>
                <a:lnTo>
                  <a:pt x="8168640" y="1290319"/>
                </a:lnTo>
                <a:lnTo>
                  <a:pt x="0" y="1290319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7739" y="3350259"/>
            <a:ext cx="2244725" cy="5416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8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np.diag([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  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array([[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39800" y="3916124"/>
          <a:ext cx="1266824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40640">
                        <a:lnSpc>
                          <a:spcPts val="1065"/>
                        </a:lnSpc>
                      </a:pP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6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4064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064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]])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620" y="718820"/>
            <a:ext cx="5981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Array </a:t>
            </a:r>
            <a:r>
              <a:rPr spc="-290" dirty="0"/>
              <a:t>Memory</a:t>
            </a:r>
            <a:r>
              <a:rPr spc="-735" dirty="0"/>
              <a:t> </a:t>
            </a:r>
            <a:r>
              <a:rPr spc="-315" dirty="0"/>
              <a:t>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564639"/>
            <a:ext cx="7457440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4937759"/>
            <a:ext cx="745744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52840" y="1564639"/>
            <a:ext cx="162559" cy="3535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2839" y="1564639"/>
            <a:ext cx="162559" cy="3535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4119" y="1645920"/>
            <a:ext cx="7620000" cy="3373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7739" y="718820"/>
            <a:ext cx="5579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Indexing </a:t>
            </a:r>
            <a:r>
              <a:rPr spc="-315" dirty="0"/>
              <a:t>and</a:t>
            </a:r>
            <a:r>
              <a:rPr spc="-565" dirty="0"/>
              <a:t> </a:t>
            </a:r>
            <a:r>
              <a:rPr spc="-285" dirty="0"/>
              <a:t>Slicing</a:t>
            </a:r>
          </a:p>
        </p:txBody>
      </p:sp>
      <p:sp>
        <p:nvSpPr>
          <p:cNvPr id="3" name="object 3"/>
          <p:cNvSpPr/>
          <p:nvPr/>
        </p:nvSpPr>
        <p:spPr>
          <a:xfrm>
            <a:off x="1813560" y="1564639"/>
            <a:ext cx="6421120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3560" y="5049520"/>
            <a:ext cx="642112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4680" y="1564639"/>
            <a:ext cx="162560" cy="3647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1000" y="1564639"/>
            <a:ext cx="162560" cy="3647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2279" y="1645920"/>
            <a:ext cx="6583680" cy="3484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2120" y="894080"/>
            <a:ext cx="6614159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2120" y="3515359"/>
            <a:ext cx="6614159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6280" y="894080"/>
            <a:ext cx="162560" cy="278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9560" y="894080"/>
            <a:ext cx="162560" cy="278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0839" y="975360"/>
            <a:ext cx="6776719" cy="2621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6974840"/>
            <a:ext cx="9083040" cy="0"/>
          </a:xfrm>
          <a:custGeom>
            <a:avLst/>
            <a:gdLst/>
            <a:ahLst/>
            <a:cxnLst/>
            <a:rect l="l" t="t" r="r" b="b"/>
            <a:pathLst>
              <a:path w="9083040">
                <a:moveTo>
                  <a:pt x="0" y="0"/>
                </a:moveTo>
                <a:lnTo>
                  <a:pt x="9083040" y="0"/>
                </a:lnTo>
              </a:path>
            </a:pathLst>
          </a:custGeom>
          <a:ln w="1016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6985000"/>
            <a:ext cx="9083040" cy="0"/>
          </a:xfrm>
          <a:custGeom>
            <a:avLst/>
            <a:gdLst/>
            <a:ahLst/>
            <a:cxnLst/>
            <a:rect l="l" t="t" r="r" b="b"/>
            <a:pathLst>
              <a:path w="9083040">
                <a:moveTo>
                  <a:pt x="0" y="0"/>
                </a:moveTo>
                <a:lnTo>
                  <a:pt x="9083040" y="0"/>
                </a:lnTo>
              </a:path>
            </a:pathLst>
          </a:custGeom>
          <a:ln w="10159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696975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159" y="0"/>
                </a:moveTo>
                <a:lnTo>
                  <a:pt x="0" y="0"/>
                </a:lnTo>
                <a:lnTo>
                  <a:pt x="0" y="20320"/>
                </a:lnTo>
                <a:lnTo>
                  <a:pt x="10159" y="10160"/>
                </a:lnTo>
                <a:lnTo>
                  <a:pt x="10159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5480" y="6969759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160" y="0"/>
                </a:moveTo>
                <a:lnTo>
                  <a:pt x="0" y="10160"/>
                </a:lnTo>
                <a:lnTo>
                  <a:pt x="0" y="20320"/>
                </a:lnTo>
                <a:lnTo>
                  <a:pt x="10160" y="20320"/>
                </a:lnTo>
                <a:lnTo>
                  <a:pt x="1016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5460" y="830580"/>
            <a:ext cx="649224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0" spc="15" dirty="0">
                <a:latin typeface="Noto Sans"/>
                <a:cs typeface="Noto Sans"/>
              </a:rPr>
              <a:t>NumPy </a:t>
            </a:r>
            <a:r>
              <a:rPr sz="2050" b="0" dirty="0">
                <a:latin typeface="Noto Sans"/>
                <a:cs typeface="Noto Sans"/>
              </a:rPr>
              <a:t>array </a:t>
            </a:r>
            <a:r>
              <a:rPr sz="2050" b="0" spc="15" dirty="0">
                <a:latin typeface="Noto Sans"/>
                <a:cs typeface="Noto Sans"/>
              </a:rPr>
              <a:t>indices </a:t>
            </a:r>
            <a:r>
              <a:rPr sz="2050" b="0" spc="-20" dirty="0">
                <a:latin typeface="Noto Sans"/>
                <a:cs typeface="Noto Sans"/>
              </a:rPr>
              <a:t>can </a:t>
            </a:r>
            <a:r>
              <a:rPr sz="2050" b="0" spc="-5" dirty="0">
                <a:latin typeface="Noto Sans"/>
                <a:cs typeface="Noto Sans"/>
              </a:rPr>
              <a:t>also </a:t>
            </a:r>
            <a:r>
              <a:rPr sz="2050" b="0" spc="-10" dirty="0">
                <a:latin typeface="Noto Sans"/>
                <a:cs typeface="Noto Sans"/>
              </a:rPr>
              <a:t>take </a:t>
            </a:r>
            <a:r>
              <a:rPr sz="2050" b="0" spc="-15" dirty="0">
                <a:latin typeface="Noto Sans"/>
                <a:cs typeface="Noto Sans"/>
              </a:rPr>
              <a:t>an </a:t>
            </a:r>
            <a:r>
              <a:rPr sz="2050" b="0" spc="5" dirty="0">
                <a:latin typeface="Noto Sans"/>
                <a:cs typeface="Noto Sans"/>
              </a:rPr>
              <a:t>optional</a:t>
            </a:r>
            <a:r>
              <a:rPr sz="2050" b="0" spc="270" dirty="0">
                <a:latin typeface="Noto Sans"/>
                <a:cs typeface="Noto Sans"/>
              </a:rPr>
              <a:t> </a:t>
            </a:r>
            <a:r>
              <a:rPr sz="2050" b="0" spc="5" dirty="0">
                <a:latin typeface="Noto Sans"/>
                <a:cs typeface="Noto Sans"/>
              </a:rPr>
              <a:t>stride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4040" y="1747520"/>
            <a:ext cx="6126480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040" y="3992879"/>
            <a:ext cx="612648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0519" y="1747520"/>
            <a:ext cx="162559" cy="2407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480" y="1747520"/>
            <a:ext cx="162560" cy="2407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759" y="1828800"/>
            <a:ext cx="6289040" cy="2245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040" y="4318000"/>
            <a:ext cx="6370320" cy="162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040" y="6563359"/>
            <a:ext cx="6370320" cy="162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4359" y="4318000"/>
            <a:ext cx="162560" cy="2407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480" y="4318000"/>
            <a:ext cx="162560" cy="2407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759" y="4399279"/>
            <a:ext cx="6532880" cy="224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9" y="200659"/>
            <a:ext cx="33134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Array</a:t>
            </a:r>
            <a:r>
              <a:rPr spc="-580" dirty="0"/>
              <a:t> </a:t>
            </a:r>
            <a:r>
              <a:rPr spc="-345" dirty="0"/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340" y="982980"/>
            <a:ext cx="8932545" cy="972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Simple </a:t>
            </a:r>
            <a:r>
              <a:rPr sz="2050" spc="-20" dirty="0">
                <a:solidFill>
                  <a:srgbClr val="EEEEEE"/>
                </a:solidFill>
                <a:latin typeface="Noto Sans"/>
                <a:cs typeface="Noto Sans"/>
              </a:rPr>
              <a:t>assigments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do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not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make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copies of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arrays </a:t>
            </a:r>
            <a:r>
              <a:rPr sz="2050" spc="-30" dirty="0">
                <a:solidFill>
                  <a:srgbClr val="EEEEEE"/>
                </a:solidFill>
                <a:latin typeface="Noto Sans"/>
                <a:cs typeface="Noto Sans"/>
              </a:rPr>
              <a:t>(same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semantics</a:t>
            </a:r>
            <a:r>
              <a:rPr sz="2050" spc="28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as</a:t>
            </a:r>
            <a:endParaRPr sz="2050">
              <a:latin typeface="Noto Sans"/>
              <a:cs typeface="Noto Sans"/>
            </a:endParaRPr>
          </a:p>
          <a:p>
            <a:pPr marL="12700" marR="5080" algn="ctr">
              <a:lnSpc>
                <a:spcPct val="100800"/>
              </a:lnSpc>
            </a:pP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Python).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Slicing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operations do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not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make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copies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either;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they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return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views  </a:t>
            </a:r>
            <a:r>
              <a:rPr sz="2050" spc="20" dirty="0">
                <a:solidFill>
                  <a:srgbClr val="EEEEEE"/>
                </a:solidFill>
                <a:latin typeface="Noto Sans"/>
                <a:cs typeface="Noto Sans"/>
              </a:rPr>
              <a:t>on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the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original</a:t>
            </a:r>
            <a:r>
              <a:rPr sz="2050" spc="13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array.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780" y="5036820"/>
            <a:ext cx="9001125" cy="993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4099"/>
              </a:lnSpc>
              <a:spcBef>
                <a:spcPts val="30"/>
              </a:spcBef>
            </a:pP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Array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views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contain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a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pointer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to the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original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data,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but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may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have </a:t>
            </a:r>
            <a:r>
              <a:rPr sz="2050" spc="20" dirty="0">
                <a:solidFill>
                  <a:srgbClr val="EEEEEE"/>
                </a:solidFill>
                <a:latin typeface="Noto Sans"/>
                <a:cs typeface="Noto Sans"/>
              </a:rPr>
              <a:t>different 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shape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or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stride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values.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Views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always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have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flags.owndata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equal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to 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False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.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202183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91744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57640" y="2021839"/>
            <a:ext cx="101600" cy="294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2021839"/>
            <a:ext cx="101600" cy="294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9800" y="2072639"/>
            <a:ext cx="8168640" cy="267208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27939" rIns="0" bIns="0" rtlCol="0">
            <a:spAutoFit/>
          </a:bodyPr>
          <a:lstStyle/>
          <a:p>
            <a:pPr marL="40640" marR="5986145">
              <a:lnSpc>
                <a:spcPct val="206100"/>
              </a:lnSpc>
              <a:spcBef>
                <a:spcPts val="219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 =</a:t>
            </a:r>
            <a:r>
              <a:rPr sz="1100" spc="-4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np.arange(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 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b =</a:t>
            </a:r>
            <a:r>
              <a:rPr sz="1100" spc="-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b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b[:]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1100" spc="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8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640" marR="6156960">
              <a:lnSpc>
                <a:spcPct val="103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-4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b.flags.owndata  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379" y="718820"/>
            <a:ext cx="4236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What </a:t>
            </a:r>
            <a:r>
              <a:rPr spc="-315" dirty="0"/>
              <a:t>is</a:t>
            </a:r>
            <a:r>
              <a:rPr spc="-625" dirty="0"/>
              <a:t> </a:t>
            </a:r>
            <a:r>
              <a:rPr spc="-335" dirty="0"/>
              <a:t>NumPy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2098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spc="-335" dirty="0" err="1" smtClean="0">
                <a:solidFill>
                  <a:srgbClr val="AAAAEE"/>
                </a:solidFill>
              </a:rPr>
              <a:t>NumPy</a:t>
            </a:r>
            <a:r>
              <a:rPr lang="en-US" sz="5400" kern="0" spc="-335" dirty="0" smtClean="0">
                <a:solidFill>
                  <a:srgbClr val="AAAAEE"/>
                </a:solidFill>
              </a:rPr>
              <a:t> </a:t>
            </a:r>
            <a:r>
              <a:rPr lang="en-US" sz="5400" kern="0" spc="-315" dirty="0" smtClean="0">
                <a:solidFill>
                  <a:srgbClr val="AAAAEE"/>
                </a:solidFill>
              </a:rPr>
              <a:t>is </a:t>
            </a:r>
            <a:r>
              <a:rPr lang="en-US" sz="5400" kern="0" spc="-265" dirty="0" smtClean="0">
                <a:solidFill>
                  <a:srgbClr val="AAAAEE"/>
                </a:solidFill>
              </a:rPr>
              <a:t>the </a:t>
            </a:r>
            <a:r>
              <a:rPr lang="en-US" sz="5400" kern="0" spc="-285" dirty="0" smtClean="0">
                <a:solidFill>
                  <a:srgbClr val="AAAAEE"/>
                </a:solidFill>
              </a:rPr>
              <a:t>foundation </a:t>
            </a:r>
            <a:r>
              <a:rPr lang="en-US" sz="5400" kern="0" spc="-160" dirty="0" smtClean="0">
                <a:solidFill>
                  <a:srgbClr val="AAAAEE"/>
                </a:solidFill>
              </a:rPr>
              <a:t>of </a:t>
            </a:r>
            <a:r>
              <a:rPr lang="en-US" sz="5400" kern="0" spc="-1200" dirty="0" smtClean="0">
                <a:solidFill>
                  <a:srgbClr val="AAAAEE"/>
                </a:solidFill>
              </a:rPr>
              <a:t>    </a:t>
            </a:r>
            <a:r>
              <a:rPr lang="en-US" sz="5400" kern="0" spc="-265" dirty="0" smtClean="0">
                <a:solidFill>
                  <a:srgbClr val="AAAAEE"/>
                </a:solidFill>
              </a:rPr>
              <a:t>the  </a:t>
            </a:r>
            <a:r>
              <a:rPr lang="en-US" sz="5400" kern="0" spc="-290" dirty="0" smtClean="0">
                <a:solidFill>
                  <a:srgbClr val="AAAAEE"/>
                </a:solidFill>
              </a:rPr>
              <a:t>python </a:t>
            </a:r>
            <a:r>
              <a:rPr lang="en-US" sz="5400" kern="0" spc="-250" dirty="0" smtClean="0">
                <a:solidFill>
                  <a:srgbClr val="AAAAEE"/>
                </a:solidFill>
              </a:rPr>
              <a:t>scientific</a:t>
            </a:r>
            <a:r>
              <a:rPr lang="en-US" sz="5400" kern="0" spc="-670" dirty="0" smtClean="0">
                <a:solidFill>
                  <a:srgbClr val="AAAAEE"/>
                </a:solidFill>
              </a:rPr>
              <a:t> </a:t>
            </a:r>
            <a:r>
              <a:rPr lang="en-US" sz="5400" kern="0" spc="-275" dirty="0" smtClean="0">
                <a:solidFill>
                  <a:srgbClr val="AAAAEE"/>
                </a:solidFill>
              </a:rPr>
              <a:t>stack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659" y="482404"/>
            <a:ext cx="8883650" cy="16764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1960"/>
              </a:spcBef>
            </a:pPr>
            <a:r>
              <a:rPr spc="-355" dirty="0"/>
              <a:t>Universal </a:t>
            </a:r>
            <a:r>
              <a:rPr spc="-295" dirty="0"/>
              <a:t>Functions</a:t>
            </a:r>
            <a:r>
              <a:rPr spc="-565" dirty="0"/>
              <a:t> </a:t>
            </a:r>
            <a:r>
              <a:rPr spc="-450" dirty="0"/>
              <a:t>(ufuncs)</a:t>
            </a:r>
          </a:p>
          <a:p>
            <a:pPr marL="12065" marR="5080" algn="ctr">
              <a:lnSpc>
                <a:spcPct val="100800"/>
              </a:lnSpc>
              <a:spcBef>
                <a:spcPts val="890"/>
              </a:spcBef>
            </a:pPr>
            <a:r>
              <a:rPr sz="2050" b="0" spc="15" dirty="0">
                <a:latin typeface="Noto Sans"/>
                <a:cs typeface="Noto Sans"/>
              </a:rPr>
              <a:t>NumPy </a:t>
            </a:r>
            <a:r>
              <a:rPr sz="2050" b="0" dirty="0">
                <a:latin typeface="Noto Sans"/>
                <a:cs typeface="Noto Sans"/>
              </a:rPr>
              <a:t>ufuncs are </a:t>
            </a:r>
            <a:r>
              <a:rPr sz="2050" b="0" spc="5" dirty="0">
                <a:latin typeface="Noto Sans"/>
                <a:cs typeface="Noto Sans"/>
              </a:rPr>
              <a:t>functions </a:t>
            </a:r>
            <a:r>
              <a:rPr sz="2050" b="0" spc="-15" dirty="0">
                <a:latin typeface="Noto Sans"/>
                <a:cs typeface="Noto Sans"/>
              </a:rPr>
              <a:t>that </a:t>
            </a:r>
            <a:r>
              <a:rPr sz="2050" b="0" spc="10" dirty="0">
                <a:latin typeface="Noto Sans"/>
                <a:cs typeface="Noto Sans"/>
              </a:rPr>
              <a:t>operate </a:t>
            </a:r>
            <a:r>
              <a:rPr sz="2050" b="0" spc="5" dirty="0">
                <a:latin typeface="Noto Sans"/>
                <a:cs typeface="Noto Sans"/>
              </a:rPr>
              <a:t>element-wise </a:t>
            </a:r>
            <a:r>
              <a:rPr sz="2050" b="0" spc="20" dirty="0">
                <a:latin typeface="Noto Sans"/>
                <a:cs typeface="Noto Sans"/>
              </a:rPr>
              <a:t>on </a:t>
            </a:r>
            <a:r>
              <a:rPr sz="2050" b="0" spc="15" dirty="0">
                <a:latin typeface="Noto Sans"/>
                <a:cs typeface="Noto Sans"/>
              </a:rPr>
              <a:t>one or </a:t>
            </a:r>
            <a:r>
              <a:rPr sz="2050" b="0" spc="25" dirty="0">
                <a:latin typeface="Noto Sans"/>
                <a:cs typeface="Noto Sans"/>
              </a:rPr>
              <a:t>more  </a:t>
            </a:r>
            <a:r>
              <a:rPr sz="2050" b="0" dirty="0">
                <a:latin typeface="Noto Sans"/>
                <a:cs typeface="Noto Sans"/>
              </a:rPr>
              <a:t>arrays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9080" y="2275839"/>
            <a:ext cx="6990080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9080" y="5303520"/>
            <a:ext cx="699008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9159" y="2275839"/>
            <a:ext cx="162560" cy="319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6519" y="2275839"/>
            <a:ext cx="162559" cy="3190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2357120"/>
            <a:ext cx="7152640" cy="3027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8539" y="5636260"/>
            <a:ext cx="800925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ufuncs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dispatch to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optimized C inner-loops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based </a:t>
            </a:r>
            <a:r>
              <a:rPr sz="2050" spc="20" dirty="0">
                <a:solidFill>
                  <a:srgbClr val="EEEEEE"/>
                </a:solidFill>
                <a:latin typeface="Noto Sans"/>
                <a:cs typeface="Noto Sans"/>
              </a:rPr>
              <a:t>on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array</a:t>
            </a:r>
            <a:r>
              <a:rPr sz="2050" spc="13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dtype</a:t>
            </a:r>
            <a:endParaRPr sz="20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060" y="749299"/>
            <a:ext cx="656145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-250" dirty="0"/>
              <a:t>NumPy </a:t>
            </a:r>
            <a:r>
              <a:rPr sz="3250" spc="-295" dirty="0"/>
              <a:t>has </a:t>
            </a:r>
            <a:r>
              <a:rPr sz="3250" spc="-290" dirty="0"/>
              <a:t>many </a:t>
            </a:r>
            <a:r>
              <a:rPr sz="3250" spc="-200" dirty="0"/>
              <a:t>built-in</a:t>
            </a:r>
            <a:r>
              <a:rPr sz="3250" spc="-855" dirty="0"/>
              <a:t> </a:t>
            </a:r>
            <a:r>
              <a:rPr sz="3250" spc="-240" dirty="0"/>
              <a:t>ufuncs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487680" y="168148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" y="218948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" y="269748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" y="354076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" y="404876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680" y="455676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4059" y="1541780"/>
            <a:ext cx="8298180" cy="321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dirty="0">
                <a:solidFill>
                  <a:srgbClr val="AAAAEE"/>
                </a:solidFill>
                <a:latin typeface="Noto Sans"/>
                <a:cs typeface="Noto Sans"/>
              </a:rPr>
              <a:t>comparison: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&lt;,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&lt;=, ==, !=, &gt;=,</a:t>
            </a:r>
            <a:r>
              <a:rPr sz="2050" spc="55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-5" dirty="0">
                <a:solidFill>
                  <a:srgbClr val="AAAAEE"/>
                </a:solidFill>
                <a:latin typeface="Noto Sans"/>
                <a:cs typeface="Noto Sans"/>
              </a:rPr>
              <a:t>arithmetic: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+, -, *, /,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reciprocal,</a:t>
            </a:r>
            <a:r>
              <a:rPr sz="2050" spc="50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square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107300"/>
              </a:lnSpc>
              <a:spcBef>
                <a:spcPts val="1360"/>
              </a:spcBef>
            </a:pPr>
            <a:r>
              <a:rPr sz="2050" spc="10" dirty="0">
                <a:solidFill>
                  <a:srgbClr val="AAAAEE"/>
                </a:solidFill>
                <a:latin typeface="Noto Sans"/>
                <a:cs typeface="Noto Sans"/>
              </a:rPr>
              <a:t>exponential: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exp, expm1, exp2, log, log10, log1p,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log2, 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power,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sqrt</a:t>
            </a:r>
            <a:endParaRPr sz="2050">
              <a:latin typeface="Courier New"/>
              <a:cs typeface="Courier New"/>
            </a:endParaRPr>
          </a:p>
          <a:p>
            <a:pPr marL="12700" marR="167005">
              <a:lnSpc>
                <a:spcPct val="162600"/>
              </a:lnSpc>
            </a:pPr>
            <a:r>
              <a:rPr sz="2050" spc="-5" dirty="0">
                <a:solidFill>
                  <a:srgbClr val="AAAAEE"/>
                </a:solidFill>
                <a:latin typeface="Noto Sans"/>
                <a:cs typeface="Noto Sans"/>
              </a:rPr>
              <a:t>trigonometric: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sin, cos, tan, acsin, arccos,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atctan  </a:t>
            </a:r>
            <a:r>
              <a:rPr sz="2050" spc="10" dirty="0">
                <a:solidFill>
                  <a:srgbClr val="AAAAEE"/>
                </a:solidFill>
                <a:latin typeface="Noto Sans"/>
                <a:cs typeface="Noto Sans"/>
              </a:rPr>
              <a:t>hyperbolic: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sinh, cosh, tanh, acsinh, arccosh,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atctanh  </a:t>
            </a:r>
            <a:r>
              <a:rPr sz="2050" dirty="0">
                <a:solidFill>
                  <a:srgbClr val="AAAAEE"/>
                </a:solidFill>
                <a:latin typeface="Noto Sans"/>
                <a:cs typeface="Noto Sans"/>
              </a:rPr>
              <a:t>bitwise </a:t>
            </a:r>
            <a:r>
              <a:rPr sz="2050" spc="5" dirty="0">
                <a:solidFill>
                  <a:srgbClr val="AAAAEE"/>
                </a:solidFill>
                <a:latin typeface="Noto Sans"/>
                <a:cs typeface="Noto Sans"/>
              </a:rPr>
              <a:t>operations: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&amp;, |, ~, ^,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left_shift,</a:t>
            </a:r>
            <a:r>
              <a:rPr sz="2050" spc="110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right_shift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680" y="506476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680" y="557276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680" y="608076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63052" y="5941059"/>
            <a:ext cx="8178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sinc,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4058" y="5941059"/>
            <a:ext cx="818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sign,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059" y="4925060"/>
            <a:ext cx="6396355" cy="1694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20" dirty="0">
                <a:solidFill>
                  <a:srgbClr val="AAAAEE"/>
                </a:solidFill>
                <a:latin typeface="Noto Sans"/>
                <a:cs typeface="Noto Sans"/>
              </a:rPr>
              <a:t>logical </a:t>
            </a:r>
            <a:r>
              <a:rPr sz="2050" spc="5" dirty="0">
                <a:solidFill>
                  <a:srgbClr val="AAAAEE"/>
                </a:solidFill>
                <a:latin typeface="Noto Sans"/>
                <a:cs typeface="Noto Sans"/>
              </a:rPr>
              <a:t>operations: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and, logical_xor, not,</a:t>
            </a:r>
            <a:r>
              <a:rPr sz="2050" spc="150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or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dirty="0">
                <a:solidFill>
                  <a:srgbClr val="AAAAEE"/>
                </a:solidFill>
                <a:latin typeface="Noto Sans"/>
                <a:cs typeface="Noto Sans"/>
              </a:rPr>
              <a:t>predicates: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isfinite, isinf, isnan,</a:t>
            </a:r>
            <a:r>
              <a:rPr sz="2050" spc="65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signbit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107300"/>
              </a:lnSpc>
              <a:spcBef>
                <a:spcPts val="1360"/>
              </a:spcBef>
            </a:pPr>
            <a:r>
              <a:rPr sz="2050" spc="5" dirty="0">
                <a:solidFill>
                  <a:srgbClr val="AAAAEE"/>
                </a:solidFill>
                <a:latin typeface="Noto Sans"/>
                <a:cs typeface="Noto Sans"/>
              </a:rPr>
              <a:t>other: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abs, ceil, floor, mod, modf, round, 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trunc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718820"/>
            <a:ext cx="1189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A</a:t>
            </a:r>
            <a:r>
              <a:rPr spc="-335" dirty="0"/>
              <a:t>x</a:t>
            </a:r>
            <a:r>
              <a:rPr spc="-310" dirty="0"/>
              <a:t>i</a:t>
            </a:r>
            <a:r>
              <a:rPr spc="-3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856" y="1929892"/>
            <a:ext cx="898461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300"/>
              </a:lnSpc>
              <a:spcBef>
                <a:spcPts val="95"/>
              </a:spcBef>
            </a:pP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Array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method reductions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take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an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optional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axis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parameter</a:t>
            </a:r>
            <a:r>
              <a:rPr sz="2050" spc="-35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that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specifies 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over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which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axes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to</a:t>
            </a:r>
            <a:r>
              <a:rPr sz="2050" spc="10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reduce</a:t>
            </a:r>
            <a:endParaRPr sz="2050">
              <a:latin typeface="Noto Sans"/>
              <a:cs typeface="Noto Sans"/>
            </a:endParaRPr>
          </a:p>
          <a:p>
            <a:pPr marR="635" algn="ctr">
              <a:lnSpc>
                <a:spcPct val="100000"/>
              </a:lnSpc>
              <a:spcBef>
                <a:spcPts val="66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axis=None</a:t>
            </a:r>
            <a:r>
              <a:rPr sz="2050" spc="-595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reduces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into a </a:t>
            </a:r>
            <a:r>
              <a:rPr sz="2050" spc="-20" dirty="0">
                <a:solidFill>
                  <a:srgbClr val="EEEEEE"/>
                </a:solidFill>
                <a:latin typeface="Noto Sans"/>
                <a:cs typeface="Noto Sans"/>
              </a:rPr>
              <a:t>single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scalar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0" y="3810000"/>
            <a:ext cx="6431280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6920" y="5943600"/>
            <a:ext cx="643128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3810000"/>
            <a:ext cx="162559" cy="2296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4360" y="3810000"/>
            <a:ext cx="162560" cy="2296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5639" y="3891279"/>
            <a:ext cx="6593840" cy="213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680" y="3840479"/>
            <a:ext cx="112775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680" y="5303520"/>
            <a:ext cx="112775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2439" y="3840479"/>
            <a:ext cx="101600" cy="1564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080" y="3840479"/>
            <a:ext cx="101600" cy="1564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880" y="4064000"/>
            <a:ext cx="1229360" cy="94488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0640" marR="71120">
              <a:lnSpc>
                <a:spcPct val="103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-6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a.sum  ()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-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105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59" y="840739"/>
            <a:ext cx="53244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0" spc="15" dirty="0">
                <a:latin typeface="Courier New"/>
                <a:cs typeface="Courier New"/>
              </a:rPr>
              <a:t>axis=0</a:t>
            </a:r>
            <a:r>
              <a:rPr sz="2050" b="0" spc="-600" dirty="0">
                <a:latin typeface="Courier New"/>
                <a:cs typeface="Courier New"/>
              </a:rPr>
              <a:t> </a:t>
            </a:r>
            <a:r>
              <a:rPr sz="2050" b="0" spc="15" dirty="0">
                <a:latin typeface="Noto Sans"/>
                <a:cs typeface="Noto Sans"/>
              </a:rPr>
              <a:t>reduces </a:t>
            </a:r>
            <a:r>
              <a:rPr sz="2050" b="0" spc="5" dirty="0">
                <a:latin typeface="Noto Sans"/>
                <a:cs typeface="Noto Sans"/>
              </a:rPr>
              <a:t>into </a:t>
            </a:r>
            <a:r>
              <a:rPr sz="2050" b="0" spc="-5" dirty="0">
                <a:latin typeface="Noto Sans"/>
                <a:cs typeface="Noto Sans"/>
              </a:rPr>
              <a:t>the </a:t>
            </a:r>
            <a:r>
              <a:rPr sz="2050" b="0" spc="15" dirty="0">
                <a:latin typeface="Noto Sans"/>
                <a:cs typeface="Noto Sans"/>
              </a:rPr>
              <a:t>zeroth dimension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3800" y="1249680"/>
            <a:ext cx="5374640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00" y="3312159"/>
            <a:ext cx="537464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8440" y="1249680"/>
            <a:ext cx="162559" cy="2225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1240" y="1249680"/>
            <a:ext cx="162560" cy="2225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2520" y="1330960"/>
            <a:ext cx="5537200" cy="2062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059" y="3573780"/>
            <a:ext cx="50095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axis=0</a:t>
            </a:r>
            <a:r>
              <a:rPr sz="2050" spc="-590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reduces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into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the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first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dimension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3800" y="3982720"/>
            <a:ext cx="5374640" cy="162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00" y="6441440"/>
            <a:ext cx="537464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08440" y="3982720"/>
            <a:ext cx="162559" cy="26212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1240" y="3982720"/>
            <a:ext cx="162560" cy="26212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2520" y="4064000"/>
            <a:ext cx="5537200" cy="24587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959" y="1280160"/>
            <a:ext cx="2661919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959" y="2743200"/>
            <a:ext cx="2661919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7879" y="1280160"/>
            <a:ext cx="101600" cy="15646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359" y="1280160"/>
            <a:ext cx="101600" cy="1564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5159" y="1503680"/>
            <a:ext cx="2763520" cy="94488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8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a.sum(axis=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8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18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5959" y="4013200"/>
            <a:ext cx="2661919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5959" y="5303520"/>
            <a:ext cx="2661919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7879" y="4013200"/>
            <a:ext cx="101600" cy="13919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359" y="4013200"/>
            <a:ext cx="101600" cy="13919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5159" y="4236720"/>
            <a:ext cx="2763520" cy="77216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a.sum(axis=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482404"/>
            <a:ext cx="8950325" cy="16764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639060">
              <a:lnSpc>
                <a:spcPct val="100000"/>
              </a:lnSpc>
              <a:spcBef>
                <a:spcPts val="1960"/>
              </a:spcBef>
            </a:pPr>
            <a:r>
              <a:rPr spc="-295" dirty="0"/>
              <a:t>Broadcasting</a:t>
            </a:r>
          </a:p>
          <a:p>
            <a:pPr marL="12065" marR="5080" algn="ctr">
              <a:lnSpc>
                <a:spcPct val="100800"/>
              </a:lnSpc>
              <a:spcBef>
                <a:spcPts val="890"/>
              </a:spcBef>
            </a:pPr>
            <a:r>
              <a:rPr sz="2050" b="0" spc="5" dirty="0">
                <a:latin typeface="Noto Sans"/>
                <a:cs typeface="Noto Sans"/>
              </a:rPr>
              <a:t>A </a:t>
            </a:r>
            <a:r>
              <a:rPr sz="2050" b="0" spc="20" dirty="0">
                <a:latin typeface="Noto Sans"/>
                <a:cs typeface="Noto Sans"/>
              </a:rPr>
              <a:t>key </a:t>
            </a:r>
            <a:r>
              <a:rPr sz="2050" b="0" spc="5" dirty="0">
                <a:latin typeface="Noto Sans"/>
                <a:cs typeface="Noto Sans"/>
              </a:rPr>
              <a:t>feature </a:t>
            </a:r>
            <a:r>
              <a:rPr sz="2050" b="0" spc="15" dirty="0">
                <a:latin typeface="Noto Sans"/>
                <a:cs typeface="Noto Sans"/>
              </a:rPr>
              <a:t>of NumPy is </a:t>
            </a:r>
            <a:r>
              <a:rPr sz="2050" b="0" spc="-15" dirty="0">
                <a:latin typeface="Noto Sans"/>
                <a:cs typeface="Noto Sans"/>
              </a:rPr>
              <a:t>broadcasting, </a:t>
            </a:r>
            <a:r>
              <a:rPr sz="2050" b="0" spc="15" dirty="0">
                <a:latin typeface="Noto Sans"/>
                <a:cs typeface="Noto Sans"/>
              </a:rPr>
              <a:t>where </a:t>
            </a:r>
            <a:r>
              <a:rPr sz="2050" b="0" dirty="0">
                <a:latin typeface="Noto Sans"/>
                <a:cs typeface="Noto Sans"/>
              </a:rPr>
              <a:t>arrays with </a:t>
            </a:r>
            <a:r>
              <a:rPr sz="2050" b="0" spc="15" dirty="0">
                <a:latin typeface="Noto Sans"/>
                <a:cs typeface="Noto Sans"/>
              </a:rPr>
              <a:t>different, </a:t>
            </a:r>
            <a:r>
              <a:rPr sz="2050" b="0" spc="5" dirty="0">
                <a:latin typeface="Noto Sans"/>
                <a:cs typeface="Noto Sans"/>
              </a:rPr>
              <a:t>but  compatible </a:t>
            </a:r>
            <a:r>
              <a:rPr sz="2050" b="0" dirty="0">
                <a:latin typeface="Noto Sans"/>
                <a:cs typeface="Noto Sans"/>
              </a:rPr>
              <a:t>shapes </a:t>
            </a:r>
            <a:r>
              <a:rPr sz="2050" b="0" spc="-20" dirty="0">
                <a:latin typeface="Noto Sans"/>
                <a:cs typeface="Noto Sans"/>
              </a:rPr>
              <a:t>can </a:t>
            </a:r>
            <a:r>
              <a:rPr sz="2050" b="0" spc="10" dirty="0">
                <a:latin typeface="Noto Sans"/>
                <a:cs typeface="Noto Sans"/>
              </a:rPr>
              <a:t>be </a:t>
            </a:r>
            <a:r>
              <a:rPr sz="2050" b="0" spc="5" dirty="0">
                <a:latin typeface="Noto Sans"/>
                <a:cs typeface="Noto Sans"/>
              </a:rPr>
              <a:t>used </a:t>
            </a:r>
            <a:r>
              <a:rPr sz="2050" b="0" spc="-15" dirty="0">
                <a:latin typeface="Noto Sans"/>
                <a:cs typeface="Noto Sans"/>
              </a:rPr>
              <a:t>as </a:t>
            </a:r>
            <a:r>
              <a:rPr sz="2050" b="0" spc="-10" dirty="0">
                <a:latin typeface="Noto Sans"/>
                <a:cs typeface="Noto Sans"/>
              </a:rPr>
              <a:t>arguments </a:t>
            </a:r>
            <a:r>
              <a:rPr sz="2050" b="0" spc="-5" dirty="0">
                <a:latin typeface="Noto Sans"/>
                <a:cs typeface="Noto Sans"/>
              </a:rPr>
              <a:t>to</a:t>
            </a:r>
            <a:r>
              <a:rPr sz="2050" b="0" spc="235" dirty="0">
                <a:latin typeface="Noto Sans"/>
                <a:cs typeface="Noto Sans"/>
              </a:rPr>
              <a:t> </a:t>
            </a:r>
            <a:r>
              <a:rPr sz="2050" b="0" spc="-5" dirty="0">
                <a:latin typeface="Noto Sans"/>
                <a:cs typeface="Noto Sans"/>
              </a:rPr>
              <a:t>ufuncs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8119" y="2275839"/>
            <a:ext cx="7122159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8119" y="5303520"/>
            <a:ext cx="7122159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0280" y="2275839"/>
            <a:ext cx="162560" cy="319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5560" y="2275839"/>
            <a:ext cx="162560" cy="3190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6839" y="2357120"/>
            <a:ext cx="7284720" cy="3027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634" y="5636260"/>
            <a:ext cx="84994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65" dirty="0">
                <a:solidFill>
                  <a:srgbClr val="EEEEEE"/>
                </a:solidFill>
                <a:latin typeface="Noto Sans"/>
                <a:cs typeface="Noto Sans"/>
              </a:rPr>
              <a:t>In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this </a:t>
            </a:r>
            <a:r>
              <a:rPr sz="2050" spc="-20" dirty="0">
                <a:solidFill>
                  <a:srgbClr val="EEEEEE"/>
                </a:solidFill>
                <a:latin typeface="Noto Sans"/>
                <a:cs typeface="Noto Sans"/>
              </a:rPr>
              <a:t>case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an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array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scalar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is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broadcast to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an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array with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shape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(5,</a:t>
            </a:r>
            <a:r>
              <a:rPr sz="2050" spc="509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660" y="830580"/>
            <a:ext cx="812927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0" spc="5" dirty="0">
                <a:latin typeface="Noto Sans"/>
                <a:cs typeface="Noto Sans"/>
              </a:rPr>
              <a:t>A </a:t>
            </a:r>
            <a:r>
              <a:rPr sz="2050" b="0" spc="-15" dirty="0">
                <a:latin typeface="Noto Sans"/>
                <a:cs typeface="Noto Sans"/>
              </a:rPr>
              <a:t>slightly </a:t>
            </a:r>
            <a:r>
              <a:rPr sz="2050" b="0" spc="20" dirty="0">
                <a:latin typeface="Noto Sans"/>
                <a:cs typeface="Noto Sans"/>
              </a:rPr>
              <a:t>more </a:t>
            </a:r>
            <a:r>
              <a:rPr sz="2050" b="0" spc="15" dirty="0">
                <a:latin typeface="Noto Sans"/>
                <a:cs typeface="Noto Sans"/>
              </a:rPr>
              <a:t>involved </a:t>
            </a:r>
            <a:r>
              <a:rPr sz="2050" b="0" spc="-15" dirty="0">
                <a:latin typeface="Noto Sans"/>
                <a:cs typeface="Noto Sans"/>
              </a:rPr>
              <a:t>broadcasting </a:t>
            </a:r>
            <a:r>
              <a:rPr sz="2050" b="0" spc="10" dirty="0">
                <a:latin typeface="Noto Sans"/>
                <a:cs typeface="Noto Sans"/>
              </a:rPr>
              <a:t>example </a:t>
            </a:r>
            <a:r>
              <a:rPr sz="2050" b="0" spc="15" dirty="0">
                <a:latin typeface="Noto Sans"/>
                <a:cs typeface="Noto Sans"/>
              </a:rPr>
              <a:t>in </a:t>
            </a:r>
            <a:r>
              <a:rPr sz="2050" b="0" spc="-10" dirty="0">
                <a:latin typeface="Noto Sans"/>
                <a:cs typeface="Noto Sans"/>
              </a:rPr>
              <a:t>two</a:t>
            </a:r>
            <a:r>
              <a:rPr sz="2050" b="0" spc="275" dirty="0">
                <a:latin typeface="Noto Sans"/>
                <a:cs typeface="Noto Sans"/>
              </a:rPr>
              <a:t> </a:t>
            </a:r>
            <a:r>
              <a:rPr sz="2050" b="0" spc="15" dirty="0">
                <a:latin typeface="Noto Sans"/>
                <a:cs typeface="Noto Sans"/>
              </a:rPr>
              <a:t>dimensions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1639" y="1290319"/>
            <a:ext cx="6664959" cy="16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9" y="5069840"/>
            <a:ext cx="6664959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6600" y="1290319"/>
            <a:ext cx="162560" cy="3942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9080" y="1290319"/>
            <a:ext cx="162560" cy="3942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0360" y="1371600"/>
            <a:ext cx="6827520" cy="3779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3494" y="5402579"/>
            <a:ext cx="34067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20" dirty="0">
                <a:solidFill>
                  <a:srgbClr val="EEEEEE"/>
                </a:solidFill>
                <a:latin typeface="Noto Sans"/>
                <a:cs typeface="Noto Sans"/>
              </a:rPr>
              <a:t>Here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an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array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of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shape</a:t>
            </a:r>
            <a:r>
              <a:rPr sz="2050" spc="11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(3,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3263" y="5384291"/>
            <a:ext cx="4716780" cy="6959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1)</a:t>
            </a:r>
            <a:r>
              <a:rPr sz="2050" spc="-575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is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broadcast to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an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array with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shape</a:t>
            </a:r>
            <a:endParaRPr sz="2050">
              <a:latin typeface="Noto Sans"/>
              <a:cs typeface="Noto Sans"/>
            </a:endParaRPr>
          </a:p>
          <a:p>
            <a:pPr marL="114935">
              <a:lnSpc>
                <a:spcPct val="100000"/>
              </a:lnSpc>
              <a:spcBef>
                <a:spcPts val="18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(3,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2)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860" y="749299"/>
            <a:ext cx="392049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-240" dirty="0"/>
              <a:t>Broadcasting</a:t>
            </a:r>
            <a:r>
              <a:rPr sz="3250" spc="-450" dirty="0"/>
              <a:t> </a:t>
            </a:r>
            <a:r>
              <a:rPr sz="3250" spc="-250" dirty="0"/>
              <a:t>Rules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1064260" y="1369060"/>
            <a:ext cx="7921625" cy="1409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100800"/>
              </a:lnSpc>
              <a:spcBef>
                <a:spcPts val="110"/>
              </a:spcBef>
            </a:pPr>
            <a:r>
              <a:rPr sz="2050" spc="-65" dirty="0">
                <a:solidFill>
                  <a:srgbClr val="EEEEEE"/>
                </a:solidFill>
                <a:latin typeface="Noto Sans"/>
                <a:cs typeface="Noto Sans"/>
              </a:rPr>
              <a:t>In </a:t>
            </a:r>
            <a:r>
              <a:rPr sz="2050" spc="25" dirty="0">
                <a:solidFill>
                  <a:srgbClr val="EEEEEE"/>
                </a:solidFill>
                <a:latin typeface="Noto Sans"/>
                <a:cs typeface="Noto Sans"/>
              </a:rPr>
              <a:t>order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for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an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operation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to broadcast, the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size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of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all the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trailing 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dimensions for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both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arrays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must</a:t>
            </a:r>
            <a:r>
              <a:rPr sz="2050" spc="3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either:</a:t>
            </a:r>
            <a:endParaRPr sz="205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tabLst>
                <a:tab pos="1331595" algn="l"/>
                <a:tab pos="1910714" algn="l"/>
              </a:tabLst>
            </a:pP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be</a:t>
            </a:r>
            <a:r>
              <a:rPr sz="2050" spc="65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b="1" spc="75" dirty="0">
                <a:solidFill>
                  <a:srgbClr val="EEEEEE"/>
                </a:solidFill>
                <a:latin typeface="Arial"/>
                <a:cs typeface="Arial"/>
              </a:rPr>
              <a:t>equal	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OR	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be</a:t>
            </a:r>
            <a:r>
              <a:rPr sz="2050" spc="55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b="1" spc="65" dirty="0">
                <a:solidFill>
                  <a:srgbClr val="EEEEEE"/>
                </a:solidFill>
                <a:latin typeface="Arial"/>
                <a:cs typeface="Arial"/>
              </a:rPr>
              <a:t>one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20040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407415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3200400"/>
            <a:ext cx="8270240" cy="1005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50292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4155440"/>
            <a:ext cx="8270240" cy="1005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78562" y="3278227"/>
          <a:ext cx="4691380" cy="269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755"/>
                        </a:lnSpc>
                      </a:pPr>
                      <a:r>
                        <a:rPr sz="1850" spc="-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(1d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755"/>
                        </a:lnSpc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55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spc="-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spc="-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spc="-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(2d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spc="-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spc="-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spc="-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(4d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14"/>
                        </a:lnSpc>
                      </a:pPr>
                      <a:r>
                        <a:rPr sz="1850" spc="-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(3d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14"/>
                        </a:lnSpc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14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0"/>
                        </a:lnSpc>
                      </a:pPr>
                      <a:r>
                        <a:rPr sz="1850" spc="-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(4d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00"/>
                        </a:lnSpc>
                      </a:pPr>
                      <a:r>
                        <a:rPr sz="1850" spc="-15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array):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00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00"/>
                        </a:lnSpc>
                      </a:pPr>
                      <a:r>
                        <a:rPr sz="1850" dirty="0">
                          <a:solidFill>
                            <a:srgbClr val="EEEEE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990600" y="598424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7640" y="5110479"/>
            <a:ext cx="101600" cy="924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000" y="5110479"/>
            <a:ext cx="101600" cy="9245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660" y="749299"/>
            <a:ext cx="559689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-275" dirty="0"/>
              <a:t>Square</a:t>
            </a:r>
            <a:r>
              <a:rPr sz="3250" spc="-434" dirty="0"/>
              <a:t> </a:t>
            </a:r>
            <a:r>
              <a:rPr sz="3250" spc="-185" dirty="0"/>
              <a:t>Peg</a:t>
            </a:r>
            <a:r>
              <a:rPr sz="3250" spc="-434" dirty="0"/>
              <a:t> </a:t>
            </a:r>
            <a:r>
              <a:rPr sz="3250" spc="-229" dirty="0"/>
              <a:t>in</a:t>
            </a:r>
            <a:r>
              <a:rPr sz="3250" spc="-420" dirty="0"/>
              <a:t> </a:t>
            </a:r>
            <a:r>
              <a:rPr sz="3250" spc="-225" dirty="0"/>
              <a:t>a</a:t>
            </a:r>
            <a:r>
              <a:rPr sz="3250" spc="-434" dirty="0"/>
              <a:t> </a:t>
            </a:r>
            <a:r>
              <a:rPr sz="3250" spc="-220" dirty="0"/>
              <a:t>Round</a:t>
            </a:r>
            <a:r>
              <a:rPr sz="3250" spc="-430" dirty="0"/>
              <a:t> </a:t>
            </a:r>
            <a:r>
              <a:rPr sz="3250" spc="-210" dirty="0"/>
              <a:t>Hole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1120010" y="1369060"/>
            <a:ext cx="780415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70" dirty="0">
                <a:solidFill>
                  <a:srgbClr val="EEEEEE"/>
                </a:solidFill>
                <a:latin typeface="Noto Sans"/>
                <a:cs typeface="Noto Sans"/>
              </a:rPr>
              <a:t>If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the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dimensions do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not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match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up,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np.newaxis</a:t>
            </a:r>
            <a:r>
              <a:rPr sz="2050" spc="-365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may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be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useful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798320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555752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640" y="1798320"/>
            <a:ext cx="101600" cy="381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1798320"/>
            <a:ext cx="101600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9800" y="1849120"/>
            <a:ext cx="8168640" cy="3535679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[16]: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 =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np.arange(6).reshape((2,</a:t>
            </a:r>
            <a:r>
              <a:rPr sz="1100" spc="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3))</a:t>
            </a:r>
            <a:endParaRPr sz="1100">
              <a:latin typeface="Courier New"/>
              <a:cs typeface="Courier New"/>
            </a:endParaRPr>
          </a:p>
          <a:p>
            <a:pPr marL="40640" marR="5388610">
              <a:lnSpc>
                <a:spcPct val="2061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[17]: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b =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np.array([10,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100]) 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[18]: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 *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---------------------------------------------------------------------------</a:t>
            </a:r>
            <a:endParaRPr sz="1100">
              <a:latin typeface="Courier New"/>
              <a:cs typeface="Courier New"/>
            </a:endParaRPr>
          </a:p>
          <a:p>
            <a:pPr marL="125730" marR="1718945" indent="-85725">
              <a:lnSpc>
                <a:spcPct val="103000"/>
              </a:lnSpc>
              <a:tabLst>
                <a:tab pos="3625215" algn="l"/>
              </a:tabLst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ValueError	Traceback (most recent call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last) 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----&gt;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1 a * b</a:t>
            </a:r>
            <a:endParaRPr sz="1100">
              <a:latin typeface="Courier New"/>
              <a:cs typeface="Courier New"/>
            </a:endParaRPr>
          </a:p>
          <a:p>
            <a:pPr marL="40640" marR="1804670">
              <a:lnSpc>
                <a:spcPct val="2061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ValueError: operands could not be broadcast together with shapes (2,3)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(2) 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[19]: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 b[:,np.newaxis].shape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Out[19]: (2,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 1)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640" marR="5815330">
              <a:lnSpc>
                <a:spcPct val="103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[20]: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 *b[:,np.newaxis]  Out[20]: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  <a:tabLst>
                <a:tab pos="893444" algn="l"/>
                <a:tab pos="1235075" algn="l"/>
                <a:tab pos="1661795" algn="l"/>
              </a:tabLst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array([[	0,	10,	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20],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[300, 400,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 500]])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9" y="718820"/>
            <a:ext cx="4106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Array</a:t>
            </a:r>
            <a:r>
              <a:rPr spc="-590" dirty="0"/>
              <a:t> </a:t>
            </a:r>
            <a:r>
              <a:rPr spc="-24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487680" y="181356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119" y="212852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5995" y="1988819"/>
            <a:ext cx="11353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a.all()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" y="263652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119" y="295148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59" y="1673860"/>
            <a:ext cx="1797685" cy="1480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Predicates</a:t>
            </a:r>
            <a:endParaRPr sz="2050">
              <a:latin typeface="Noto Sans"/>
              <a:cs typeface="Noto Sans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a.any(),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Reductions</a:t>
            </a:r>
            <a:endParaRPr sz="2050">
              <a:latin typeface="Noto Sans"/>
              <a:cs typeface="Noto Sans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a.mean(),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4492" y="2811780"/>
            <a:ext cx="36709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a.argmin(),</a:t>
            </a:r>
            <a:r>
              <a:rPr sz="2050" spc="-10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a.argmax(),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8462" y="2811780"/>
            <a:ext cx="161099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a.trace(),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1485" y="3147060"/>
            <a:ext cx="176974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a.cumprod()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680" y="379476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119" y="410972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4059" y="3147060"/>
            <a:ext cx="2273300" cy="1165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a.cumsum(),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Manipulation</a:t>
            </a:r>
            <a:endParaRPr sz="2050">
              <a:latin typeface="Noto Sans"/>
              <a:cs typeface="Noto Sans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a.argsort(),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9981" y="3970020"/>
            <a:ext cx="47809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a.transpose(),</a:t>
            </a:r>
            <a:r>
              <a:rPr sz="2050" spc="5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a.reshape(...),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9500" y="4305300"/>
            <a:ext cx="557339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a.ravel(), a.fill(...),</a:t>
            </a:r>
            <a:r>
              <a:rPr sz="2050" spc="25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a.clip(...)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680" y="495300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119" y="526796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4059" y="4813300"/>
            <a:ext cx="2748915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Complex</a:t>
            </a:r>
            <a:r>
              <a:rPr sz="2050" spc="4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20" dirty="0">
                <a:solidFill>
                  <a:srgbClr val="EEEEEE"/>
                </a:solidFill>
                <a:latin typeface="Noto Sans"/>
                <a:cs typeface="Noto Sans"/>
              </a:rPr>
              <a:t>Numbers</a:t>
            </a:r>
            <a:endParaRPr sz="2050">
              <a:latin typeface="Noto Sans"/>
              <a:cs typeface="Noto Sans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a.real,</a:t>
            </a:r>
            <a:r>
              <a:rPr sz="2050" spc="-35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a.imag,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5497" y="5128260"/>
            <a:ext cx="12941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a.conj()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339" y="482404"/>
            <a:ext cx="6643370" cy="136144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960"/>
              </a:spcBef>
            </a:pPr>
            <a:r>
              <a:rPr spc="-280" dirty="0"/>
              <a:t>Fancy</a:t>
            </a:r>
            <a:r>
              <a:rPr spc="-509" dirty="0"/>
              <a:t> </a:t>
            </a:r>
            <a:r>
              <a:rPr spc="-409" dirty="0"/>
              <a:t>Indexing</a:t>
            </a: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2050" b="0" spc="15" dirty="0">
                <a:latin typeface="Noto Sans"/>
                <a:cs typeface="Noto Sans"/>
              </a:rPr>
              <a:t>NumPy </a:t>
            </a:r>
            <a:r>
              <a:rPr sz="2050" b="0" dirty="0">
                <a:latin typeface="Noto Sans"/>
                <a:cs typeface="Noto Sans"/>
              </a:rPr>
              <a:t>arrays </a:t>
            </a:r>
            <a:r>
              <a:rPr sz="2050" b="0" spc="-10" dirty="0">
                <a:latin typeface="Noto Sans"/>
                <a:cs typeface="Noto Sans"/>
              </a:rPr>
              <a:t>may </a:t>
            </a:r>
            <a:r>
              <a:rPr sz="2050" b="0" spc="10" dirty="0">
                <a:latin typeface="Noto Sans"/>
                <a:cs typeface="Noto Sans"/>
              </a:rPr>
              <a:t>be </a:t>
            </a:r>
            <a:r>
              <a:rPr sz="2050" b="0" spc="5" dirty="0">
                <a:latin typeface="Noto Sans"/>
                <a:cs typeface="Noto Sans"/>
              </a:rPr>
              <a:t>used </a:t>
            </a:r>
            <a:r>
              <a:rPr sz="2050" b="0" spc="-5" dirty="0">
                <a:latin typeface="Noto Sans"/>
                <a:cs typeface="Noto Sans"/>
              </a:rPr>
              <a:t>to </a:t>
            </a:r>
            <a:r>
              <a:rPr sz="2050" b="0" spc="20" dirty="0">
                <a:latin typeface="Noto Sans"/>
                <a:cs typeface="Noto Sans"/>
              </a:rPr>
              <a:t>index </a:t>
            </a:r>
            <a:r>
              <a:rPr sz="2050" b="0" spc="5" dirty="0">
                <a:latin typeface="Noto Sans"/>
                <a:cs typeface="Noto Sans"/>
              </a:rPr>
              <a:t>into </a:t>
            </a:r>
            <a:r>
              <a:rPr sz="2050" b="0" spc="10" dirty="0">
                <a:latin typeface="Noto Sans"/>
                <a:cs typeface="Noto Sans"/>
              </a:rPr>
              <a:t>other</a:t>
            </a:r>
            <a:r>
              <a:rPr sz="2050" b="0" spc="270" dirty="0">
                <a:latin typeface="Noto Sans"/>
                <a:cs typeface="Noto Sans"/>
              </a:rPr>
              <a:t> </a:t>
            </a:r>
            <a:r>
              <a:rPr sz="2050" b="0" dirty="0">
                <a:latin typeface="Noto Sans"/>
                <a:cs typeface="Noto Sans"/>
              </a:rPr>
              <a:t>arrays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191007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49784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7640" y="1910079"/>
            <a:ext cx="101600" cy="3119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1910079"/>
            <a:ext cx="101600" cy="3119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9800" y="1960879"/>
            <a:ext cx="8168640" cy="2844800"/>
          </a:xfrm>
          <a:custGeom>
            <a:avLst/>
            <a:gdLst/>
            <a:ahLst/>
            <a:cxnLst/>
            <a:rect l="l" t="t" r="r" b="b"/>
            <a:pathLst>
              <a:path w="8168640" h="2844800">
                <a:moveTo>
                  <a:pt x="0" y="0"/>
                </a:moveTo>
                <a:lnTo>
                  <a:pt x="8168640" y="0"/>
                </a:lnTo>
                <a:lnTo>
                  <a:pt x="8168640" y="2844800"/>
                </a:lnTo>
                <a:lnTo>
                  <a:pt x="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7739" y="2151380"/>
            <a:ext cx="343979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 =</a:t>
            </a:r>
            <a:r>
              <a:rPr sz="1100" spc="-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np.arange(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).reshape((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48689" y="2544524"/>
          <a:ext cx="2453640" cy="66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100" spc="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]:</a:t>
                      </a:r>
                      <a:r>
                        <a:rPr sz="1100" spc="-7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Out[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100" spc="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array([[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  <a:tabLst>
                          <a:tab pos="543560" algn="l"/>
                        </a:tabLst>
                      </a:pP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[ 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140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140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140"/>
                        </a:lnSpc>
                      </a:pPr>
                      <a:r>
                        <a:rPr sz="110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67739" y="3187700"/>
            <a:ext cx="3269615" cy="1577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i = np.array([[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 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2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j = np.array([[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 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3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2053589">
              <a:lnSpc>
                <a:spcPct val="103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-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a[i,j]  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122045" algn="l"/>
              </a:tabLst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array([[</a:t>
            </a:r>
            <a:r>
              <a:rPr sz="110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880" y="60452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6319" y="91948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319" y="123444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319" y="154940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6319" y="186436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7260" y="464820"/>
            <a:ext cx="8439150" cy="160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7505" marR="5080" indent="-345440">
              <a:lnSpc>
                <a:spcPct val="100800"/>
              </a:lnSpc>
              <a:spcBef>
                <a:spcPts val="110"/>
              </a:spcBef>
            </a:pP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NumPy is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a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Python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C extension library for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array-oriented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computing 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Efficient</a:t>
            </a:r>
            <a:endParaRPr sz="2050">
              <a:latin typeface="Noto Sans"/>
              <a:cs typeface="Noto Sans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In-memory</a:t>
            </a:r>
            <a:endParaRPr sz="2050">
              <a:latin typeface="Noto Sans"/>
              <a:cs typeface="Noto Sans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Contiguous </a:t>
            </a:r>
            <a:r>
              <a:rPr sz="2050" spc="-20" dirty="0">
                <a:solidFill>
                  <a:srgbClr val="EEEEEE"/>
                </a:solidFill>
                <a:latin typeface="Noto Sans"/>
                <a:cs typeface="Noto Sans"/>
              </a:rPr>
              <a:t>(or</a:t>
            </a:r>
            <a:r>
              <a:rPr sz="2050" spc="5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Strided)</a:t>
            </a:r>
            <a:endParaRPr sz="2050">
              <a:latin typeface="Noto Sans"/>
              <a:cs typeface="Noto Sans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Homogeneous </a:t>
            </a:r>
            <a:r>
              <a:rPr sz="2050" spc="-20" dirty="0">
                <a:solidFill>
                  <a:srgbClr val="EEEEEE"/>
                </a:solidFill>
                <a:latin typeface="Noto Sans"/>
                <a:cs typeface="Noto Sans"/>
              </a:rPr>
              <a:t>(but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types </a:t>
            </a:r>
            <a:r>
              <a:rPr sz="2050" spc="-20" dirty="0">
                <a:solidFill>
                  <a:srgbClr val="EEEEEE"/>
                </a:solidFill>
                <a:latin typeface="Noto Sans"/>
                <a:cs typeface="Noto Sans"/>
              </a:rPr>
              <a:t>can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be</a:t>
            </a:r>
            <a:r>
              <a:rPr sz="2050" spc="10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-20" dirty="0">
                <a:solidFill>
                  <a:srgbClr val="EEEEEE"/>
                </a:solidFill>
                <a:latin typeface="Noto Sans"/>
                <a:cs typeface="Noto Sans"/>
              </a:rPr>
              <a:t>algebraic)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1239" y="2103120"/>
            <a:ext cx="7274559" cy="1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1239" y="3942079"/>
            <a:ext cx="7274559" cy="162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05800" y="2103120"/>
            <a:ext cx="162559" cy="2001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680" y="2103120"/>
            <a:ext cx="162560" cy="20015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9960" y="2184400"/>
            <a:ext cx="7437120" cy="1838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880" y="457708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6319" y="489204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6319" y="520700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6319" y="552196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6319" y="583692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7260" y="4437379"/>
            <a:ext cx="4662170" cy="160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7505" marR="5080" indent="-345440">
              <a:lnSpc>
                <a:spcPct val="100800"/>
              </a:lnSpc>
              <a:spcBef>
                <a:spcPts val="110"/>
              </a:spcBef>
            </a:pP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NumPy is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suited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to many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applications  </a:t>
            </a:r>
            <a:r>
              <a:rPr sz="2050" spc="-65" dirty="0">
                <a:solidFill>
                  <a:srgbClr val="EEEEEE"/>
                </a:solidFill>
                <a:latin typeface="Noto Sans"/>
                <a:cs typeface="Noto Sans"/>
              </a:rPr>
              <a:t>Image</a:t>
            </a:r>
            <a:r>
              <a:rPr sz="2050" spc="55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processing</a:t>
            </a:r>
            <a:endParaRPr sz="2050">
              <a:latin typeface="Noto Sans"/>
              <a:cs typeface="Noto Sans"/>
            </a:endParaRPr>
          </a:p>
          <a:p>
            <a:pPr marL="357505" marR="2159000">
              <a:lnSpc>
                <a:spcPct val="100800"/>
              </a:lnSpc>
            </a:pPr>
            <a:r>
              <a:rPr sz="2050" spc="-25" dirty="0">
                <a:solidFill>
                  <a:srgbClr val="EEEEEE"/>
                </a:solidFill>
                <a:latin typeface="Noto Sans"/>
                <a:cs typeface="Noto Sans"/>
              </a:rPr>
              <a:t>Signal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processing 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Linear</a:t>
            </a:r>
            <a:r>
              <a:rPr sz="2050" spc="4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algebra</a:t>
            </a:r>
            <a:endParaRPr sz="2050">
              <a:latin typeface="Noto Sans"/>
              <a:cs typeface="Noto Sans"/>
            </a:endParaRPr>
          </a:p>
          <a:p>
            <a:pPr marL="357505">
              <a:lnSpc>
                <a:spcPct val="100000"/>
              </a:lnSpc>
              <a:spcBef>
                <a:spcPts val="20"/>
              </a:spcBef>
            </a:pP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A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plethora of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others</a:t>
            </a:r>
            <a:endParaRPr sz="20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3180" y="830580"/>
            <a:ext cx="742632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0" spc="20" dirty="0">
                <a:latin typeface="Noto Sans"/>
                <a:cs typeface="Noto Sans"/>
              </a:rPr>
              <a:t>Boolean </a:t>
            </a:r>
            <a:r>
              <a:rPr sz="2050" b="0" dirty="0">
                <a:latin typeface="Noto Sans"/>
                <a:cs typeface="Noto Sans"/>
              </a:rPr>
              <a:t>arrays </a:t>
            </a:r>
            <a:r>
              <a:rPr sz="2050" b="0" spc="-20" dirty="0">
                <a:latin typeface="Noto Sans"/>
                <a:cs typeface="Noto Sans"/>
              </a:rPr>
              <a:t>can </a:t>
            </a:r>
            <a:r>
              <a:rPr sz="2050" b="0" spc="-5" dirty="0">
                <a:latin typeface="Noto Sans"/>
                <a:cs typeface="Noto Sans"/>
              </a:rPr>
              <a:t>also </a:t>
            </a:r>
            <a:r>
              <a:rPr sz="2050" b="0" spc="10" dirty="0">
                <a:latin typeface="Noto Sans"/>
                <a:cs typeface="Noto Sans"/>
              </a:rPr>
              <a:t>be </a:t>
            </a:r>
            <a:r>
              <a:rPr sz="2050" b="0" spc="5" dirty="0">
                <a:latin typeface="Noto Sans"/>
                <a:cs typeface="Noto Sans"/>
              </a:rPr>
              <a:t>used </a:t>
            </a:r>
            <a:r>
              <a:rPr sz="2050" b="0" spc="-15" dirty="0">
                <a:latin typeface="Noto Sans"/>
                <a:cs typeface="Noto Sans"/>
              </a:rPr>
              <a:t>as </a:t>
            </a:r>
            <a:r>
              <a:rPr sz="2050" b="0" spc="15" dirty="0">
                <a:latin typeface="Noto Sans"/>
                <a:cs typeface="Noto Sans"/>
              </a:rPr>
              <a:t>indices </a:t>
            </a:r>
            <a:r>
              <a:rPr sz="2050" b="0" spc="5" dirty="0">
                <a:latin typeface="Noto Sans"/>
                <a:cs typeface="Noto Sans"/>
              </a:rPr>
              <a:t>into </a:t>
            </a:r>
            <a:r>
              <a:rPr sz="2050" b="0" spc="10" dirty="0">
                <a:latin typeface="Noto Sans"/>
                <a:cs typeface="Noto Sans"/>
              </a:rPr>
              <a:t>other</a:t>
            </a:r>
            <a:r>
              <a:rPr sz="2050" b="0" spc="245" dirty="0">
                <a:latin typeface="Noto Sans"/>
                <a:cs typeface="Noto Sans"/>
              </a:rPr>
              <a:t> </a:t>
            </a:r>
            <a:r>
              <a:rPr sz="2050" b="0" dirty="0">
                <a:latin typeface="Noto Sans"/>
                <a:cs typeface="Noto Sans"/>
              </a:rPr>
              <a:t>arrays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123951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4826000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7640" y="1239519"/>
            <a:ext cx="101600" cy="3637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1239519"/>
            <a:ext cx="101600" cy="3637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9800" y="1290319"/>
            <a:ext cx="8168640" cy="3362960"/>
          </a:xfrm>
          <a:custGeom>
            <a:avLst/>
            <a:gdLst/>
            <a:ahLst/>
            <a:cxnLst/>
            <a:rect l="l" t="t" r="r" b="b"/>
            <a:pathLst>
              <a:path w="8168640" h="3362960">
                <a:moveTo>
                  <a:pt x="0" y="0"/>
                </a:moveTo>
                <a:lnTo>
                  <a:pt x="8168640" y="0"/>
                </a:lnTo>
                <a:lnTo>
                  <a:pt x="8168640" y="3362959"/>
                </a:lnTo>
                <a:lnTo>
                  <a:pt x="0" y="3362959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7739" y="1480819"/>
            <a:ext cx="343979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 =</a:t>
            </a:r>
            <a:r>
              <a:rPr sz="1100" spc="-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np.arange(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).reshape((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48689" y="1873964"/>
          <a:ext cx="2453640" cy="66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100" spc="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]:</a:t>
                      </a:r>
                      <a:r>
                        <a:rPr sz="1100" spc="-7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Out[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100" spc="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array([[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5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  <a:tabLst>
                          <a:tab pos="340360" algn="l"/>
                        </a:tabLst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  <a:tabLst>
                          <a:tab pos="543560" algn="l"/>
                        </a:tabLst>
                      </a:pP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[ 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140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140"/>
                        </a:lnSpc>
                      </a:pPr>
                      <a:r>
                        <a:rPr sz="1100" spc="1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100" spc="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140"/>
                        </a:lnSpc>
                      </a:pPr>
                      <a:r>
                        <a:rPr sz="1100" dirty="0">
                          <a:solidFill>
                            <a:srgbClr val="8CD0D3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10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67739" y="2517139"/>
            <a:ext cx="2074545" cy="541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b =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(a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%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==</a:t>
            </a:r>
            <a:r>
              <a:rPr sz="110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7739" y="3208019"/>
            <a:ext cx="2415540" cy="714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3000"/>
              </a:lnSpc>
              <a:tabLst>
                <a:tab pos="780415" algn="l"/>
              </a:tabLst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array([[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 [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6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8476" y="3553459"/>
            <a:ext cx="1135380" cy="368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80"/>
              </a:spcBef>
            </a:pP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6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 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7739" y="3898900"/>
            <a:ext cx="420814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77950" algn="l"/>
              </a:tabLst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True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EFEFAF"/>
                </a:solidFill>
                <a:latin typeface="Courier New"/>
                <a:cs typeface="Courier New"/>
              </a:rPr>
              <a:t>False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]],</a:t>
            </a:r>
            <a:r>
              <a:rPr sz="1100" spc="-3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dtype=bool)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7739" y="4244339"/>
            <a:ext cx="1562100" cy="368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-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a[b]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array([</a:t>
            </a:r>
            <a:r>
              <a:rPr sz="1100" spc="-5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0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4894" y="4417059"/>
            <a:ext cx="130619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3695" algn="l"/>
                <a:tab pos="695325" algn="l"/>
              </a:tabLst>
            </a:pP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	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-7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718820"/>
            <a:ext cx="4898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NumPy</a:t>
            </a:r>
            <a:r>
              <a:rPr spc="-575" dirty="0"/>
              <a:t> </a:t>
            </a:r>
            <a:r>
              <a:rPr spc="-29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80340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440" y="211836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40797" y="1978660"/>
            <a:ext cx="8178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load,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802" y="1978660"/>
            <a:ext cx="129349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loadtxt,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8298" y="1978660"/>
            <a:ext cx="8178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save,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9303" y="1978660"/>
            <a:ext cx="11353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savetxt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261620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8380" y="1663699"/>
            <a:ext cx="3699510" cy="1155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Data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-70" dirty="0">
                <a:solidFill>
                  <a:srgbClr val="EEEEEE"/>
                </a:solidFill>
                <a:latin typeface="Noto Sans"/>
                <a:cs typeface="Noto Sans"/>
              </a:rPr>
              <a:t>I/O</a:t>
            </a:r>
            <a:endParaRPr sz="2050">
              <a:latin typeface="Noto Sans"/>
              <a:cs typeface="Noto Sans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fromfile,</a:t>
            </a:r>
            <a:r>
              <a:rPr sz="2050" spc="-20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genfromtxt,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Mesh</a:t>
            </a:r>
            <a:r>
              <a:rPr sz="2050" spc="25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Creation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7440" y="2931163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53819" y="2791460"/>
            <a:ext cx="35128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mgrid, meshgrid,</a:t>
            </a:r>
            <a:r>
              <a:rPr sz="2050" spc="-10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ogrid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000" y="342900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7440" y="374396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8380" y="3289300"/>
            <a:ext cx="2748915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Manipulation</a:t>
            </a:r>
            <a:endParaRPr sz="2050">
              <a:latin typeface="Noto Sans"/>
              <a:cs typeface="Noto Sans"/>
            </a:endParaRPr>
          </a:p>
          <a:p>
            <a:pPr marL="358140">
              <a:lnSpc>
                <a:spcPct val="100000"/>
              </a:lnSpc>
              <a:spcBef>
                <a:spcPts val="2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einsum,</a:t>
            </a:r>
            <a:r>
              <a:rPr sz="2050" spc="-35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hstack,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9817" y="3604260"/>
            <a:ext cx="8178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take,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0823" y="3604260"/>
            <a:ext cx="9766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vstack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5520" y="174244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5520" y="217932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5520" y="261620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5520" y="305308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Array</a:t>
            </a:r>
            <a:r>
              <a:rPr spc="-520" dirty="0"/>
              <a:t> </a:t>
            </a:r>
            <a:r>
              <a:rPr spc="-330" dirty="0"/>
              <a:t>Subclasses</a:t>
            </a:r>
          </a:p>
          <a:p>
            <a:pPr marL="273685" marR="5080">
              <a:lnSpc>
                <a:spcPct val="139800"/>
              </a:lnSpc>
              <a:spcBef>
                <a:spcPts val="730"/>
              </a:spcBef>
            </a:pPr>
            <a:r>
              <a:rPr sz="2050" b="0" spc="15" dirty="0">
                <a:solidFill>
                  <a:srgbClr val="AAAAEE"/>
                </a:solidFill>
                <a:latin typeface="Courier New"/>
                <a:cs typeface="Courier New"/>
              </a:rPr>
              <a:t>numpy.ma </a:t>
            </a:r>
            <a:r>
              <a:rPr sz="2050" b="0" spc="30" dirty="0">
                <a:latin typeface="Noto Sans"/>
                <a:cs typeface="Noto Sans"/>
              </a:rPr>
              <a:t>— </a:t>
            </a:r>
            <a:r>
              <a:rPr sz="2050" b="0" spc="-5" dirty="0">
                <a:latin typeface="Noto Sans"/>
                <a:cs typeface="Noto Sans"/>
              </a:rPr>
              <a:t>Masked </a:t>
            </a:r>
            <a:r>
              <a:rPr sz="2050" b="0" dirty="0">
                <a:latin typeface="Noto Sans"/>
                <a:cs typeface="Noto Sans"/>
              </a:rPr>
              <a:t>arrays  </a:t>
            </a:r>
            <a:r>
              <a:rPr sz="2050" b="0" spc="15" dirty="0">
                <a:solidFill>
                  <a:srgbClr val="AAAAEE"/>
                </a:solidFill>
                <a:latin typeface="Courier New"/>
                <a:cs typeface="Courier New"/>
              </a:rPr>
              <a:t>numpy.matrix </a:t>
            </a:r>
            <a:r>
              <a:rPr sz="2050" b="0" spc="30" dirty="0">
                <a:latin typeface="Noto Sans"/>
                <a:cs typeface="Noto Sans"/>
              </a:rPr>
              <a:t>— </a:t>
            </a:r>
            <a:r>
              <a:rPr sz="2050" b="0" spc="-5" dirty="0">
                <a:latin typeface="Noto Sans"/>
                <a:cs typeface="Noto Sans"/>
              </a:rPr>
              <a:t>Matrix </a:t>
            </a:r>
            <a:r>
              <a:rPr sz="2050" b="0" spc="15" dirty="0">
                <a:latin typeface="Noto Sans"/>
                <a:cs typeface="Noto Sans"/>
              </a:rPr>
              <a:t>operators  </a:t>
            </a:r>
            <a:r>
              <a:rPr sz="2050" b="0" spc="15" dirty="0">
                <a:solidFill>
                  <a:srgbClr val="AAAAEE"/>
                </a:solidFill>
                <a:latin typeface="Courier New"/>
                <a:cs typeface="Courier New"/>
              </a:rPr>
              <a:t>numpy.memmap</a:t>
            </a:r>
            <a:r>
              <a:rPr sz="2050" b="0" spc="-695" dirty="0">
                <a:solidFill>
                  <a:srgbClr val="AAAAEE"/>
                </a:solidFill>
                <a:latin typeface="Courier New"/>
                <a:cs typeface="Courier New"/>
              </a:rPr>
              <a:t> </a:t>
            </a:r>
            <a:r>
              <a:rPr sz="2050" b="0" spc="30" dirty="0">
                <a:latin typeface="Noto Sans"/>
                <a:cs typeface="Noto Sans"/>
              </a:rPr>
              <a:t>— </a:t>
            </a:r>
            <a:r>
              <a:rPr sz="2050" b="0" spc="5" dirty="0">
                <a:latin typeface="Noto Sans"/>
                <a:cs typeface="Noto Sans"/>
              </a:rPr>
              <a:t>Memory-mapped </a:t>
            </a:r>
            <a:r>
              <a:rPr sz="2050" b="0" dirty="0">
                <a:latin typeface="Noto Sans"/>
                <a:cs typeface="Noto Sans"/>
              </a:rPr>
              <a:t>arrays  </a:t>
            </a:r>
            <a:r>
              <a:rPr sz="2050" b="0" spc="15" dirty="0">
                <a:solidFill>
                  <a:srgbClr val="AAAAEE"/>
                </a:solidFill>
                <a:latin typeface="Courier New"/>
                <a:cs typeface="Courier New"/>
              </a:rPr>
              <a:t>numpy.recarray</a:t>
            </a:r>
            <a:r>
              <a:rPr sz="2050" b="0" spc="-675" dirty="0">
                <a:solidFill>
                  <a:srgbClr val="AAAAEE"/>
                </a:solidFill>
                <a:latin typeface="Courier New"/>
                <a:cs typeface="Courier New"/>
              </a:rPr>
              <a:t> </a:t>
            </a:r>
            <a:r>
              <a:rPr sz="2050" b="0" spc="30" dirty="0">
                <a:latin typeface="Noto Sans"/>
                <a:cs typeface="Noto Sans"/>
              </a:rPr>
              <a:t>— </a:t>
            </a:r>
            <a:r>
              <a:rPr sz="2050" b="0" spc="15" dirty="0">
                <a:latin typeface="Noto Sans"/>
                <a:cs typeface="Noto Sans"/>
              </a:rPr>
              <a:t>Record </a:t>
            </a:r>
            <a:r>
              <a:rPr sz="2050" b="0" dirty="0">
                <a:latin typeface="Noto Sans"/>
                <a:cs typeface="Noto Sans"/>
              </a:rPr>
              <a:t>arrays</a:t>
            </a:r>
            <a:endParaRPr sz="20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0" y="71882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Other</a:t>
            </a:r>
            <a:r>
              <a:rPr spc="-505" dirty="0"/>
              <a:t> </a:t>
            </a:r>
            <a:r>
              <a:rPr spc="-300" dirty="0"/>
              <a:t>Subpackages</a:t>
            </a:r>
          </a:p>
        </p:txBody>
      </p:sp>
      <p:sp>
        <p:nvSpPr>
          <p:cNvPr id="3" name="object 3"/>
          <p:cNvSpPr/>
          <p:nvPr/>
        </p:nvSpPr>
        <p:spPr>
          <a:xfrm>
            <a:off x="487680" y="181356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" y="232156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" y="282956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119" y="316484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4059" y="1673860"/>
            <a:ext cx="8296275" cy="2029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AAAAEE"/>
                </a:solidFill>
                <a:latin typeface="Courier New"/>
                <a:cs typeface="Courier New"/>
              </a:rPr>
              <a:t>numpy.fft</a:t>
            </a:r>
            <a:r>
              <a:rPr sz="2050" spc="-610" dirty="0">
                <a:solidFill>
                  <a:srgbClr val="AAAAEE"/>
                </a:solid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EEEEEE"/>
                </a:solidFill>
                <a:latin typeface="Noto Sans"/>
                <a:cs typeface="Noto Sans"/>
              </a:rPr>
              <a:t>— </a:t>
            </a:r>
            <a:r>
              <a:rPr sz="2050" spc="-25" dirty="0">
                <a:solidFill>
                  <a:srgbClr val="EEEEEE"/>
                </a:solidFill>
                <a:latin typeface="Noto Sans"/>
                <a:cs typeface="Noto Sans"/>
              </a:rPr>
              <a:t>Fast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Fourier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transforms</a:t>
            </a:r>
            <a:endParaRPr sz="205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15" dirty="0">
                <a:solidFill>
                  <a:srgbClr val="AAAAEE"/>
                </a:solidFill>
                <a:latin typeface="Courier New"/>
                <a:cs typeface="Courier New"/>
              </a:rPr>
              <a:t>numpy.polynomial</a:t>
            </a:r>
            <a:r>
              <a:rPr sz="2050" spc="-675" dirty="0">
                <a:solidFill>
                  <a:srgbClr val="AAAAEE"/>
                </a:solid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EEEEEE"/>
                </a:solidFill>
                <a:latin typeface="Noto Sans"/>
                <a:cs typeface="Noto Sans"/>
              </a:rPr>
              <a:t>—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Efficient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polynomials</a:t>
            </a:r>
            <a:endParaRPr sz="205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15" dirty="0">
                <a:solidFill>
                  <a:srgbClr val="AAAAEE"/>
                </a:solidFill>
                <a:latin typeface="Courier New"/>
                <a:cs typeface="Courier New"/>
              </a:rPr>
              <a:t>numpy.linalg</a:t>
            </a:r>
            <a:r>
              <a:rPr sz="2050" spc="-630" dirty="0">
                <a:solidFill>
                  <a:srgbClr val="AAAAEE"/>
                </a:solid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EEEEEE"/>
                </a:solidFill>
                <a:latin typeface="Noto Sans"/>
                <a:cs typeface="Noto Sans"/>
              </a:rPr>
              <a:t>—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Linear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algebra</a:t>
            </a:r>
            <a:endParaRPr sz="2050">
              <a:latin typeface="Noto Sans"/>
              <a:cs typeface="Noto Sans"/>
            </a:endParaRPr>
          </a:p>
          <a:p>
            <a:pPr marL="357505" marR="5080">
              <a:lnSpc>
                <a:spcPct val="107300"/>
              </a:lnSpc>
            </a:pP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cholesky, det, eig, eigvals, inv, lstsq, norm,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qr,  svd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" y="400812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680" y="451612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119" y="485140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19468" y="4711700"/>
            <a:ext cx="161099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lognormal,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059" y="3868420"/>
            <a:ext cx="6552565" cy="152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solidFill>
                  <a:srgbClr val="AAAAEE"/>
                </a:solidFill>
                <a:latin typeface="Courier New"/>
                <a:cs typeface="Courier New"/>
              </a:rPr>
              <a:t>numpy.math</a:t>
            </a:r>
            <a:r>
              <a:rPr sz="2050" spc="-635" dirty="0">
                <a:solidFill>
                  <a:srgbClr val="AAAAEE"/>
                </a:solid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EEEEEE"/>
                </a:solidFill>
                <a:latin typeface="Noto Sans"/>
                <a:cs typeface="Noto Sans"/>
              </a:rPr>
              <a:t>—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C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standard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library </a:t>
            </a:r>
            <a:r>
              <a:rPr sz="2050" spc="-15" dirty="0">
                <a:solidFill>
                  <a:srgbClr val="EEEEEE"/>
                </a:solidFill>
                <a:latin typeface="Noto Sans"/>
                <a:cs typeface="Noto Sans"/>
              </a:rPr>
              <a:t>math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functions</a:t>
            </a:r>
            <a:endParaRPr sz="2050">
              <a:latin typeface="Noto Sans"/>
              <a:cs typeface="Noto Sans"/>
            </a:endParaRPr>
          </a:p>
          <a:p>
            <a:pPr marL="357505" marR="5080" indent="-345440">
              <a:lnSpc>
                <a:spcPct val="107300"/>
              </a:lnSpc>
              <a:spcBef>
                <a:spcPts val="1360"/>
              </a:spcBef>
            </a:pPr>
            <a:r>
              <a:rPr sz="2050" spc="15" dirty="0">
                <a:solidFill>
                  <a:srgbClr val="AAAAEE"/>
                </a:solidFill>
                <a:latin typeface="Courier New"/>
                <a:cs typeface="Courier New"/>
              </a:rPr>
              <a:t>numpy.random </a:t>
            </a:r>
            <a:r>
              <a:rPr sz="2050" spc="30" dirty="0">
                <a:solidFill>
                  <a:srgbClr val="EEEEEE"/>
                </a:solidFill>
                <a:latin typeface="Noto Sans"/>
                <a:cs typeface="Noto Sans"/>
              </a:rPr>
              <a:t>—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Random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number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generation  </a:t>
            </a:r>
            <a:r>
              <a:rPr sz="2050" spc="10" dirty="0">
                <a:solidFill>
                  <a:srgbClr val="EEEEEE"/>
                </a:solidFill>
                <a:latin typeface="Courier New"/>
                <a:cs typeface="Courier New"/>
              </a:rPr>
              <a:t>beta, gamma, geometric, hypergeometric,  normal, poisson, uniform,</a:t>
            </a:r>
            <a:r>
              <a:rPr sz="2050" spc="25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weibull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779" y="718820"/>
            <a:ext cx="2896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Resources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-838200" y="1389380"/>
            <a:ext cx="10744200" cy="55135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73835">
              <a:lnSpc>
                <a:spcPct val="100000"/>
              </a:lnSpc>
              <a:spcBef>
                <a:spcPts val="130"/>
              </a:spcBef>
            </a:pPr>
            <a:r>
              <a:rPr spc="75" dirty="0">
                <a:hlinkClick r:id="rId2"/>
              </a:rPr>
              <a:t>http://docs.scipy.org/doc/numpy/reference/</a:t>
            </a:r>
          </a:p>
          <a:p>
            <a:pPr marL="1473835" marR="1203325">
              <a:lnSpc>
                <a:spcPct val="266700"/>
              </a:lnSpc>
            </a:pPr>
            <a:r>
              <a:rPr spc="80" dirty="0">
                <a:hlinkClick r:id="rId3"/>
              </a:rPr>
              <a:t>http://docs.scipy.org/doc/numpy/user/index.html </a:t>
            </a:r>
            <a:r>
              <a:rPr spc="80" dirty="0"/>
              <a:t> </a:t>
            </a:r>
            <a:r>
              <a:rPr spc="75" dirty="0">
                <a:hlinkClick r:id="rId4"/>
              </a:rPr>
              <a:t>http://www.scipy.org/Tentative_NumPy_Tutorial </a:t>
            </a:r>
            <a:r>
              <a:rPr spc="75" dirty="0"/>
              <a:t> </a:t>
            </a:r>
            <a:r>
              <a:rPr spc="60" dirty="0">
                <a:hlinkClick r:id="rId5"/>
              </a:rPr>
              <a:t>http://www.scipy.org/Numpy_Example_List</a:t>
            </a:r>
          </a:p>
          <a:p>
            <a:pPr marL="51435" marR="5080" indent="2225040">
              <a:lnSpc>
                <a:spcPts val="6640"/>
              </a:lnSpc>
              <a:spcBef>
                <a:spcPts val="275"/>
              </a:spcBef>
            </a:pPr>
            <a:r>
              <a:rPr b="0" dirty="0">
                <a:solidFill>
                  <a:srgbClr val="EEEEEE"/>
                </a:solidFill>
                <a:latin typeface="Noto Sans"/>
                <a:cs typeface="Noto Sans"/>
              </a:rPr>
              <a:t>These </a:t>
            </a:r>
            <a:r>
              <a:rPr b="0" spc="15" dirty="0">
                <a:solidFill>
                  <a:srgbClr val="EEEEEE"/>
                </a:solidFill>
                <a:latin typeface="Noto Sans"/>
                <a:cs typeface="Noto Sans"/>
              </a:rPr>
              <a:t>slides </a:t>
            </a:r>
            <a:r>
              <a:rPr b="0" dirty="0">
                <a:solidFill>
                  <a:srgbClr val="EEEEEE"/>
                </a:solidFill>
                <a:latin typeface="Noto Sans"/>
                <a:cs typeface="Noto Sans"/>
              </a:rPr>
              <a:t>are </a:t>
            </a:r>
            <a:r>
              <a:rPr b="0" spc="10" dirty="0">
                <a:solidFill>
                  <a:srgbClr val="EEEEEE"/>
                </a:solidFill>
                <a:latin typeface="Noto Sans"/>
                <a:cs typeface="Noto Sans"/>
              </a:rPr>
              <a:t>currently </a:t>
            </a:r>
            <a:r>
              <a:rPr b="0" dirty="0">
                <a:solidFill>
                  <a:srgbClr val="EEEEEE"/>
                </a:solidFill>
                <a:latin typeface="Noto Sans"/>
                <a:cs typeface="Noto Sans"/>
              </a:rPr>
              <a:t>available </a:t>
            </a:r>
            <a:r>
              <a:rPr b="0" spc="-20" dirty="0">
                <a:solidFill>
                  <a:srgbClr val="EEEEEE"/>
                </a:solidFill>
                <a:latin typeface="Noto Sans"/>
                <a:cs typeface="Noto Sans"/>
              </a:rPr>
              <a:t>at  </a:t>
            </a:r>
            <a:endParaRPr lang="en-US" b="0" spc="-20" dirty="0" smtClean="0">
              <a:solidFill>
                <a:srgbClr val="EEEEEE"/>
              </a:solidFill>
              <a:latin typeface="Noto Sans"/>
              <a:cs typeface="Noto Sans"/>
            </a:endParaRPr>
          </a:p>
          <a:p>
            <a:pPr marL="51435" marR="5080" indent="2225040">
              <a:lnSpc>
                <a:spcPts val="6640"/>
              </a:lnSpc>
              <a:spcBef>
                <a:spcPts val="275"/>
              </a:spcBef>
            </a:pPr>
            <a:r>
              <a:rPr lang="en-US" b="0" spc="-10" dirty="0">
                <a:latin typeface="Noto Sans"/>
                <a:cs typeface="Noto Sans"/>
                <a:hlinkClick r:id="rId6"/>
              </a:rPr>
              <a:t>https://</a:t>
            </a:r>
            <a:r>
              <a:rPr lang="en-US" b="0" spc="-10" dirty="0" smtClean="0">
                <a:latin typeface="Noto Sans"/>
                <a:cs typeface="Noto Sans"/>
                <a:hlinkClick r:id="rId6"/>
              </a:rPr>
              <a:t>www.slideshare.net/PyData/introduction-to-numpy</a:t>
            </a:r>
            <a:endParaRPr lang="en-US" b="0" spc="-10" dirty="0" smtClean="0">
              <a:latin typeface="Noto Sans"/>
              <a:cs typeface="Noto Sans"/>
            </a:endParaRPr>
          </a:p>
          <a:p>
            <a:pPr marL="51435" marR="5080" indent="2225040">
              <a:lnSpc>
                <a:spcPts val="6640"/>
              </a:lnSpc>
              <a:spcBef>
                <a:spcPts val="275"/>
              </a:spcBef>
            </a:pPr>
            <a:r>
              <a:rPr b="0" spc="-10" dirty="0" smtClean="0">
                <a:latin typeface="Noto Sans"/>
                <a:cs typeface="Noto Sans"/>
              </a:rPr>
              <a:t>https</a:t>
            </a:r>
            <a:r>
              <a:rPr b="0" spc="-10" dirty="0">
                <a:latin typeface="Noto Sans"/>
                <a:cs typeface="Noto Sans"/>
              </a:rPr>
              <a:t>://github.com/ContinuumIO/tutorials/blob/master/Intro</a:t>
            </a:r>
            <a:r>
              <a:rPr b="0" i="1" spc="-10" dirty="0">
                <a:latin typeface="Georgia"/>
                <a:cs typeface="Georgia"/>
              </a:rPr>
              <a:t>to</a:t>
            </a:r>
            <a:r>
              <a:rPr b="0" spc="-10" dirty="0">
                <a:latin typeface="Noto Sans"/>
                <a:cs typeface="Noto Sans"/>
              </a:rPr>
              <a:t>NumPy.pdf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718820"/>
            <a:ext cx="5208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NumPy</a:t>
            </a:r>
            <a:r>
              <a:rPr spc="-555" dirty="0"/>
              <a:t> </a:t>
            </a:r>
            <a:r>
              <a:rPr spc="-275" dirty="0"/>
              <a:t>Ecosystem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630679" y="1564639"/>
            <a:ext cx="6786880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679" y="6217920"/>
            <a:ext cx="6786880" cy="162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7559" y="1564639"/>
            <a:ext cx="162560" cy="4815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8119" y="1564639"/>
            <a:ext cx="162560" cy="4815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9400" y="1645920"/>
            <a:ext cx="6949440" cy="4653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718820"/>
            <a:ext cx="3126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Quick</a:t>
            </a:r>
            <a:r>
              <a:rPr spc="-500" dirty="0"/>
              <a:t> </a:t>
            </a:r>
            <a:r>
              <a:rPr spc="-295" dirty="0"/>
              <a:t>Start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463039"/>
            <a:ext cx="8067040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5394959"/>
            <a:ext cx="8067040" cy="5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7640" y="1463039"/>
            <a:ext cx="101600" cy="398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1463039"/>
            <a:ext cx="101600" cy="398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9800" y="1513839"/>
            <a:ext cx="8168640" cy="370840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</a:t>
            </a:r>
            <a:r>
              <a:rPr sz="1100" spc="10" dirty="0">
                <a:solidFill>
                  <a:srgbClr val="E3CEAB"/>
                </a:solidFill>
                <a:latin typeface="Courier New"/>
                <a:cs typeface="Courier New"/>
              </a:rPr>
              <a:t>import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numpy </a:t>
            </a:r>
            <a:r>
              <a:rPr sz="1100" spc="10" dirty="0">
                <a:solidFill>
                  <a:srgbClr val="E3CEAB"/>
                </a:solidFill>
                <a:latin typeface="Courier New"/>
                <a:cs typeface="Courier New"/>
              </a:rPr>
              <a:t>as</a:t>
            </a:r>
            <a:r>
              <a:rPr sz="1100" spc="15" dirty="0">
                <a:solidFill>
                  <a:srgbClr val="E3CEAB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np</a:t>
            </a:r>
            <a:endParaRPr sz="1100">
              <a:latin typeface="Courier New"/>
              <a:cs typeface="Courier New"/>
            </a:endParaRPr>
          </a:p>
          <a:p>
            <a:pPr marL="40640" marR="4620260">
              <a:lnSpc>
                <a:spcPct val="2061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 = np.array([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8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 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array([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8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40640" marR="5730240">
              <a:lnSpc>
                <a:spcPct val="2061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b =</a:t>
            </a:r>
            <a:r>
              <a:rPr sz="1100" spc="-4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a.reshape((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))  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array([[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8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9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0640" marR="6583680">
              <a:lnSpc>
                <a:spcPct val="103000"/>
              </a:lnSpc>
            </a:pP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In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 b *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10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+</a:t>
            </a:r>
            <a:r>
              <a:rPr sz="1100" spc="-6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  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Out[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]: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array([[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14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24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34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44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54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64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endParaRPr sz="1100">
              <a:latin typeface="Courier New"/>
              <a:cs typeface="Courier New"/>
            </a:endParaRPr>
          </a:p>
          <a:p>
            <a:pPr marL="40640">
              <a:lnSpc>
                <a:spcPct val="100000"/>
              </a:lnSpc>
              <a:spcBef>
                <a:spcPts val="40"/>
              </a:spcBef>
            </a:pP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74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84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100" spc="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8CD0D3"/>
                </a:solidFill>
                <a:latin typeface="Courier New"/>
                <a:cs typeface="Courier New"/>
              </a:rPr>
              <a:t>94</a:t>
            </a:r>
            <a:r>
              <a:rPr sz="1100" spc="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Array</a:t>
            </a:r>
            <a:r>
              <a:rPr spc="-585" dirty="0"/>
              <a:t> </a:t>
            </a:r>
            <a:r>
              <a:rPr spc="-325" dirty="0"/>
              <a:t>Shape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060" y="1419860"/>
            <a:ext cx="8332470" cy="89154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039745" marR="5080" indent="-3027680">
              <a:lnSpc>
                <a:spcPct val="73800"/>
              </a:lnSpc>
              <a:spcBef>
                <a:spcPts val="1150"/>
              </a:spcBef>
            </a:pPr>
            <a:r>
              <a:rPr sz="3250" b="1" spc="-195" dirty="0">
                <a:solidFill>
                  <a:srgbClr val="EEEEEE"/>
                </a:solidFill>
                <a:latin typeface="Verdana"/>
                <a:cs typeface="Verdana"/>
              </a:rPr>
              <a:t>One</a:t>
            </a:r>
            <a:r>
              <a:rPr sz="3250" b="1" spc="-425" dirty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sz="3250" b="1" spc="-260" dirty="0">
                <a:solidFill>
                  <a:srgbClr val="EEEEEE"/>
                </a:solidFill>
                <a:latin typeface="Verdana"/>
                <a:cs typeface="Verdana"/>
              </a:rPr>
              <a:t>dimensional</a:t>
            </a:r>
            <a:r>
              <a:rPr sz="3250" b="1" spc="-395" dirty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sz="3250" b="1" spc="-310" dirty="0">
                <a:solidFill>
                  <a:srgbClr val="EEEEEE"/>
                </a:solidFill>
                <a:latin typeface="Verdana"/>
                <a:cs typeface="Verdana"/>
              </a:rPr>
              <a:t>arrays</a:t>
            </a:r>
            <a:r>
              <a:rPr sz="3250" b="1" spc="-420" dirty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sz="3250" b="1" spc="-265" dirty="0">
                <a:solidFill>
                  <a:srgbClr val="EEEEEE"/>
                </a:solidFill>
                <a:latin typeface="Verdana"/>
                <a:cs typeface="Verdana"/>
              </a:rPr>
              <a:t>have</a:t>
            </a:r>
            <a:r>
              <a:rPr sz="3250" b="1" spc="-425" dirty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sz="3250" b="1" spc="-225" dirty="0">
                <a:solidFill>
                  <a:srgbClr val="EEEEEE"/>
                </a:solidFill>
                <a:latin typeface="Verdana"/>
                <a:cs typeface="Verdana"/>
              </a:rPr>
              <a:t>a</a:t>
            </a:r>
            <a:r>
              <a:rPr sz="3250" b="1" spc="-420" dirty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sz="3250" b="1" spc="-300" dirty="0">
                <a:solidFill>
                  <a:srgbClr val="EEEEEE"/>
                </a:solidFill>
                <a:latin typeface="Verdana"/>
                <a:cs typeface="Verdana"/>
              </a:rPr>
              <a:t>1-tuple</a:t>
            </a:r>
            <a:r>
              <a:rPr sz="3250" b="1" spc="-425" dirty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sz="3250" b="1" spc="-200" dirty="0">
                <a:solidFill>
                  <a:srgbClr val="EEEEEE"/>
                </a:solidFill>
                <a:latin typeface="Verdana"/>
                <a:cs typeface="Verdana"/>
              </a:rPr>
              <a:t>for  </a:t>
            </a:r>
            <a:r>
              <a:rPr sz="3250" b="1" spc="-240" dirty="0">
                <a:solidFill>
                  <a:srgbClr val="EEEEEE"/>
                </a:solidFill>
                <a:latin typeface="Verdana"/>
                <a:cs typeface="Verdana"/>
              </a:rPr>
              <a:t>their</a:t>
            </a:r>
            <a:r>
              <a:rPr sz="3250" b="1" spc="-385" dirty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sz="3250" b="1" spc="-265" dirty="0">
                <a:solidFill>
                  <a:srgbClr val="EEEEEE"/>
                </a:solidFill>
                <a:latin typeface="Verdana"/>
                <a:cs typeface="Verdana"/>
              </a:rPr>
              <a:t>shape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5880" y="2468879"/>
            <a:ext cx="7406640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5880" y="4866640"/>
            <a:ext cx="740664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2519" y="2468879"/>
            <a:ext cx="162559" cy="2560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319" y="2468879"/>
            <a:ext cx="162559" cy="2560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4600" y="2550160"/>
            <a:ext cx="7569200" cy="2397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819" y="749299"/>
            <a:ext cx="811720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-265" dirty="0"/>
              <a:t>...Two</a:t>
            </a:r>
            <a:r>
              <a:rPr sz="3250" spc="-370" dirty="0"/>
              <a:t> </a:t>
            </a:r>
            <a:r>
              <a:rPr sz="3250" spc="-260" dirty="0"/>
              <a:t>dimensional</a:t>
            </a:r>
            <a:r>
              <a:rPr sz="3250" spc="-400" dirty="0"/>
              <a:t> </a:t>
            </a:r>
            <a:r>
              <a:rPr sz="3250" spc="-310" dirty="0"/>
              <a:t>arrays</a:t>
            </a:r>
            <a:r>
              <a:rPr sz="3250" spc="-425" dirty="0"/>
              <a:t> </a:t>
            </a:r>
            <a:r>
              <a:rPr sz="3250" spc="-265" dirty="0"/>
              <a:t>have</a:t>
            </a:r>
            <a:r>
              <a:rPr sz="3250" spc="-430" dirty="0"/>
              <a:t> </a:t>
            </a:r>
            <a:r>
              <a:rPr sz="3250" spc="-225" dirty="0"/>
              <a:t>a</a:t>
            </a:r>
            <a:r>
              <a:rPr sz="3250" spc="-425" dirty="0"/>
              <a:t> </a:t>
            </a:r>
            <a:r>
              <a:rPr sz="3250" spc="-204" dirty="0"/>
              <a:t>2-tuple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1762760" y="1432560"/>
            <a:ext cx="6522720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2760" y="4500879"/>
            <a:ext cx="652272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5480" y="1432560"/>
            <a:ext cx="162560" cy="3230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1432560"/>
            <a:ext cx="162560" cy="3230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1479" y="1513839"/>
            <a:ext cx="6685280" cy="3068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940" y="749299"/>
            <a:ext cx="238506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-240" dirty="0"/>
              <a:t>...And </a:t>
            </a:r>
            <a:r>
              <a:rPr sz="3250" spc="-220" dirty="0"/>
              <a:t>so</a:t>
            </a:r>
            <a:r>
              <a:rPr sz="3250" spc="-595" dirty="0"/>
              <a:t> </a:t>
            </a:r>
            <a:r>
              <a:rPr sz="3250" spc="-190" dirty="0"/>
              <a:t>on</a:t>
            </a:r>
            <a:endParaRPr sz="3250"/>
          </a:p>
        </p:txBody>
      </p:sp>
      <p:sp>
        <p:nvSpPr>
          <p:cNvPr id="3" name="object 3"/>
          <p:cNvSpPr/>
          <p:nvPr/>
        </p:nvSpPr>
        <p:spPr>
          <a:xfrm>
            <a:off x="1356360" y="1432560"/>
            <a:ext cx="7335520" cy="16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360" y="4968240"/>
            <a:ext cx="7335520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1880" y="1432560"/>
            <a:ext cx="162560" cy="3698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3800" y="1432560"/>
            <a:ext cx="162559" cy="3698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5080" y="1513839"/>
            <a:ext cx="7498080" cy="3535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718820"/>
            <a:ext cx="7583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Array </a:t>
            </a:r>
            <a:r>
              <a:rPr spc="-285" dirty="0"/>
              <a:t>Element </a:t>
            </a:r>
            <a:r>
              <a:rPr spc="-310" dirty="0"/>
              <a:t>Type</a:t>
            </a:r>
            <a:r>
              <a:rPr spc="-894" dirty="0"/>
              <a:t> </a:t>
            </a:r>
            <a:r>
              <a:rPr spc="-430" dirty="0"/>
              <a:t>(dtype)</a:t>
            </a:r>
          </a:p>
        </p:txBody>
      </p:sp>
      <p:sp>
        <p:nvSpPr>
          <p:cNvPr id="3" name="object 3"/>
          <p:cNvSpPr/>
          <p:nvPr/>
        </p:nvSpPr>
        <p:spPr>
          <a:xfrm>
            <a:off x="1300480" y="178308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0480" y="224028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8960" y="354076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8960" y="399796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8960" y="445516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960" y="491236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8860" y="1503172"/>
            <a:ext cx="7971155" cy="439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0" marR="257175">
              <a:lnSpc>
                <a:spcPct val="146300"/>
              </a:lnSpc>
              <a:spcBef>
                <a:spcPts val="95"/>
              </a:spcBef>
            </a:pP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NumPy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arrays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comprise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elements of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a </a:t>
            </a:r>
            <a:r>
              <a:rPr sz="2050" spc="-20" dirty="0">
                <a:solidFill>
                  <a:srgbClr val="EEEEEE"/>
                </a:solidFill>
                <a:latin typeface="Noto Sans"/>
                <a:cs typeface="Noto Sans"/>
              </a:rPr>
              <a:t>single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data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type 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The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type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object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is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accessible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through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the </a:t>
            </a:r>
            <a:r>
              <a:rPr sz="2050" spc="15" dirty="0">
                <a:solidFill>
                  <a:srgbClr val="EEEEEE"/>
                </a:solidFill>
                <a:latin typeface="Courier New"/>
                <a:cs typeface="Courier New"/>
              </a:rPr>
              <a:t>.dtype</a:t>
            </a:r>
            <a:r>
              <a:rPr sz="2050" spc="-390" dirty="0">
                <a:solidFill>
                  <a:srgbClr val="EEEEEE"/>
                </a:solidFill>
                <a:latin typeface="Courier New"/>
                <a:cs typeface="Courier New"/>
              </a:rPr>
              <a:t>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attribute</a:t>
            </a:r>
            <a:endParaRPr sz="2050">
              <a:latin typeface="Noto Sans"/>
              <a:cs typeface="Noto Sans"/>
            </a:endParaRPr>
          </a:p>
          <a:p>
            <a:pPr marL="1059180" marR="5080" indent="-1046480">
              <a:lnSpc>
                <a:spcPct val="156100"/>
              </a:lnSpc>
              <a:spcBef>
                <a:spcPts val="2320"/>
              </a:spcBef>
            </a:pPr>
            <a:r>
              <a:rPr sz="2050" spc="20" dirty="0">
                <a:solidFill>
                  <a:srgbClr val="EEEEEE"/>
                </a:solidFill>
                <a:latin typeface="Noto Sans"/>
                <a:cs typeface="Noto Sans"/>
              </a:rPr>
              <a:t>Here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are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a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few of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the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most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important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attributes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of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dtype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objects  </a:t>
            </a:r>
            <a:r>
              <a:rPr sz="2050" spc="15" dirty="0">
                <a:solidFill>
                  <a:srgbClr val="AAAAEE"/>
                </a:solidFill>
                <a:latin typeface="Courier New"/>
                <a:cs typeface="Courier New"/>
              </a:rPr>
              <a:t>dtype.byteorder </a:t>
            </a:r>
            <a:r>
              <a:rPr sz="2050" spc="30" dirty="0">
                <a:solidFill>
                  <a:srgbClr val="EEEEEE"/>
                </a:solidFill>
                <a:latin typeface="Noto Sans"/>
                <a:cs typeface="Noto Sans"/>
              </a:rPr>
              <a:t>— </a:t>
            </a:r>
            <a:r>
              <a:rPr sz="2050" spc="-30" dirty="0">
                <a:solidFill>
                  <a:srgbClr val="EEEEEE"/>
                </a:solidFill>
                <a:latin typeface="Noto Sans"/>
                <a:cs typeface="Noto Sans"/>
              </a:rPr>
              <a:t>big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or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little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endian  </a:t>
            </a:r>
            <a:r>
              <a:rPr sz="2050" spc="15" dirty="0">
                <a:solidFill>
                  <a:srgbClr val="AAAAEE"/>
                </a:solidFill>
                <a:latin typeface="Courier New"/>
                <a:cs typeface="Courier New"/>
              </a:rPr>
              <a:t>dtype.itemsize</a:t>
            </a:r>
            <a:r>
              <a:rPr sz="2050" spc="-620" dirty="0">
                <a:solidFill>
                  <a:srgbClr val="AAAAEE"/>
                </a:solid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EEEEEE"/>
                </a:solidFill>
                <a:latin typeface="Noto Sans"/>
                <a:cs typeface="Noto Sans"/>
              </a:rPr>
              <a:t>— </a:t>
            </a:r>
            <a:r>
              <a:rPr sz="2050" spc="20" dirty="0">
                <a:solidFill>
                  <a:srgbClr val="EEEEEE"/>
                </a:solidFill>
                <a:latin typeface="Noto Sans"/>
                <a:cs typeface="Noto Sans"/>
              </a:rPr>
              <a:t>element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size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of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this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dtype</a:t>
            </a:r>
            <a:endParaRPr sz="2050">
              <a:latin typeface="Noto Sans"/>
              <a:cs typeface="Noto Sans"/>
            </a:endParaRPr>
          </a:p>
          <a:p>
            <a:pPr marL="1059180">
              <a:lnSpc>
                <a:spcPct val="100000"/>
              </a:lnSpc>
              <a:spcBef>
                <a:spcPts val="1140"/>
              </a:spcBef>
            </a:pPr>
            <a:r>
              <a:rPr sz="2050" spc="15" dirty="0">
                <a:solidFill>
                  <a:srgbClr val="AAAAEE"/>
                </a:solidFill>
                <a:latin typeface="Courier New"/>
                <a:cs typeface="Courier New"/>
              </a:rPr>
              <a:t>dtype.name</a:t>
            </a:r>
            <a:r>
              <a:rPr sz="2050" spc="-540" dirty="0">
                <a:solidFill>
                  <a:srgbClr val="AAAAEE"/>
                </a:solid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EEEEEE"/>
                </a:solidFill>
                <a:latin typeface="Noto Sans"/>
                <a:cs typeface="Noto Sans"/>
              </a:rPr>
              <a:t>—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a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name </a:t>
            </a:r>
            <a:r>
              <a:rPr sz="2050" spc="15" dirty="0">
                <a:solidFill>
                  <a:srgbClr val="EEEEEE"/>
                </a:solidFill>
                <a:latin typeface="Noto Sans"/>
                <a:cs typeface="Noto Sans"/>
              </a:rPr>
              <a:t>for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this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dtype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object</a:t>
            </a:r>
            <a:endParaRPr sz="2050">
              <a:latin typeface="Noto Sans"/>
              <a:cs typeface="Noto Sans"/>
            </a:endParaRPr>
          </a:p>
          <a:p>
            <a:pPr marL="1059180">
              <a:lnSpc>
                <a:spcPct val="100000"/>
              </a:lnSpc>
              <a:spcBef>
                <a:spcPts val="1140"/>
              </a:spcBef>
            </a:pPr>
            <a:r>
              <a:rPr sz="2050" spc="15" dirty="0">
                <a:solidFill>
                  <a:srgbClr val="AAAAEE"/>
                </a:solidFill>
                <a:latin typeface="Courier New"/>
                <a:cs typeface="Courier New"/>
              </a:rPr>
              <a:t>dtype.type</a:t>
            </a:r>
            <a:r>
              <a:rPr sz="2050" spc="-480" dirty="0">
                <a:solidFill>
                  <a:srgbClr val="AAAAEE"/>
                </a:solid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EEEEEE"/>
                </a:solidFill>
                <a:latin typeface="Noto Sans"/>
                <a:cs typeface="Noto Sans"/>
              </a:rPr>
              <a:t>—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type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object </a:t>
            </a:r>
            <a:r>
              <a:rPr sz="2050" spc="5" dirty="0">
                <a:solidFill>
                  <a:srgbClr val="EEEEEE"/>
                </a:solidFill>
                <a:latin typeface="Noto Sans"/>
                <a:cs typeface="Noto Sans"/>
              </a:rPr>
              <a:t>used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to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create </a:t>
            </a:r>
            <a:r>
              <a:rPr sz="2050" spc="-10" dirty="0">
                <a:solidFill>
                  <a:srgbClr val="EEEEEE"/>
                </a:solidFill>
                <a:latin typeface="Noto Sans"/>
                <a:cs typeface="Noto Sans"/>
              </a:rPr>
              <a:t>scalars</a:t>
            </a:r>
            <a:endParaRPr sz="205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2466340">
              <a:lnSpc>
                <a:spcPct val="100000"/>
              </a:lnSpc>
            </a:pP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There </a:t>
            </a:r>
            <a:r>
              <a:rPr sz="2050" dirty="0">
                <a:solidFill>
                  <a:srgbClr val="EEEEEE"/>
                </a:solidFill>
                <a:latin typeface="Noto Sans"/>
                <a:cs typeface="Noto Sans"/>
              </a:rPr>
              <a:t>are </a:t>
            </a:r>
            <a:r>
              <a:rPr sz="2050" spc="-5" dirty="0">
                <a:solidFill>
                  <a:srgbClr val="EEEEEE"/>
                </a:solidFill>
                <a:latin typeface="Noto Sans"/>
                <a:cs typeface="Noto Sans"/>
              </a:rPr>
              <a:t>many</a:t>
            </a:r>
            <a:r>
              <a:rPr sz="2050" spc="120" dirty="0">
                <a:solidFill>
                  <a:srgbClr val="EEEEEE"/>
                </a:solidFill>
                <a:latin typeface="Noto Sans"/>
                <a:cs typeface="Noto Sans"/>
              </a:rPr>
              <a:t> </a:t>
            </a:r>
            <a:r>
              <a:rPr sz="2050" spc="10" dirty="0">
                <a:solidFill>
                  <a:srgbClr val="EEEEEE"/>
                </a:solidFill>
                <a:latin typeface="Noto Sans"/>
                <a:cs typeface="Noto Sans"/>
              </a:rPr>
              <a:t>others...</a:t>
            </a:r>
            <a:endParaRPr sz="20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AD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1596</Words>
  <Application>Microsoft Office PowerPoint</Application>
  <PresentationFormat>Custom</PresentationFormat>
  <Paragraphs>336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Georgia</vt:lpstr>
      <vt:lpstr>Noto Sans</vt:lpstr>
      <vt:lpstr>Times New Roman</vt:lpstr>
      <vt:lpstr>Verdana</vt:lpstr>
      <vt:lpstr>Office Theme</vt:lpstr>
      <vt:lpstr>PowerPoint Presentation</vt:lpstr>
      <vt:lpstr>What is NumPy</vt:lpstr>
      <vt:lpstr>PowerPoint Presentation</vt:lpstr>
      <vt:lpstr>NumPy Ecosystem</vt:lpstr>
      <vt:lpstr>Quick Start</vt:lpstr>
      <vt:lpstr>Array Shape</vt:lpstr>
      <vt:lpstr>...Two dimensional arrays have a 2-tuple</vt:lpstr>
      <vt:lpstr>...And so on</vt:lpstr>
      <vt:lpstr>Array Element Type (dtype)</vt:lpstr>
      <vt:lpstr>Array dtypes are usually inferred automatically</vt:lpstr>
      <vt:lpstr>NumPy Builtin dtype Hierarchy</vt:lpstr>
      <vt:lpstr>Array Creation Explicitly from a list of values</vt:lpstr>
      <vt:lpstr>Zero-initialized</vt:lpstr>
      <vt:lpstr>Constant diagonal value</vt:lpstr>
      <vt:lpstr>Array Memory Layout</vt:lpstr>
      <vt:lpstr>Indexing and Slicing</vt:lpstr>
      <vt:lpstr>PowerPoint Presentation</vt:lpstr>
      <vt:lpstr>NumPy array indices can also take an optional stride</vt:lpstr>
      <vt:lpstr>Array Views</vt:lpstr>
      <vt:lpstr>Universal Functions (ufuncs) NumPy ufuncs are functions that operate element-wise on one or more  arrays</vt:lpstr>
      <vt:lpstr>NumPy has many built-in ufuncs</vt:lpstr>
      <vt:lpstr>Axis</vt:lpstr>
      <vt:lpstr>axis=0 reduces into the zeroth dimension</vt:lpstr>
      <vt:lpstr>Broadcasting A key feature of NumPy is broadcasting, where arrays with different, but  compatible shapes can be used as arguments to ufuncs</vt:lpstr>
      <vt:lpstr>A slightly more involved broadcasting example in two dimensions</vt:lpstr>
      <vt:lpstr>Broadcasting Rules</vt:lpstr>
      <vt:lpstr>Square Peg in a Round Hole</vt:lpstr>
      <vt:lpstr>Array Methods</vt:lpstr>
      <vt:lpstr>Fancy Indexing NumPy arrays may be used to index into other arrays</vt:lpstr>
      <vt:lpstr>Boolean arrays can also be used as indices into other arrays</vt:lpstr>
      <vt:lpstr>NumPy Functions</vt:lpstr>
      <vt:lpstr>Array Subclasses numpy.ma — Masked arrays  numpy.matrix — Matrix operators  numpy.memmap — Memory-mapped arrays  numpy.recarray — Record arrays</vt:lpstr>
      <vt:lpstr>Other Subpackages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Libassi, Mike</cp:lastModifiedBy>
  <cp:revision>3</cp:revision>
  <dcterms:created xsi:type="dcterms:W3CDTF">2018-05-01T17:21:46Z</dcterms:created>
  <dcterms:modified xsi:type="dcterms:W3CDTF">2018-05-01T17:34:30Z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2018-05-01T00:00:00Z</vt:filetime>
  </property>
</Properties>
</file>