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5" r:id="rId1"/>
  </p:sldMasterIdLst>
  <p:notesMasterIdLst>
    <p:notesMasterId r:id="rId22"/>
  </p:notesMasterIdLst>
  <p:sldIdLst>
    <p:sldId id="256" r:id="rId2"/>
    <p:sldId id="348" r:id="rId3"/>
    <p:sldId id="260" r:id="rId4"/>
    <p:sldId id="263" r:id="rId5"/>
    <p:sldId id="349" r:id="rId6"/>
    <p:sldId id="350" r:id="rId7"/>
    <p:sldId id="351" r:id="rId8"/>
    <p:sldId id="358" r:id="rId9"/>
    <p:sldId id="352" r:id="rId10"/>
    <p:sldId id="359" r:id="rId11"/>
    <p:sldId id="360" r:id="rId12"/>
    <p:sldId id="354" r:id="rId13"/>
    <p:sldId id="355" r:id="rId14"/>
    <p:sldId id="363" r:id="rId15"/>
    <p:sldId id="357" r:id="rId16"/>
    <p:sldId id="362" r:id="rId17"/>
    <p:sldId id="364" r:id="rId18"/>
    <p:sldId id="365" r:id="rId19"/>
    <p:sldId id="314" r:id="rId20"/>
    <p:sldId id="361" r:id="rId21"/>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D966"/>
    <a:srgbClr val="FF40FF"/>
    <a:srgbClr val="00F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53"/>
    <p:restoredTop sz="93537"/>
  </p:normalViewPr>
  <p:slideViewPr>
    <p:cSldViewPr snapToGrid="0" snapToObjects="1">
      <p:cViewPr varScale="1">
        <p:scale>
          <a:sx n="89" d="100"/>
          <a:sy n="89" d="100"/>
        </p:scale>
        <p:origin x="1008" y="184"/>
      </p:cViewPr>
      <p:guideLst>
        <p:guide orient="horz" pos="2880"/>
        <p:guide pos="512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rnd"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7" name="Shape 7"/>
          <p:cNvSpPr txBox="1">
            <a:spLocks noGrp="1"/>
          </p:cNvSpPr>
          <p:nvPr>
            <p:ph type="ftr" idx="11"/>
          </p:nvPr>
        </p:nvSpPr>
        <p:spPr>
          <a:xfrm>
            <a:off x="0" y="8685211"/>
            <a:ext cx="2971799" cy="4572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8" name="Shape 8"/>
          <p:cNvSpPr txBox="1">
            <a:spLocks noGrp="1"/>
          </p:cNvSpPr>
          <p:nvPr>
            <p:ph type="sldNum" idx="12"/>
          </p:nvPr>
        </p:nvSpPr>
        <p:spPr>
          <a:xfrm>
            <a:off x="3884612" y="8685211"/>
            <a:ext cx="2971799" cy="457200"/>
          </a:xfrm>
          <a:prstGeom prst="rect">
            <a:avLst/>
          </a:prstGeom>
          <a:noFill/>
          <a:ln>
            <a:noFill/>
          </a:ln>
        </p:spPr>
        <p:txBody>
          <a:bodyPr lIns="91425" tIns="91425" rIns="91425" bIns="91425" anchor="b" anchorCtr="0">
            <a:noAutofit/>
          </a:bodyPr>
          <a:lstStyle/>
          <a:p>
            <a:pPr marL="0" marR="0" lvl="0" indent="0" algn="r" rtl="0">
              <a:spcBef>
                <a:spcPts val="0"/>
              </a:spcBef>
            </a:pPr>
            <a:endParaRPr/>
          </a:p>
          <a:p>
            <a:pPr lvl="1">
              <a:spcBef>
                <a:spcPts val="0"/>
              </a:spcBef>
            </a:pPr>
            <a:endParaRPr/>
          </a:p>
          <a:p>
            <a:pPr lvl="2">
              <a:spcBef>
                <a:spcPts val="0"/>
              </a:spcBef>
            </a:pPr>
            <a:endParaRPr/>
          </a:p>
          <a:p>
            <a:pPr lvl="3">
              <a:spcBef>
                <a:spcPts val="0"/>
              </a:spcBef>
            </a:pPr>
            <a:endParaRPr/>
          </a:p>
          <a:p>
            <a:pPr lvl="4">
              <a:spcBef>
                <a:spcPts val="0"/>
              </a:spcBef>
            </a:pPr>
            <a:endParaRPr/>
          </a:p>
          <a:p>
            <a:pPr lvl="5">
              <a:spcBef>
                <a:spcPts val="0"/>
              </a:spcBef>
            </a:pPr>
            <a:endParaRPr/>
          </a:p>
          <a:p>
            <a:pPr lvl="6">
              <a:spcBef>
                <a:spcPts val="0"/>
              </a:spcBef>
            </a:pPr>
            <a:endParaRPr/>
          </a:p>
          <a:p>
            <a:pPr lvl="7">
              <a:spcBef>
                <a:spcPts val="0"/>
              </a:spcBef>
            </a:pPr>
            <a:endParaRPr/>
          </a:p>
          <a:p>
            <a:pPr lvl="8">
              <a:spcBef>
                <a:spcPts val="0"/>
              </a:spcBef>
            </a:pPr>
            <a:endParaRPr/>
          </a:p>
        </p:txBody>
      </p:sp>
    </p:spTree>
    <p:extLst>
      <p:ext uri="{BB962C8B-B14F-4D97-AF65-F5344CB8AC3E}">
        <p14:creationId xmlns:p14="http://schemas.microsoft.com/office/powerpoint/2010/main" val="629032432"/>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lang="en-US" dirty="0">
              <a:solidFill>
                <a:schemeClr val="dk2"/>
              </a:solidFill>
            </a:endParaRPr>
          </a:p>
        </p:txBody>
      </p:sp>
      <p:sp>
        <p:nvSpPr>
          <p:cNvPr id="251" name="Shape 2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090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Shape 30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01" name="Shape 3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2579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Shape 32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30" name="Shape 3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83567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Shape 7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786" name="Shape 7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316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Opening Titlle">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44" name="Shape 44"/>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lvl="0" indent="-342900" algn="ctr" rtl="0">
              <a:spcBef>
                <a:spcPts val="0"/>
              </a:spcBef>
              <a:spcAft>
                <a:spcPts val="0"/>
              </a:spcAft>
              <a:defRPr/>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43"/>
        <p:cNvGrpSpPr/>
        <p:nvPr/>
      </p:nvGrpSpPr>
      <p:grpSpPr>
        <a:xfrm>
          <a:off x="0" y="0"/>
          <a:ext cx="0" cy="0"/>
          <a:chOff x="0" y="0"/>
          <a:chExt cx="0" cy="0"/>
        </a:xfrm>
      </p:grpSpPr>
      <p:sp>
        <p:nvSpPr>
          <p:cNvPr id="244" name="Shape 244"/>
          <p:cNvSpPr txBox="1">
            <a:spLocks noGrp="1"/>
          </p:cNvSpPr>
          <p:nvPr>
            <p:ph type="title"/>
          </p:nvPr>
        </p:nvSpPr>
        <p:spPr>
          <a:xfrm>
            <a:off x="1155700" y="847164"/>
            <a:ext cx="13932000" cy="1692735"/>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245" name="Shape 245"/>
          <p:cNvSpPr txBox="1">
            <a:spLocks noGrp="1"/>
          </p:cNvSpPr>
          <p:nvPr>
            <p:ph type="body" idx="1" hasCustomPrompt="1"/>
          </p:nvPr>
        </p:nvSpPr>
        <p:spPr>
          <a:xfrm>
            <a:off x="1155700" y="2603500"/>
            <a:ext cx="13932000" cy="5702399"/>
          </a:xfrm>
          <a:prstGeom prst="rect">
            <a:avLst/>
          </a:prstGeom>
          <a:noFill/>
          <a:ln>
            <a:noFill/>
          </a:ln>
        </p:spPr>
        <p:txBody>
          <a:bodyPr lIns="91425" tIns="0" rIns="91440" bIns="0" anchor="t" anchorCtr="0"/>
          <a:lstStyle>
            <a:lvl1pPr marL="871538" lvl="0" indent="-301625" algn="l" rtl="0">
              <a:spcBef>
                <a:spcPts val="3500"/>
              </a:spcBef>
              <a:spcAft>
                <a:spcPts val="0"/>
              </a:spcAft>
              <a:buClr>
                <a:schemeClr val="lt1"/>
              </a:buClr>
              <a:buFont typeface="Arial" charset="0"/>
              <a:buChar char="•"/>
              <a:tabLst/>
              <a:defRPr sz="3200">
                <a:solidFill>
                  <a:schemeClr val="bg1"/>
                </a:solidFill>
              </a:defRPr>
            </a:lvl1pPr>
            <a:lvl2pPr marL="1212850" lvl="1" indent="-303213" algn="l" rtl="0">
              <a:spcBef>
                <a:spcPts val="3500"/>
              </a:spcBef>
              <a:spcAft>
                <a:spcPts val="0"/>
              </a:spcAft>
              <a:buClr>
                <a:schemeClr val="lt1"/>
              </a:buClr>
              <a:buFont typeface="Arial" charset="0"/>
              <a:buChar char="•"/>
              <a:tabLst/>
              <a:defRPr sz="3200">
                <a:solidFill>
                  <a:schemeClr val="bg1"/>
                </a:solidFill>
              </a:defRPr>
            </a:lvl2pPr>
            <a:lvl3pPr marL="1439863" lvl="2" indent="-285750" algn="l" rtl="0">
              <a:spcBef>
                <a:spcPts val="3500"/>
              </a:spcBef>
              <a:spcAft>
                <a:spcPts val="0"/>
              </a:spcAft>
              <a:buClr>
                <a:schemeClr val="lt1"/>
              </a:buClr>
              <a:buFont typeface="Cabin"/>
              <a:buChar char="•"/>
              <a:tabLst/>
              <a:defRPr sz="2800">
                <a:solidFill>
                  <a:schemeClr val="bg1"/>
                </a:solidFill>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r>
              <a:rPr lang="en-US" dirty="0"/>
              <a:t>First</a:t>
            </a:r>
          </a:p>
          <a:p>
            <a:pPr lvl="1"/>
            <a:r>
              <a:rPr lang="en-US" dirty="0"/>
              <a:t>Second</a:t>
            </a:r>
          </a:p>
          <a:p>
            <a:pPr lvl="2"/>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243"/>
        <p:cNvGrpSpPr/>
        <p:nvPr/>
      </p:nvGrpSpPr>
      <p:grpSpPr>
        <a:xfrm>
          <a:off x="0" y="0"/>
          <a:ext cx="0" cy="0"/>
          <a:chOff x="0" y="0"/>
          <a:chExt cx="0" cy="0"/>
        </a:xfrm>
      </p:grpSpPr>
      <p:sp>
        <p:nvSpPr>
          <p:cNvPr id="244" name="Shape 244"/>
          <p:cNvSpPr txBox="1">
            <a:spLocks noGrp="1"/>
          </p:cNvSpPr>
          <p:nvPr>
            <p:ph type="title"/>
          </p:nvPr>
        </p:nvSpPr>
        <p:spPr>
          <a:xfrm>
            <a:off x="1155700" y="847164"/>
            <a:ext cx="13932000" cy="1692735"/>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1651119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243"/>
        <p:cNvGrpSpPr/>
        <p:nvPr/>
      </p:nvGrpSpPr>
      <p:grpSpPr>
        <a:xfrm>
          <a:off x="0" y="0"/>
          <a:ext cx="0" cy="0"/>
          <a:chOff x="0" y="0"/>
          <a:chExt cx="0" cy="0"/>
        </a:xfrm>
      </p:grpSpPr>
    </p:spTree>
    <p:extLst>
      <p:ext uri="{BB962C8B-B14F-4D97-AF65-F5344CB8AC3E}">
        <p14:creationId xmlns:p14="http://schemas.microsoft.com/office/powerpoint/2010/main" val="12409159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11" name="Shape 11"/>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4" name="Rectangle 3"/>
          <p:cNvSpPr>
            <a:spLocks noChangeArrowheads="1"/>
          </p:cNvSpPr>
          <p:nvPr userDrawn="1"/>
        </p:nvSpPr>
        <p:spPr bwMode="auto">
          <a:xfrm>
            <a:off x="0" y="0"/>
            <a:ext cx="16256000" cy="768096"/>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
        <p:nvSpPr>
          <p:cNvPr id="5" name="Rectangle 3"/>
          <p:cNvSpPr>
            <a:spLocks noChangeArrowheads="1"/>
          </p:cNvSpPr>
          <p:nvPr userDrawn="1"/>
        </p:nvSpPr>
        <p:spPr bwMode="auto">
          <a:xfrm>
            <a:off x="0" y="8357616"/>
            <a:ext cx="16256000" cy="786384"/>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Tree>
  </p:cSld>
  <p:clrMap bg1="lt1" tx1="dk1" bg2="dk2" tx2="lt2" accent1="accent1" accent2="accent2" accent3="accent3" accent4="accent4" accent5="accent5" accent6="accent6" hlink="hlink" folHlink="folHlink"/>
  <p:sldLayoutIdLst>
    <p:sldLayoutId id="2147483657" r:id="rId1"/>
    <p:sldLayoutId id="2147483713" r:id="rId2"/>
    <p:sldLayoutId id="2147483716" r:id="rId3"/>
    <p:sldLayoutId id="2147483717"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7200" b="0" i="0" u="none" strike="noStrike" cap="none">
          <a:solidFill>
            <a:srgbClr val="FFFF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3200" b="0" i="0" u="none" strike="noStrike" cap="none">
          <a:solidFill>
            <a:schemeClr val="bg1"/>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Shape 253"/>
          <p:cNvSpPr txBox="1">
            <a:spLocks noGrp="1"/>
          </p:cNvSpPr>
          <p:nvPr>
            <p:ph type="title"/>
          </p:nvPr>
        </p:nvSpPr>
        <p:spPr>
          <a:xfrm>
            <a:off x="1155700" y="1536700"/>
            <a:ext cx="13931900" cy="3086099"/>
          </a:xfrm>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a:solidFill>
                  <a:srgbClr val="FFD966"/>
                </a:solidFill>
                <a:latin typeface="Arial" charset="0"/>
                <a:ea typeface="Arial" charset="0"/>
                <a:cs typeface="Arial" charset="0"/>
                <a:sym typeface="Cabin"/>
              </a:rPr>
              <a:t>Final Project</a:t>
            </a:r>
          </a:p>
        </p:txBody>
      </p:sp>
      <p:sp>
        <p:nvSpPr>
          <p:cNvPr id="7" name="Shape 206"/>
          <p:cNvSpPr txBox="1"/>
          <p:nvPr/>
        </p:nvSpPr>
        <p:spPr>
          <a:xfrm>
            <a:off x="3135100" y="6416669"/>
            <a:ext cx="99857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Regular" charset="0"/>
                <a:ea typeface="Arial Regular" charset="0"/>
                <a:cs typeface="Arial Regular" charset="0"/>
                <a:sym typeface="Cabin"/>
              </a:rPr>
              <a:t>Python for Everybody</a:t>
            </a:r>
          </a:p>
        </p:txBody>
      </p:sp>
      <p:sp>
        <p:nvSpPr>
          <p:cNvPr id="3" name="Text Placeholder 2">
            <a:extLst>
              <a:ext uri="{FF2B5EF4-FFF2-40B4-BE49-F238E27FC236}">
                <a16:creationId xmlns:a16="http://schemas.microsoft.com/office/drawing/2014/main" id="{9806D113-5496-5E45-ADF4-5FA80C325767}"/>
              </a:ext>
            </a:extLst>
          </p:cNvPr>
          <p:cNvSpPr>
            <a:spLocks noGrp="1"/>
          </p:cNvSpPr>
          <p:nvPr>
            <p:ph type="body" idx="1"/>
          </p:nvPr>
        </p:nvSpPr>
        <p:spPr/>
        <p:txBody>
          <a:bodyPr/>
          <a:lstStyle/>
          <a:p>
            <a:r>
              <a:rPr lang="en-US" dirty="0"/>
              <a:t>Richa Patel</a:t>
            </a:r>
          </a:p>
        </p:txBody>
      </p:sp>
    </p:spTree>
  </p:cSld>
  <p:clrMapOvr>
    <a:masterClrMapping/>
  </p:clrMapOvr>
  <mc:AlternateContent xmlns:mc="http://schemas.openxmlformats.org/markup-compatibility/2006">
    <mc:Choice xmlns:p14="http://schemas.microsoft.com/office/powerpoint/2010/main" Requires="p14">
      <p:transition spd="slow" p14:dur="2000" advTm="14810"/>
    </mc:Choice>
    <mc:Fallback>
      <p:transition spd="slow" advTm="1481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F184F-3AC0-4A4C-99A2-CC1F0968C0B2}"/>
              </a:ext>
            </a:extLst>
          </p:cNvPr>
          <p:cNvSpPr>
            <a:spLocks noGrp="1"/>
          </p:cNvSpPr>
          <p:nvPr>
            <p:ph type="title"/>
          </p:nvPr>
        </p:nvSpPr>
        <p:spPr/>
        <p:txBody>
          <a:bodyPr/>
          <a:lstStyle/>
          <a:p>
            <a:r>
              <a:rPr lang="en-US" i="1" dirty="0"/>
              <a:t>Comparing violations by gender</a:t>
            </a:r>
            <a:br>
              <a:rPr lang="en-US" dirty="0"/>
            </a:br>
            <a:endParaRPr lang="en-US" dirty="0"/>
          </a:p>
        </p:txBody>
      </p:sp>
      <p:sp>
        <p:nvSpPr>
          <p:cNvPr id="3" name="Text Placeholder 2">
            <a:extLst>
              <a:ext uri="{FF2B5EF4-FFF2-40B4-BE49-F238E27FC236}">
                <a16:creationId xmlns:a16="http://schemas.microsoft.com/office/drawing/2014/main" id="{00F411EF-F310-C145-9FB2-4621A3CACD20}"/>
              </a:ext>
            </a:extLst>
          </p:cNvPr>
          <p:cNvSpPr>
            <a:spLocks noGrp="1"/>
          </p:cNvSpPr>
          <p:nvPr>
            <p:ph type="body" idx="1"/>
          </p:nvPr>
        </p:nvSpPr>
        <p:spPr>
          <a:xfrm>
            <a:off x="1155700" y="2603500"/>
            <a:ext cx="10528300" cy="5581855"/>
          </a:xfrm>
        </p:spPr>
        <p:txBody>
          <a:bodyPr/>
          <a:lstStyle/>
          <a:p>
            <a:r>
              <a:rPr lang="en-US" dirty="0"/>
              <a:t>We can see Male is more stopped than female</a:t>
            </a:r>
          </a:p>
          <a:p>
            <a:endParaRPr lang="en-US" dirty="0"/>
          </a:p>
        </p:txBody>
      </p:sp>
      <p:pic>
        <p:nvPicPr>
          <p:cNvPr id="4" name="Picture 3">
            <a:extLst>
              <a:ext uri="{FF2B5EF4-FFF2-40B4-BE49-F238E27FC236}">
                <a16:creationId xmlns:a16="http://schemas.microsoft.com/office/drawing/2014/main" id="{959B19D1-5A65-4A4A-8FC8-EACF22B3A912}"/>
              </a:ext>
            </a:extLst>
          </p:cNvPr>
          <p:cNvPicPr>
            <a:picLocks noChangeAspect="1"/>
          </p:cNvPicPr>
          <p:nvPr/>
        </p:nvPicPr>
        <p:blipFill>
          <a:blip r:embed="rId2"/>
          <a:stretch>
            <a:fillRect/>
          </a:stretch>
        </p:blipFill>
        <p:spPr>
          <a:xfrm>
            <a:off x="2205359" y="3655142"/>
            <a:ext cx="10511028" cy="4279490"/>
          </a:xfrm>
          <a:prstGeom prst="rect">
            <a:avLst/>
          </a:prstGeom>
        </p:spPr>
      </p:pic>
    </p:spTree>
    <p:extLst>
      <p:ext uri="{BB962C8B-B14F-4D97-AF65-F5344CB8AC3E}">
        <p14:creationId xmlns:p14="http://schemas.microsoft.com/office/powerpoint/2010/main" val="850387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E1C27-C460-0A4C-8AD4-279610F7C664}"/>
              </a:ext>
            </a:extLst>
          </p:cNvPr>
          <p:cNvSpPr>
            <a:spLocks noGrp="1"/>
          </p:cNvSpPr>
          <p:nvPr>
            <p:ph type="title"/>
          </p:nvPr>
        </p:nvSpPr>
        <p:spPr/>
        <p:txBody>
          <a:bodyPr/>
          <a:lstStyle/>
          <a:p>
            <a:r>
              <a:rPr lang="en-US" i="1" dirty="0"/>
              <a:t>Comparing violations by Race</a:t>
            </a:r>
            <a:br>
              <a:rPr lang="en-US" dirty="0"/>
            </a:br>
            <a:endParaRPr lang="en-US" dirty="0"/>
          </a:p>
        </p:txBody>
      </p:sp>
      <p:pic>
        <p:nvPicPr>
          <p:cNvPr id="5" name="Picture 4">
            <a:extLst>
              <a:ext uri="{FF2B5EF4-FFF2-40B4-BE49-F238E27FC236}">
                <a16:creationId xmlns:a16="http://schemas.microsoft.com/office/drawing/2014/main" id="{290CA3A9-40E9-9547-B86B-83A372BF97DA}"/>
              </a:ext>
            </a:extLst>
          </p:cNvPr>
          <p:cNvPicPr>
            <a:picLocks noChangeAspect="1"/>
          </p:cNvPicPr>
          <p:nvPr/>
        </p:nvPicPr>
        <p:blipFill>
          <a:blip r:embed="rId2"/>
          <a:stretch>
            <a:fillRect/>
          </a:stretch>
        </p:blipFill>
        <p:spPr>
          <a:xfrm>
            <a:off x="4895850" y="3086100"/>
            <a:ext cx="6464300" cy="2971800"/>
          </a:xfrm>
          <a:prstGeom prst="rect">
            <a:avLst/>
          </a:prstGeom>
        </p:spPr>
      </p:pic>
      <p:sp>
        <p:nvSpPr>
          <p:cNvPr id="3" name="Text Placeholder 2">
            <a:extLst>
              <a:ext uri="{FF2B5EF4-FFF2-40B4-BE49-F238E27FC236}">
                <a16:creationId xmlns:a16="http://schemas.microsoft.com/office/drawing/2014/main" id="{A1BF03D6-0C87-0E4D-AE45-C5285B1B2E5B}"/>
              </a:ext>
            </a:extLst>
          </p:cNvPr>
          <p:cNvSpPr>
            <a:spLocks noGrp="1"/>
          </p:cNvSpPr>
          <p:nvPr>
            <p:ph type="body" idx="1"/>
          </p:nvPr>
        </p:nvSpPr>
        <p:spPr/>
        <p:txBody>
          <a:bodyPr/>
          <a:lstStyle/>
          <a:p>
            <a:endParaRPr lang="en-US" dirty="0"/>
          </a:p>
          <a:p>
            <a:endParaRPr lang="en-US" dirty="0"/>
          </a:p>
          <a:p>
            <a:endParaRPr lang="en-US" dirty="0"/>
          </a:p>
          <a:p>
            <a:endParaRPr lang="en-US" dirty="0"/>
          </a:p>
          <a:p>
            <a:r>
              <a:rPr lang="en-US" dirty="0"/>
              <a:t>There's no bias here for pulling over non-white driver's vs white drivers but other race is less stopped by. </a:t>
            </a:r>
          </a:p>
          <a:p>
            <a:pPr marL="569913" indent="0">
              <a:buNone/>
            </a:pPr>
            <a:endParaRPr lang="en-US" dirty="0"/>
          </a:p>
        </p:txBody>
      </p:sp>
    </p:spTree>
    <p:extLst>
      <p:ext uri="{BB962C8B-B14F-4D97-AF65-F5344CB8AC3E}">
        <p14:creationId xmlns:p14="http://schemas.microsoft.com/office/powerpoint/2010/main" val="171044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2A902-80AE-E14B-98B8-46913E03ADE2}"/>
              </a:ext>
            </a:extLst>
          </p:cNvPr>
          <p:cNvSpPr>
            <a:spLocks noGrp="1"/>
          </p:cNvSpPr>
          <p:nvPr>
            <p:ph type="title"/>
          </p:nvPr>
        </p:nvSpPr>
        <p:spPr>
          <a:xfrm>
            <a:off x="1155700" y="471949"/>
            <a:ext cx="13932000" cy="1504336"/>
          </a:xfrm>
        </p:spPr>
        <p:txBody>
          <a:bodyPr/>
          <a:lstStyle/>
          <a:p>
            <a:r>
              <a:rPr lang="en-US" dirty="0"/>
              <a:t>Weather and Police </a:t>
            </a:r>
          </a:p>
        </p:txBody>
      </p:sp>
      <p:sp>
        <p:nvSpPr>
          <p:cNvPr id="3" name="Text Placeholder 2">
            <a:extLst>
              <a:ext uri="{FF2B5EF4-FFF2-40B4-BE49-F238E27FC236}">
                <a16:creationId xmlns:a16="http://schemas.microsoft.com/office/drawing/2014/main" id="{9A9EE0D8-19ED-C641-B9EA-D125A1F7C8E2}"/>
              </a:ext>
            </a:extLst>
          </p:cNvPr>
          <p:cNvSpPr>
            <a:spLocks noGrp="1"/>
          </p:cNvSpPr>
          <p:nvPr>
            <p:ph type="body" idx="1"/>
          </p:nvPr>
        </p:nvSpPr>
        <p:spPr>
          <a:xfrm>
            <a:off x="1155700" y="1976285"/>
            <a:ext cx="13932000" cy="7167715"/>
          </a:xfrm>
        </p:spPr>
        <p:txBody>
          <a:bodyPr/>
          <a:lstStyle/>
          <a:p>
            <a:r>
              <a:rPr lang="en-US" sz="2970" dirty="0"/>
              <a:t>We can see TMIN TAVG and TMAX.  </a:t>
            </a:r>
          </a:p>
          <a:p>
            <a:r>
              <a:rPr lang="en-US" sz="2970" dirty="0"/>
              <a:t>Create a 'TDIFF' column that represents temperature difference weather ['TDIFF'] = </a:t>
            </a:r>
            <a:r>
              <a:rPr lang="en-US" sz="2970" dirty="0" err="1"/>
              <a:t>weather.TMAX</a:t>
            </a:r>
            <a:r>
              <a:rPr lang="en-US" sz="2970" dirty="0"/>
              <a:t> - </a:t>
            </a:r>
            <a:r>
              <a:rPr lang="en-US" sz="2970" dirty="0" err="1"/>
              <a:t>weather.TMIN</a:t>
            </a:r>
            <a:endParaRPr lang="en-US" sz="2970" dirty="0"/>
          </a:p>
          <a:p>
            <a:r>
              <a:rPr lang="en-US" sz="2970" dirty="0"/>
              <a:t>Describe the 'TDIFF' column using print method </a:t>
            </a:r>
          </a:p>
          <a:p>
            <a:r>
              <a:rPr lang="en-US" sz="2970" dirty="0"/>
              <a:t>Create a histogram with 20 bins to visualize 'TDIFF’  </a:t>
            </a:r>
            <a:r>
              <a:rPr lang="en-US" sz="2970" dirty="0" err="1"/>
              <a:t>weather.TDIFF.plot</a:t>
            </a:r>
            <a:r>
              <a:rPr lang="en-US" sz="2970" dirty="0"/>
              <a:t>(kind = 'hist', bins = 25)</a:t>
            </a:r>
          </a:p>
          <a:p>
            <a:r>
              <a:rPr lang="en-US" sz="2970" dirty="0"/>
              <a:t>Create a box plot of the temperature columns</a:t>
            </a:r>
          </a:p>
          <a:p>
            <a:r>
              <a:rPr lang="en-US" sz="2970" dirty="0"/>
              <a:t>weather[['TDIFF']].plot(kind = 'box')</a:t>
            </a:r>
          </a:p>
          <a:p>
            <a:r>
              <a:rPr lang="en-US" sz="2970" dirty="0"/>
              <a:t>Display the plot using show method</a:t>
            </a:r>
          </a:p>
          <a:p>
            <a:endParaRPr lang="en-US" sz="2970" dirty="0"/>
          </a:p>
        </p:txBody>
      </p:sp>
    </p:spTree>
    <p:extLst>
      <p:ext uri="{BB962C8B-B14F-4D97-AF65-F5344CB8AC3E}">
        <p14:creationId xmlns:p14="http://schemas.microsoft.com/office/powerpoint/2010/main" val="2617725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able&#10;&#10;Description automatically generated">
            <a:extLst>
              <a:ext uri="{FF2B5EF4-FFF2-40B4-BE49-F238E27FC236}">
                <a16:creationId xmlns:a16="http://schemas.microsoft.com/office/drawing/2014/main" id="{54C56A64-F653-8E43-BB58-C19B2975285D}"/>
              </a:ext>
            </a:extLst>
          </p:cNvPr>
          <p:cNvPicPr/>
          <p:nvPr/>
        </p:nvPicPr>
        <p:blipFill>
          <a:blip r:embed="rId2"/>
          <a:stretch>
            <a:fillRect/>
          </a:stretch>
        </p:blipFill>
        <p:spPr>
          <a:xfrm>
            <a:off x="4235450" y="2616200"/>
            <a:ext cx="7785100" cy="3911600"/>
          </a:xfrm>
          <a:prstGeom prst="rect">
            <a:avLst/>
          </a:prstGeom>
        </p:spPr>
      </p:pic>
    </p:spTree>
    <p:extLst>
      <p:ext uri="{BB962C8B-B14F-4D97-AF65-F5344CB8AC3E}">
        <p14:creationId xmlns:p14="http://schemas.microsoft.com/office/powerpoint/2010/main" val="1180156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age19image65289248">
            <a:extLst>
              <a:ext uri="{FF2B5EF4-FFF2-40B4-BE49-F238E27FC236}">
                <a16:creationId xmlns:a16="http://schemas.microsoft.com/office/drawing/2014/main" id="{78DB6C65-CFD2-BE48-AF1E-6E5360A5B2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4517" y="3141405"/>
            <a:ext cx="6740012" cy="3849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3008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AE59C62-E606-184B-B537-BA4D05C2BA06}"/>
              </a:ext>
            </a:extLst>
          </p:cNvPr>
          <p:cNvPicPr>
            <a:picLocks noChangeAspect="1"/>
          </p:cNvPicPr>
          <p:nvPr/>
        </p:nvPicPr>
        <p:blipFill>
          <a:blip r:embed="rId2"/>
          <a:stretch>
            <a:fillRect/>
          </a:stretch>
        </p:blipFill>
        <p:spPr>
          <a:xfrm>
            <a:off x="2467692" y="4003777"/>
            <a:ext cx="10553700" cy="3378200"/>
          </a:xfrm>
          <a:prstGeom prst="rect">
            <a:avLst/>
          </a:prstGeom>
        </p:spPr>
      </p:pic>
      <p:sp>
        <p:nvSpPr>
          <p:cNvPr id="7" name="Title 6">
            <a:extLst>
              <a:ext uri="{FF2B5EF4-FFF2-40B4-BE49-F238E27FC236}">
                <a16:creationId xmlns:a16="http://schemas.microsoft.com/office/drawing/2014/main" id="{89A46CE8-F06D-BA4F-BB77-9E547F96575B}"/>
              </a:ext>
            </a:extLst>
          </p:cNvPr>
          <p:cNvSpPr>
            <a:spLocks noGrp="1"/>
          </p:cNvSpPr>
          <p:nvPr>
            <p:ph type="title"/>
          </p:nvPr>
        </p:nvSpPr>
        <p:spPr>
          <a:xfrm>
            <a:off x="1155700" y="988142"/>
            <a:ext cx="13932000" cy="2300748"/>
          </a:xfrm>
        </p:spPr>
        <p:txBody>
          <a:bodyPr/>
          <a:lstStyle/>
          <a:p>
            <a:r>
              <a:rPr lang="en-US" dirty="0"/>
              <a:t>Comparing outcome stats with gender</a:t>
            </a:r>
          </a:p>
        </p:txBody>
      </p:sp>
    </p:spTree>
    <p:extLst>
      <p:ext uri="{BB962C8B-B14F-4D97-AF65-F5344CB8AC3E}">
        <p14:creationId xmlns:p14="http://schemas.microsoft.com/office/powerpoint/2010/main" val="3479062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637AD-9AC4-D547-A9B8-9B00486E1843}"/>
              </a:ext>
            </a:extLst>
          </p:cNvPr>
          <p:cNvSpPr>
            <a:spLocks noGrp="1"/>
          </p:cNvSpPr>
          <p:nvPr>
            <p:ph type="title"/>
          </p:nvPr>
        </p:nvSpPr>
        <p:spPr>
          <a:xfrm>
            <a:off x="1155700" y="1371600"/>
            <a:ext cx="13932000" cy="1168299"/>
          </a:xfrm>
        </p:spPr>
        <p:txBody>
          <a:bodyPr/>
          <a:lstStyle/>
          <a:p>
            <a:r>
              <a:rPr lang="en-US" dirty="0"/>
              <a:t>Common search types with Four races </a:t>
            </a:r>
            <a:br>
              <a:rPr lang="en-US" dirty="0"/>
            </a:br>
            <a:endParaRPr lang="en-US" dirty="0"/>
          </a:p>
        </p:txBody>
      </p:sp>
      <p:pic>
        <p:nvPicPr>
          <p:cNvPr id="2049" name="Picture 1" descr="page13image65241712">
            <a:extLst>
              <a:ext uri="{FF2B5EF4-FFF2-40B4-BE49-F238E27FC236}">
                <a16:creationId xmlns:a16="http://schemas.microsoft.com/office/drawing/2014/main" id="{1BEAE65F-EEBE-9B46-A043-5500F98A66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0684" y="3126658"/>
            <a:ext cx="9144000" cy="5373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049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8AF755B-1AA2-C246-9812-F0B307A3D53E}"/>
              </a:ext>
            </a:extLst>
          </p:cNvPr>
          <p:cNvPicPr>
            <a:picLocks noChangeAspect="1"/>
          </p:cNvPicPr>
          <p:nvPr/>
        </p:nvPicPr>
        <p:blipFill>
          <a:blip r:embed="rId2"/>
          <a:stretch>
            <a:fillRect/>
          </a:stretch>
        </p:blipFill>
        <p:spPr>
          <a:xfrm>
            <a:off x="2824931" y="2695062"/>
            <a:ext cx="10960100" cy="1689100"/>
          </a:xfrm>
          <a:prstGeom prst="rect">
            <a:avLst/>
          </a:prstGeom>
        </p:spPr>
      </p:pic>
      <p:sp>
        <p:nvSpPr>
          <p:cNvPr id="2" name="Title 1">
            <a:extLst>
              <a:ext uri="{FF2B5EF4-FFF2-40B4-BE49-F238E27FC236}">
                <a16:creationId xmlns:a16="http://schemas.microsoft.com/office/drawing/2014/main" id="{9B5DCA4A-CD4D-9545-9B79-FB62CD7F899E}"/>
              </a:ext>
            </a:extLst>
          </p:cNvPr>
          <p:cNvSpPr>
            <a:spLocks noGrp="1"/>
          </p:cNvSpPr>
          <p:nvPr>
            <p:ph type="title"/>
          </p:nvPr>
        </p:nvSpPr>
        <p:spPr/>
        <p:txBody>
          <a:bodyPr/>
          <a:lstStyle/>
          <a:p>
            <a:r>
              <a:rPr lang="en-US" dirty="0"/>
              <a:t>Search conducted</a:t>
            </a:r>
          </a:p>
        </p:txBody>
      </p:sp>
      <p:pic>
        <p:nvPicPr>
          <p:cNvPr id="3073" name="Picture 1" descr="page14image65384224">
            <a:extLst>
              <a:ext uri="{FF2B5EF4-FFF2-40B4-BE49-F238E27FC236}">
                <a16:creationId xmlns:a16="http://schemas.microsoft.com/office/drawing/2014/main" id="{F097F758-2CDE-074E-B5CD-4C50910D99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8541" y="4772054"/>
            <a:ext cx="8406581" cy="3831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42377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6FDC5-0877-A44E-AAA0-17DB92DA24AE}"/>
              </a:ext>
            </a:extLst>
          </p:cNvPr>
          <p:cNvSpPr>
            <a:spLocks noGrp="1"/>
          </p:cNvSpPr>
          <p:nvPr>
            <p:ph type="title"/>
          </p:nvPr>
        </p:nvSpPr>
        <p:spPr/>
        <p:txBody>
          <a:bodyPr/>
          <a:lstStyle/>
          <a:p>
            <a:r>
              <a:rPr lang="en-US" dirty="0"/>
              <a:t>Distribution all the violation </a:t>
            </a:r>
            <a:br>
              <a:rPr lang="en-US" dirty="0"/>
            </a:br>
            <a:endParaRPr lang="en-US" dirty="0"/>
          </a:p>
        </p:txBody>
      </p:sp>
      <p:pic>
        <p:nvPicPr>
          <p:cNvPr id="5121" name="Picture 1" descr="page15image65514048">
            <a:extLst>
              <a:ext uri="{FF2B5EF4-FFF2-40B4-BE49-F238E27FC236}">
                <a16:creationId xmlns:a16="http://schemas.microsoft.com/office/drawing/2014/main" id="{E18DBBCA-C62D-5746-82DA-5EB8B44AA8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4426" y="2816942"/>
            <a:ext cx="8937522" cy="5324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0319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87"/>
        <p:cNvGrpSpPr/>
        <p:nvPr/>
      </p:nvGrpSpPr>
      <p:grpSpPr>
        <a:xfrm>
          <a:off x="0" y="0"/>
          <a:ext cx="0" cy="0"/>
          <a:chOff x="0" y="0"/>
          <a:chExt cx="0" cy="0"/>
        </a:xfrm>
      </p:grpSpPr>
      <p:sp>
        <p:nvSpPr>
          <p:cNvPr id="788" name="Shape 788"/>
          <p:cNvSpPr txBox="1">
            <a:spLocks noGrp="1"/>
          </p:cNvSpPr>
          <p:nvPr>
            <p:ph type="title"/>
          </p:nvPr>
        </p:nvSpPr>
        <p:spPr>
          <a:xfrm>
            <a:off x="1155700" y="847164"/>
            <a:ext cx="12353281" cy="1692735"/>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800" u="none" strike="noStrike" cap="none">
                <a:solidFill>
                  <a:srgbClr val="FFD966"/>
                </a:solidFill>
                <a:latin typeface="Arial" charset="0"/>
                <a:ea typeface="Arial" charset="0"/>
                <a:cs typeface="Arial" charset="0"/>
                <a:sym typeface="Cabin"/>
              </a:rPr>
              <a:t>Summary</a:t>
            </a:r>
          </a:p>
        </p:txBody>
      </p:sp>
      <p:sp>
        <p:nvSpPr>
          <p:cNvPr id="789" name="Shape 789"/>
          <p:cNvSpPr txBox="1">
            <a:spLocks noGrp="1"/>
          </p:cNvSpPr>
          <p:nvPr>
            <p:ph type="body" idx="1"/>
          </p:nvPr>
        </p:nvSpPr>
        <p:spPr>
          <a:xfrm>
            <a:off x="1155700" y="2847579"/>
            <a:ext cx="13932000" cy="5458320"/>
          </a:xfrm>
          <a:prstGeom prst="rect">
            <a:avLst/>
          </a:prstGeom>
          <a:noFill/>
          <a:ln>
            <a:noFill/>
          </a:ln>
        </p:spPr>
        <p:txBody>
          <a:bodyPr lIns="50800" tIns="50800" rIns="50800" bIns="50800" anchor="t" anchorCtr="0">
            <a:noAutofit/>
          </a:bodyPr>
          <a:lstStyle/>
          <a:p>
            <a:r>
              <a:rPr lang="en-US" dirty="0"/>
              <a:t> I came into this blind, but I assumed that both Genders would have roughly the same chance at getting cited.</a:t>
            </a:r>
          </a:p>
          <a:p>
            <a:r>
              <a:rPr lang="en-US" dirty="0"/>
              <a:t> Across the sample data, the most-common types of traffic violation were speeding violations, moving violations, and equipment violations.  we found that males are the drivers in about 72.5270% of the sampled traffic stops; and that the Rhode Island Police Department Districts ranked by total sample traffic stops are the “Zone X4” district, the “Zone K3” district, the “Zone K2” district, the “Zone X3” district, the “Zone K1” district, and the “Zone X1” district.</a:t>
            </a:r>
            <a:endParaRPr lang="en-US" b="1" dirty="0"/>
          </a:p>
          <a:p>
            <a:pPr marL="457200" marR="0" lvl="0" indent="-469900" algn="l" rtl="0">
              <a:lnSpc>
                <a:spcPct val="100000"/>
              </a:lnSpc>
              <a:spcBef>
                <a:spcPts val="0"/>
              </a:spcBef>
              <a:spcAft>
                <a:spcPts val="1000"/>
              </a:spcAft>
              <a:buSzPct val="100000"/>
              <a:buFont typeface="Cabin"/>
            </a:pPr>
            <a:endParaRPr lang="en-US" sz="38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178" y="905084"/>
            <a:ext cx="14928388" cy="3096919"/>
          </a:xfrm>
        </p:spPr>
        <p:txBody>
          <a:bodyPr/>
          <a:lstStyle/>
          <a:p>
            <a:r>
              <a:rPr lang="en-US" b="1" dirty="0"/>
              <a:t>Rhode Island Police and local Weather data </a:t>
            </a:r>
            <a:endParaRPr lang="en-US" dirty="0"/>
          </a:p>
        </p:txBody>
      </p:sp>
    </p:spTree>
    <p:extLst>
      <p:ext uri="{BB962C8B-B14F-4D97-AF65-F5344CB8AC3E}">
        <p14:creationId xmlns:p14="http://schemas.microsoft.com/office/powerpoint/2010/main" val="202029575"/>
      </p:ext>
    </p:extLst>
  </p:cSld>
  <p:clrMapOvr>
    <a:masterClrMapping/>
  </p:clrMapOvr>
  <mc:AlternateContent xmlns:mc="http://schemas.openxmlformats.org/markup-compatibility/2006">
    <mc:Choice xmlns:p14="http://schemas.microsoft.com/office/powerpoint/2010/main" Requires="p14">
      <p:transition spd="slow" p14:dur="2000" advTm="9113"/>
    </mc:Choice>
    <mc:Fallback>
      <p:transition spd="slow" advTm="9113"/>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6E8DE-4FBE-2745-B9D4-2450EA95E72D}"/>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4111921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Shape 303"/>
          <p:cNvSpPr txBox="1">
            <a:spLocks noGrp="1"/>
          </p:cNvSpPr>
          <p:nvPr>
            <p:ph type="title"/>
          </p:nvPr>
        </p:nvSpPr>
        <p:spPr>
          <a:xfrm>
            <a:off x="1162000" y="579151"/>
            <a:ext cx="13932000" cy="1692735"/>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6600" u="none" strike="noStrike" cap="none" dirty="0">
                <a:solidFill>
                  <a:srgbClr val="FFD966"/>
                </a:solidFill>
                <a:latin typeface="Arial" charset="0"/>
                <a:ea typeface="Arial" charset="0"/>
                <a:cs typeface="Arial" charset="0"/>
                <a:sym typeface="Cabin"/>
              </a:rPr>
              <a:t>Summary</a:t>
            </a:r>
          </a:p>
        </p:txBody>
      </p:sp>
      <p:sp>
        <p:nvSpPr>
          <p:cNvPr id="304" name="Shape 304"/>
          <p:cNvSpPr txBox="1">
            <a:spLocks noGrp="1"/>
          </p:cNvSpPr>
          <p:nvPr>
            <p:ph type="body" idx="1"/>
          </p:nvPr>
        </p:nvSpPr>
        <p:spPr>
          <a:xfrm>
            <a:off x="1" y="2033752"/>
            <a:ext cx="15718220" cy="6272147"/>
          </a:xfrm>
          <a:prstGeom prst="rect">
            <a:avLst/>
          </a:prstGeom>
          <a:noFill/>
          <a:ln>
            <a:noFill/>
          </a:ln>
        </p:spPr>
        <p:txBody>
          <a:bodyPr lIns="38100" tIns="38100" rIns="38100" bIns="38100" anchor="ctr" anchorCtr="0">
            <a:noAutofit/>
          </a:bodyPr>
          <a:lstStyle/>
          <a:p>
            <a:r>
              <a:rPr lang="en-US" b="1" dirty="0"/>
              <a:t>Rhode Island Police data </a:t>
            </a:r>
            <a:r>
              <a:rPr lang="en-US" dirty="0"/>
              <a:t>are a very important and distinct segment of the Research analysis. </a:t>
            </a:r>
          </a:p>
          <a:p>
            <a:r>
              <a:rPr lang="en-US" dirty="0"/>
              <a:t>They are varying in sizes, and general structure.</a:t>
            </a:r>
          </a:p>
          <a:p>
            <a:r>
              <a:rPr lang="en-US" dirty="0"/>
              <a:t> </a:t>
            </a:r>
            <a:r>
              <a:rPr lang="en-US"/>
              <a:t>This police data </a:t>
            </a:r>
            <a:r>
              <a:rPr lang="en-US" dirty="0"/>
              <a:t>uses a collection of state, stop date, stop time, county name, driver gender, driver race, violation raw, violation, search conducted, search type, stop outcome, is arrested, stop duration, </a:t>
            </a:r>
            <a:r>
              <a:rPr lang="en-US" dirty="0" err="1"/>
              <a:t>drugs_related_stop</a:t>
            </a:r>
            <a:r>
              <a:rPr lang="en-US" dirty="0"/>
              <a:t>, district. </a:t>
            </a:r>
            <a:endParaRPr lang="en-US" sz="3600" dirty="0"/>
          </a:p>
        </p:txBody>
      </p:sp>
      <p:sp>
        <p:nvSpPr>
          <p:cNvPr id="307" name="Shape 307"/>
          <p:cNvSpPr txBox="1"/>
          <p:nvPr/>
        </p:nvSpPr>
        <p:spPr>
          <a:xfrm>
            <a:off x="8686825" y="7562850"/>
            <a:ext cx="7264499" cy="838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endParaRPr lang="en-US" sz="2000" u="none" strike="noStrike" cap="none" dirty="0">
              <a:solidFill>
                <a:srgbClr val="FFFF00"/>
              </a:solidFill>
              <a:latin typeface="Arial" charset="0"/>
              <a:ea typeface="Arial" charset="0"/>
              <a:cs typeface="Arial" charset="0"/>
              <a:sym typeface="Cabin"/>
            </a:endParaRPr>
          </a:p>
        </p:txBody>
      </p:sp>
    </p:spTree>
  </p:cSld>
  <p:clrMapOvr>
    <a:masterClrMapping/>
  </p:clrMapOvr>
  <mc:AlternateContent xmlns:mc="http://schemas.openxmlformats.org/markup-compatibility/2006">
    <mc:Choice xmlns:p14="http://schemas.microsoft.com/office/powerpoint/2010/main" Requires="p14">
      <p:transition spd="slow" p14:dur="2000" advTm="30560"/>
    </mc:Choice>
    <mc:Fallback>
      <p:transition spd="slow" advTm="3056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Shape 332"/>
          <p:cNvSpPr txBox="1">
            <a:spLocks noGrp="1"/>
          </p:cNvSpPr>
          <p:nvPr>
            <p:ph type="title"/>
          </p:nvPr>
        </p:nvSpPr>
        <p:spPr>
          <a:prstGeom prst="rect">
            <a:avLst/>
          </a:prstGeom>
          <a:noFill/>
          <a:ln>
            <a:noFill/>
          </a:ln>
        </p:spPr>
        <p:txBody>
          <a:bodyPr lIns="50800" tIns="50800" rIns="50800" bIns="50800" anchor="ctr" anchorCtr="0">
            <a:noAutofit/>
          </a:bodyPr>
          <a:lstStyle/>
          <a:p>
            <a:r>
              <a:rPr lang="en-US" b="1" dirty="0"/>
              <a:t>Introduction </a:t>
            </a:r>
            <a:endParaRPr lang="en-US" sz="8000" dirty="0"/>
          </a:p>
        </p:txBody>
      </p:sp>
      <p:sp>
        <p:nvSpPr>
          <p:cNvPr id="333" name="Shape 333"/>
          <p:cNvSpPr txBox="1">
            <a:spLocks noGrp="1"/>
          </p:cNvSpPr>
          <p:nvPr>
            <p:ph type="body" idx="1"/>
          </p:nvPr>
        </p:nvSpPr>
        <p:spPr>
          <a:xfrm>
            <a:off x="1155700" y="2603500"/>
            <a:ext cx="13932000" cy="4961081"/>
          </a:xfrm>
          <a:prstGeom prst="rect">
            <a:avLst/>
          </a:prstGeom>
          <a:noFill/>
          <a:ln>
            <a:noFill/>
          </a:ln>
        </p:spPr>
        <p:txBody>
          <a:bodyPr lIns="50800" tIns="50800" rIns="50800" bIns="50800" anchor="t" anchorCtr="0">
            <a:noAutofit/>
          </a:bodyPr>
          <a:lstStyle/>
          <a:p>
            <a:r>
              <a:rPr lang="en-US" dirty="0"/>
              <a:t>To utilize the Rhode Island police data set to analyzing the effect of weather on policing and Topmost reason for violation and Comparing violations by gender and Comparing stop outcomes by gender.</a:t>
            </a:r>
          </a:p>
          <a:p>
            <a:r>
              <a:rPr lang="en-US" dirty="0"/>
              <a:t>91,741 records from Rhode Island Police Department’s traffic stops between January 4th, 2005 and December 31st, 2015.</a:t>
            </a:r>
          </a:p>
          <a:p>
            <a:r>
              <a:rPr lang="en-US" dirty="0"/>
              <a:t>The analysis assumed that all the data is gathered with the same method and naming is consistent.</a:t>
            </a:r>
          </a:p>
          <a:p>
            <a:pPr marL="1104900" marR="0" lvl="0" indent="-787400" algn="l" rtl="0">
              <a:lnSpc>
                <a:spcPct val="100000"/>
              </a:lnSpc>
              <a:spcBef>
                <a:spcPts val="0"/>
              </a:spcBef>
              <a:spcAft>
                <a:spcPts val="0"/>
              </a:spcAft>
              <a:buClr>
                <a:schemeClr val="lt1"/>
              </a:buClr>
              <a:buSzPct val="171000"/>
              <a:buFont typeface="Cabin"/>
              <a:buChar char="•"/>
            </a:pPr>
            <a:endParaRPr lang="en-US" sz="38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6EF1038-D7D1-CD4D-8A00-4D750D1794B8}"/>
              </a:ext>
            </a:extLst>
          </p:cNvPr>
          <p:cNvSpPr>
            <a:spLocks noGrp="1"/>
          </p:cNvSpPr>
          <p:nvPr>
            <p:ph type="body" idx="1"/>
          </p:nvPr>
        </p:nvSpPr>
        <p:spPr>
          <a:xfrm>
            <a:off x="1155700" y="1415846"/>
            <a:ext cx="13932000" cy="6890054"/>
          </a:xfrm>
        </p:spPr>
        <p:txBody>
          <a:bodyPr/>
          <a:lstStyle/>
          <a:p>
            <a:r>
              <a:rPr lang="en-US" dirty="0"/>
              <a:t>Read data into Data Frame and separated records based on gender, and then used to create visuals to better analyze the data. Reviewed data in .csv file, used Python to import into Data Frame, and worked with Data Frame to answer questions.</a:t>
            </a:r>
          </a:p>
          <a:p>
            <a:r>
              <a:rPr lang="en-US" b="1" dirty="0"/>
              <a:t> </a:t>
            </a:r>
            <a:r>
              <a:rPr lang="en-US" dirty="0"/>
              <a:t>After error handling, no notable errors were encountered </a:t>
            </a:r>
          </a:p>
          <a:p>
            <a:r>
              <a:rPr lang="en-US" dirty="0"/>
              <a:t>The conclusion I reached was that Topmost reason for violation is Speeding and least reason is Seat Belt. Citation has high value. and There's no bias here for pulling over non-white driver’s vs white drivers but other race is less stopped by. Male is stopped than Female.</a:t>
            </a:r>
          </a:p>
          <a:p>
            <a:endParaRPr lang="en-US" dirty="0"/>
          </a:p>
        </p:txBody>
      </p:sp>
    </p:spTree>
    <p:extLst>
      <p:ext uri="{BB962C8B-B14F-4D97-AF65-F5344CB8AC3E}">
        <p14:creationId xmlns:p14="http://schemas.microsoft.com/office/powerpoint/2010/main" val="3665545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00C08-A37C-F044-AE9A-47D07656186A}"/>
              </a:ext>
            </a:extLst>
          </p:cNvPr>
          <p:cNvSpPr>
            <a:spLocks noGrp="1"/>
          </p:cNvSpPr>
          <p:nvPr>
            <p:ph type="title"/>
          </p:nvPr>
        </p:nvSpPr>
        <p:spPr/>
        <p:txBody>
          <a:bodyPr/>
          <a:lstStyle/>
          <a:p>
            <a:r>
              <a:rPr lang="en-US" dirty="0"/>
              <a:t>Data characteristics </a:t>
            </a:r>
          </a:p>
        </p:txBody>
      </p:sp>
      <p:sp>
        <p:nvSpPr>
          <p:cNvPr id="3" name="Text Placeholder 2">
            <a:extLst>
              <a:ext uri="{FF2B5EF4-FFF2-40B4-BE49-F238E27FC236}">
                <a16:creationId xmlns:a16="http://schemas.microsoft.com/office/drawing/2014/main" id="{27603B74-DB07-0247-9965-F36C827A6D0E}"/>
              </a:ext>
            </a:extLst>
          </p:cNvPr>
          <p:cNvSpPr>
            <a:spLocks noGrp="1"/>
          </p:cNvSpPr>
          <p:nvPr>
            <p:ph type="body" idx="1"/>
          </p:nvPr>
        </p:nvSpPr>
        <p:spPr/>
        <p:txBody>
          <a:bodyPr/>
          <a:lstStyle/>
          <a:p>
            <a:r>
              <a:rPr lang="en-US" dirty="0"/>
              <a:t>In order to get a data, read file for police and weather CSV. we can see that we have 91741 rows and 15 columns for police and [ 4017 rows x 27 columns] for weather. Topmost reason for violation is Speeding and least reason is Seat Belt. Citation has high value. and There's no bias here for pulling over non-white driver’s vs white drivers but other race is less stopped by. Male is stopped than Female.</a:t>
            </a:r>
          </a:p>
          <a:p>
            <a:endParaRPr lang="en-US" dirty="0"/>
          </a:p>
        </p:txBody>
      </p:sp>
    </p:spTree>
    <p:extLst>
      <p:ext uri="{BB962C8B-B14F-4D97-AF65-F5344CB8AC3E}">
        <p14:creationId xmlns:p14="http://schemas.microsoft.com/office/powerpoint/2010/main" val="1522743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ext&#10;&#10;Description automatically generated with low confidence">
            <a:extLst>
              <a:ext uri="{FF2B5EF4-FFF2-40B4-BE49-F238E27FC236}">
                <a16:creationId xmlns:a16="http://schemas.microsoft.com/office/drawing/2014/main" id="{DCA7E229-F432-3C46-92C9-C8B5017F858A}"/>
              </a:ext>
            </a:extLst>
          </p:cNvPr>
          <p:cNvPicPr/>
          <p:nvPr/>
        </p:nvPicPr>
        <p:blipFill>
          <a:blip r:embed="rId2"/>
          <a:stretch>
            <a:fillRect/>
          </a:stretch>
        </p:blipFill>
        <p:spPr>
          <a:xfrm>
            <a:off x="2194059" y="958645"/>
            <a:ext cx="11044052" cy="7003377"/>
          </a:xfrm>
          <a:prstGeom prst="rect">
            <a:avLst/>
          </a:prstGeom>
        </p:spPr>
      </p:pic>
    </p:spTree>
    <p:extLst>
      <p:ext uri="{BB962C8B-B14F-4D97-AF65-F5344CB8AC3E}">
        <p14:creationId xmlns:p14="http://schemas.microsoft.com/office/powerpoint/2010/main" val="636951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10B4B-1B01-714B-BE12-85B65D0EE1E2}"/>
              </a:ext>
            </a:extLst>
          </p:cNvPr>
          <p:cNvSpPr>
            <a:spLocks noGrp="1"/>
          </p:cNvSpPr>
          <p:nvPr>
            <p:ph type="title"/>
          </p:nvPr>
        </p:nvSpPr>
        <p:spPr/>
        <p:txBody>
          <a:bodyPr/>
          <a:lstStyle/>
          <a:p>
            <a:r>
              <a:rPr lang="en-US" i="1" dirty="0"/>
              <a:t>Examining traffic violations</a:t>
            </a:r>
            <a:br>
              <a:rPr lang="en-US" dirty="0"/>
            </a:br>
            <a:endParaRPr lang="en-US" dirty="0"/>
          </a:p>
        </p:txBody>
      </p:sp>
      <p:sp>
        <p:nvSpPr>
          <p:cNvPr id="3" name="Text Placeholder 2">
            <a:extLst>
              <a:ext uri="{FF2B5EF4-FFF2-40B4-BE49-F238E27FC236}">
                <a16:creationId xmlns:a16="http://schemas.microsoft.com/office/drawing/2014/main" id="{E72E2E12-0021-D04E-9C3E-5E1377D6C4F9}"/>
              </a:ext>
            </a:extLst>
          </p:cNvPr>
          <p:cNvSpPr>
            <a:spLocks noGrp="1"/>
          </p:cNvSpPr>
          <p:nvPr>
            <p:ph type="body" idx="1"/>
          </p:nvPr>
        </p:nvSpPr>
        <p:spPr/>
        <p:txBody>
          <a:bodyPr/>
          <a:lstStyle/>
          <a:p>
            <a:r>
              <a:rPr lang="en-US" dirty="0"/>
              <a:t>We can see Speeding has number 48424 and Warrant 18 </a:t>
            </a:r>
          </a:p>
          <a:p>
            <a:r>
              <a:rPr lang="en-US" dirty="0"/>
              <a:t>Topmost reason for violation is Speeding and least reason is warrant</a:t>
            </a:r>
          </a:p>
          <a:p>
            <a:r>
              <a:rPr lang="en-US" dirty="0"/>
              <a:t>Other Traffic Violation 16224 </a:t>
            </a:r>
          </a:p>
          <a:p>
            <a:r>
              <a:rPr lang="en-US" dirty="0"/>
              <a:t>Suspicious Person 56 </a:t>
            </a:r>
          </a:p>
          <a:p>
            <a:endParaRPr lang="en-US" dirty="0"/>
          </a:p>
        </p:txBody>
      </p:sp>
    </p:spTree>
    <p:extLst>
      <p:ext uri="{BB962C8B-B14F-4D97-AF65-F5344CB8AC3E}">
        <p14:creationId xmlns:p14="http://schemas.microsoft.com/office/powerpoint/2010/main" val="1261524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able&#10;&#10;Description automatically generated">
            <a:extLst>
              <a:ext uri="{FF2B5EF4-FFF2-40B4-BE49-F238E27FC236}">
                <a16:creationId xmlns:a16="http://schemas.microsoft.com/office/drawing/2014/main" id="{ADBB11E9-C61E-E840-B36F-764C910C2C61}"/>
              </a:ext>
            </a:extLst>
          </p:cNvPr>
          <p:cNvPicPr/>
          <p:nvPr/>
        </p:nvPicPr>
        <p:blipFill>
          <a:blip r:embed="rId2"/>
          <a:stretch>
            <a:fillRect/>
          </a:stretch>
        </p:blipFill>
        <p:spPr>
          <a:xfrm>
            <a:off x="3716594" y="3097161"/>
            <a:ext cx="8686800" cy="3819833"/>
          </a:xfrm>
          <a:prstGeom prst="rect">
            <a:avLst/>
          </a:prstGeom>
        </p:spPr>
      </p:pic>
    </p:spTree>
    <p:extLst>
      <p:ext uri="{BB962C8B-B14F-4D97-AF65-F5344CB8AC3E}">
        <p14:creationId xmlns:p14="http://schemas.microsoft.com/office/powerpoint/2010/main" val="1858682478"/>
      </p:ext>
    </p:extLst>
  </p:cSld>
  <p:clrMapOvr>
    <a:masterClrMapping/>
  </p:clrMapOvr>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1390</TotalTime>
  <Words>663</Words>
  <Application>Microsoft Macintosh PowerPoint</Application>
  <PresentationFormat>Custom</PresentationFormat>
  <Paragraphs>46</Paragraphs>
  <Slides>20</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Arial Regular</vt:lpstr>
      <vt:lpstr>Cabin</vt:lpstr>
      <vt:lpstr>Gill Sans</vt:lpstr>
      <vt:lpstr>Title &amp; Subtitle</vt:lpstr>
      <vt:lpstr>Final Project</vt:lpstr>
      <vt:lpstr>Rhode Island Police and local Weather data </vt:lpstr>
      <vt:lpstr>Summary</vt:lpstr>
      <vt:lpstr>Introduction </vt:lpstr>
      <vt:lpstr>PowerPoint Presentation</vt:lpstr>
      <vt:lpstr>Data characteristics </vt:lpstr>
      <vt:lpstr>PowerPoint Presentation</vt:lpstr>
      <vt:lpstr>Examining traffic violations </vt:lpstr>
      <vt:lpstr>PowerPoint Presentation</vt:lpstr>
      <vt:lpstr>Comparing violations by gender </vt:lpstr>
      <vt:lpstr>Comparing violations by Race </vt:lpstr>
      <vt:lpstr>Weather and Police </vt:lpstr>
      <vt:lpstr>PowerPoint Presentation</vt:lpstr>
      <vt:lpstr>PowerPoint Presentation</vt:lpstr>
      <vt:lpstr>Comparing outcome stats with gender</vt:lpstr>
      <vt:lpstr>Common search types with Four races  </vt:lpstr>
      <vt:lpstr>Search conducted</vt:lpstr>
      <vt:lpstr>Distribution all the violation  </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Networked Programs</dc:title>
  <cp:lastModifiedBy>Patel, Richa</cp:lastModifiedBy>
  <cp:revision>134</cp:revision>
  <dcterms:modified xsi:type="dcterms:W3CDTF">2021-05-06T00:13:48Z</dcterms:modified>
</cp:coreProperties>
</file>