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74" r:id="rId2"/>
    <p:sldId id="276" r:id="rId3"/>
    <p:sldId id="357" r:id="rId4"/>
    <p:sldId id="359" r:id="rId5"/>
    <p:sldId id="358" r:id="rId6"/>
    <p:sldId id="285" r:id="rId7"/>
    <p:sldId id="292" r:id="rId8"/>
    <p:sldId id="289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60" r:id="rId26"/>
    <p:sldId id="307" r:id="rId27"/>
    <p:sldId id="308" r:id="rId28"/>
    <p:sldId id="362" r:id="rId29"/>
    <p:sldId id="361" r:id="rId30"/>
    <p:sldId id="309" r:id="rId31"/>
    <p:sldId id="312" r:id="rId32"/>
    <p:sldId id="317" r:id="rId33"/>
    <p:sldId id="318" r:id="rId34"/>
    <p:sldId id="319" r:id="rId35"/>
    <p:sldId id="320" r:id="rId36"/>
    <p:sldId id="321" r:id="rId37"/>
    <p:sldId id="322" r:id="rId38"/>
    <p:sldId id="326" r:id="rId39"/>
    <p:sldId id="327" r:id="rId40"/>
    <p:sldId id="328" r:id="rId41"/>
    <p:sldId id="325" r:id="rId42"/>
    <p:sldId id="376" r:id="rId43"/>
    <p:sldId id="377" r:id="rId44"/>
    <p:sldId id="378" r:id="rId45"/>
    <p:sldId id="379" r:id="rId46"/>
    <p:sldId id="380" r:id="rId47"/>
    <p:sldId id="375" r:id="rId48"/>
    <p:sldId id="329" r:id="rId49"/>
    <p:sldId id="330" r:id="rId50"/>
    <p:sldId id="374" r:id="rId51"/>
    <p:sldId id="331" r:id="rId52"/>
    <p:sldId id="372" r:id="rId53"/>
    <p:sldId id="332" r:id="rId54"/>
    <p:sldId id="363" r:id="rId55"/>
    <p:sldId id="336" r:id="rId56"/>
    <p:sldId id="337" r:id="rId57"/>
    <p:sldId id="338" r:id="rId58"/>
    <p:sldId id="339" r:id="rId59"/>
    <p:sldId id="371" r:id="rId60"/>
    <p:sldId id="340" r:id="rId61"/>
    <p:sldId id="333" r:id="rId62"/>
    <p:sldId id="334" r:id="rId63"/>
    <p:sldId id="335" r:id="rId64"/>
    <p:sldId id="311" r:id="rId65"/>
    <p:sldId id="313" r:id="rId66"/>
    <p:sldId id="314" r:id="rId67"/>
    <p:sldId id="315" r:id="rId68"/>
    <p:sldId id="316" r:id="rId69"/>
    <p:sldId id="370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73" r:id="rId84"/>
    <p:sldId id="365" r:id="rId85"/>
    <p:sldId id="341" r:id="rId86"/>
    <p:sldId id="355" r:id="rId87"/>
    <p:sldId id="356" r:id="rId88"/>
    <p:sldId id="364" r:id="rId89"/>
    <p:sldId id="366" r:id="rId90"/>
    <p:sldId id="367" r:id="rId91"/>
    <p:sldId id="368" r:id="rId92"/>
    <p:sldId id="381" r:id="rId93"/>
    <p:sldId id="382" r:id="rId94"/>
    <p:sldId id="383" r:id="rId9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66"/>
    <a:srgbClr val="99CC00"/>
    <a:srgbClr val="6699CC"/>
    <a:srgbClr val="6666CC"/>
    <a:srgbClr val="666699"/>
    <a:srgbClr val="EAEAEA"/>
    <a:srgbClr val="999999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5775" autoAdjust="0"/>
  </p:normalViewPr>
  <p:slideViewPr>
    <p:cSldViewPr>
      <p:cViewPr varScale="1">
        <p:scale>
          <a:sx n="62" d="100"/>
          <a:sy n="62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28600" y="8686800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7" name="Rectangle 1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3088" y="296863"/>
            <a:ext cx="27035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spcBef>
                <a:spcPct val="0"/>
              </a:spcBef>
              <a:defRPr b="1"/>
            </a:lvl1pPr>
          </a:lstStyle>
          <a:p>
            <a:endParaRPr lang="en-US"/>
          </a:p>
        </p:txBody>
      </p:sp>
      <p:sp>
        <p:nvSpPr>
          <p:cNvPr id="46098" name="Rectangle 18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296863"/>
            <a:ext cx="27035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/>
            </a:lvl1pPr>
          </a:lstStyle>
          <a:p>
            <a:fld id="{B1550533-C245-410C-A4C2-1D46C62599AF}" type="datetime1">
              <a:rPr lang="en-US"/>
              <a:pPr/>
              <a:t>1/13/2009</a:t>
            </a:fld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000500" y="8758238"/>
            <a:ext cx="2133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ctr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/>
              <a:t>© 2006 Carnegie Mellon University</a:t>
            </a:r>
            <a:endParaRPr lang="en-US" sz="800" i="1">
              <a:latin typeface="Times New Roman" pitchFamily="1" charset="0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462713" y="8777288"/>
            <a:ext cx="3333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algn="ctr" defTabSz="901700" eaLnBrk="0" hangingPunct="0">
              <a:lnSpc>
                <a:spcPct val="90000"/>
              </a:lnSpc>
              <a:spcBef>
                <a:spcPct val="0"/>
              </a:spcBef>
            </a:pPr>
            <a:fld id="{A787E326-4AA6-47BF-AC86-B3E9F51F2D74}" type="slidenum">
              <a:rPr lang="en-US" b="1"/>
              <a:pPr algn="ctr"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b="1"/>
          </a:p>
        </p:txBody>
      </p:sp>
      <p:pic>
        <p:nvPicPr>
          <p:cNvPr id="46101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8724900"/>
            <a:ext cx="3657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79913"/>
            <a:ext cx="61722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00500" y="8758238"/>
            <a:ext cx="21336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b" anchorCtr="0" compatLnSpc="1">
            <a:prstTxWarp prst="textNoShape">
              <a:avLst/>
            </a:prstTxWarp>
          </a:bodyPr>
          <a:lstStyle>
            <a:lvl1pPr algn="ctr" defTabSz="949325">
              <a:lnSpc>
                <a:spcPct val="89000"/>
              </a:lnSpc>
              <a:spcBef>
                <a:spcPct val="40000"/>
              </a:spcBef>
              <a:defRPr sz="800"/>
            </a:lvl1pPr>
          </a:lstStyle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462713" y="8777288"/>
            <a:ext cx="3333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algn="ctr" defTabSz="901700" eaLnBrk="0" hangingPunct="0">
              <a:lnSpc>
                <a:spcPct val="90000"/>
              </a:lnSpc>
              <a:spcBef>
                <a:spcPct val="0"/>
              </a:spcBef>
            </a:pPr>
            <a:fld id="{E19D60B4-9564-4E79-990E-FC8ED51D4057}" type="slidenum">
              <a:rPr lang="en-US" b="1"/>
              <a:pPr algn="ctr"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b="1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228600" y="8686800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8724900"/>
            <a:ext cx="3657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02" name="Rectangle 3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114300"/>
            <a:ext cx="3005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1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06400" indent="-120650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741363" indent="-115888" algn="l" rtl="0" fontAlgn="base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143000" indent="-169863" algn="l" rtl="0" fontAlgn="base">
      <a:spcBef>
        <a:spcPct val="30000"/>
      </a:spcBef>
      <a:spcAft>
        <a:spcPct val="0"/>
      </a:spcAft>
      <a:buSzPct val="90000"/>
      <a:buChar char="o"/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481138" indent="-171450" algn="l" rtl="0" fontAlgn="base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  <a:p>
            <a:pPr marL="228600" indent="-228600"/>
            <a:endParaRPr lang="en-US"/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2007 Carnegie Mellon University</a:t>
            </a:r>
            <a:endParaRPr lang="en-US" i="1">
              <a:latin typeface="Times New Roman" pitchFamily="1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1" name="Picture 99"/>
          <p:cNvPicPr>
            <a:picLocks noChangeAspect="1" noChangeArrowheads="1"/>
          </p:cNvPicPr>
          <p:nvPr/>
        </p:nvPicPr>
        <p:blipFill>
          <a:blip r:embed="rId2"/>
          <a:srcRect l="23288"/>
          <a:stretch>
            <a:fillRect/>
          </a:stretch>
        </p:blipFill>
        <p:spPr bwMode="auto">
          <a:xfrm>
            <a:off x="0" y="0"/>
            <a:ext cx="3200400" cy="63769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3172" name="Picture 1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1350" y="304800"/>
            <a:ext cx="16002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3200400" y="2209800"/>
            <a:ext cx="5486400" cy="1295400"/>
          </a:xfrm>
        </p:spPr>
        <p:txBody>
          <a:bodyPr lIns="91440" tIns="45720" rIns="91440" bIns="45720" anchor="t"/>
          <a:lstStyle>
            <a:lvl1pPr>
              <a:lnSpc>
                <a:spcPct val="100000"/>
              </a:lnSpc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477000" y="6521450"/>
            <a:ext cx="2514600" cy="2603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77800" indent="-177800" algn="r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b="1"/>
              <a:t>© 2007 Carnegie Mellon University</a:t>
            </a:r>
          </a:p>
        </p:txBody>
      </p:sp>
      <p:sp>
        <p:nvSpPr>
          <p:cNvPr id="3145" name="Rectangle 7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200400" y="4740275"/>
            <a:ext cx="5486400" cy="457200"/>
          </a:xfrm>
          <a:ln w="6350"/>
        </p:spPr>
        <p:txBody>
          <a:bodyPr lIns="91440" tIns="45720" rIns="91440" bIns="45720" anchor="ctr">
            <a:spAutoFit/>
          </a:bodyPr>
          <a:lstStyle>
            <a:lvl1pPr>
              <a:spcAft>
                <a:spcPct val="0"/>
              </a:spcAft>
              <a:tabLst>
                <a:tab pos="2463800" algn="l"/>
              </a:tabLst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3153" name="Picture 81"/>
          <p:cNvPicPr>
            <a:picLocks noChangeAspect="1" noChangeArrowheads="1"/>
          </p:cNvPicPr>
          <p:nvPr/>
        </p:nvPicPr>
        <p:blipFill>
          <a:blip r:embed="rId4"/>
          <a:srcRect r="1515"/>
          <a:stretch>
            <a:fillRect/>
          </a:stretch>
        </p:blipFill>
        <p:spPr bwMode="auto">
          <a:xfrm>
            <a:off x="76200" y="6459538"/>
            <a:ext cx="441960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228600"/>
            <a:ext cx="2125662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350" y="228600"/>
            <a:ext cx="6224588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8474075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60350" y="228600"/>
            <a:ext cx="8502650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Rectangle 85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143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84740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8558213" y="6581775"/>
            <a:ext cx="323850" cy="22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fld id="{221A986A-DE79-49F2-B86F-F28A5C5EF8B4}" type="slidenum">
              <a:rPr lang="en-US" sz="900" b="1"/>
              <a:pPr algn="ctr" eaLnBrk="0" hangingPunct="0">
                <a:spcBef>
                  <a:spcPct val="0"/>
                </a:spcBef>
              </a:pPr>
              <a:t>‹#›</a:t>
            </a:fld>
            <a:endParaRPr lang="en-US" sz="900" b="1"/>
          </a:p>
        </p:txBody>
      </p:sp>
      <p:sp>
        <p:nvSpPr>
          <p:cNvPr id="1108" name="Line 84"/>
          <p:cNvSpPr>
            <a:spLocks noChangeShapeType="1"/>
          </p:cNvSpPr>
          <p:nvPr/>
        </p:nvSpPr>
        <p:spPr bwMode="auto">
          <a:xfrm>
            <a:off x="304800" y="977900"/>
            <a:ext cx="84582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pic>
        <p:nvPicPr>
          <p:cNvPr id="1116" name="Picture 92"/>
          <p:cNvPicPr>
            <a:picLocks noChangeAspect="1" noChangeArrowheads="1"/>
          </p:cNvPicPr>
          <p:nvPr/>
        </p:nvPicPr>
        <p:blipFill>
          <a:blip r:embed="rId15"/>
          <a:srcRect t="4584" r="1852"/>
          <a:stretch>
            <a:fillRect/>
          </a:stretch>
        </p:blipFill>
        <p:spPr bwMode="auto">
          <a:xfrm>
            <a:off x="152400" y="6494463"/>
            <a:ext cx="4038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7" name="Rectangle 93"/>
          <p:cNvSpPr>
            <a:spLocks noChangeArrowheads="1"/>
          </p:cNvSpPr>
          <p:nvPr/>
        </p:nvSpPr>
        <p:spPr bwMode="auto">
          <a:xfrm>
            <a:off x="5867400" y="6573838"/>
            <a:ext cx="2514600" cy="242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77800" indent="-177800" algn="r" eaLnBrk="0" hangingPunct="0">
              <a:lnSpc>
                <a:spcPct val="110000"/>
              </a:lnSpc>
              <a:spcBef>
                <a:spcPct val="0"/>
              </a:spcBef>
            </a:pPr>
            <a:r>
              <a:rPr lang="en-US" sz="900" b="1"/>
              <a:t>© 2007 Carnegie Mellon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25000"/>
        </a:spcAft>
        <a:buSzPct val="70000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25000"/>
        </a:spcAft>
        <a:buSzPct val="90000"/>
        <a:buFont typeface="Times" pitchFamily="1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0"/>
        </a:spcBef>
        <a:spcAft>
          <a:spcPct val="25000"/>
        </a:spcAft>
        <a:buSzPct val="70000"/>
        <a:buFont typeface="Times" pitchFamily="1" charset="0"/>
        <a:buChar char="—"/>
        <a:defRPr sz="21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0"/>
        </a:spcBef>
        <a:spcAft>
          <a:spcPct val="50000"/>
        </a:spcAft>
        <a:buSzPct val="70000"/>
        <a:buChar char="o"/>
        <a:defRPr sz="2100">
          <a:solidFill>
            <a:srgbClr val="727272"/>
          </a:solidFill>
          <a:latin typeface="+mn-lt"/>
        </a:defRPr>
      </a:lvl4pPr>
      <a:lvl5pPr marL="2057400" indent="-228600" algn="l" rtl="0" eaLnBrk="1" fontAlgn="base" hangingPunct="1">
        <a:spcBef>
          <a:spcPct val="0"/>
        </a:spcBef>
        <a:spcAft>
          <a:spcPct val="50000"/>
        </a:spcAft>
        <a:buSzPct val="70000"/>
        <a:buFont typeface="Times" pitchFamily="1" charset="0"/>
        <a:buChar char="–"/>
        <a:defRPr sz="2100">
          <a:solidFill>
            <a:srgbClr val="727272"/>
          </a:solidFill>
          <a:latin typeface="+mn-lt"/>
        </a:defRPr>
      </a:lvl5pPr>
      <a:lvl6pPr marL="2514600" indent="-228600" algn="l" rtl="0" eaLnBrk="1" fontAlgn="base" hangingPunct="1">
        <a:spcBef>
          <a:spcPct val="0"/>
        </a:spcBef>
        <a:spcAft>
          <a:spcPct val="50000"/>
        </a:spcAft>
        <a:buSzPct val="70000"/>
        <a:buFont typeface="Times" pitchFamily="1" charset="0"/>
        <a:buChar char="–"/>
        <a:defRPr sz="2100">
          <a:solidFill>
            <a:srgbClr val="727272"/>
          </a:solidFill>
          <a:latin typeface="+mn-lt"/>
        </a:defRPr>
      </a:lvl6pPr>
      <a:lvl7pPr marL="2971800" indent="-228600" algn="l" rtl="0" eaLnBrk="1" fontAlgn="base" hangingPunct="1">
        <a:spcBef>
          <a:spcPct val="0"/>
        </a:spcBef>
        <a:spcAft>
          <a:spcPct val="50000"/>
        </a:spcAft>
        <a:buSzPct val="70000"/>
        <a:buFont typeface="Times" pitchFamily="1" charset="0"/>
        <a:buChar char="–"/>
        <a:defRPr sz="2100">
          <a:solidFill>
            <a:srgbClr val="727272"/>
          </a:solidFill>
          <a:latin typeface="+mn-lt"/>
        </a:defRPr>
      </a:lvl7pPr>
      <a:lvl8pPr marL="3429000" indent="-228600" algn="l" rtl="0" eaLnBrk="1" fontAlgn="base" hangingPunct="1">
        <a:spcBef>
          <a:spcPct val="0"/>
        </a:spcBef>
        <a:spcAft>
          <a:spcPct val="50000"/>
        </a:spcAft>
        <a:buSzPct val="70000"/>
        <a:buFont typeface="Times" pitchFamily="1" charset="0"/>
        <a:buChar char="–"/>
        <a:defRPr sz="2100">
          <a:solidFill>
            <a:srgbClr val="727272"/>
          </a:solidFill>
          <a:latin typeface="+mn-lt"/>
        </a:defRPr>
      </a:lvl8pPr>
      <a:lvl9pPr marL="3886200" indent="-228600" algn="l" rtl="0" eaLnBrk="1" fontAlgn="base" hangingPunct="1">
        <a:spcBef>
          <a:spcPct val="0"/>
        </a:spcBef>
        <a:spcAft>
          <a:spcPct val="50000"/>
        </a:spcAft>
        <a:buSzPct val="70000"/>
        <a:buFont typeface="Times" pitchFamily="1" charset="0"/>
        <a:buChar char="–"/>
        <a:defRPr sz="2100"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adioshack.com/product/index.jsp?productId=2806154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netsa.cert.org/yaf/" TargetMode="External"/><Relationship Id="rId2" Type="http://schemas.openxmlformats.org/officeDocument/2006/relationships/hyperlink" Target="http://tools.netsa.cert.org/sil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netsa.cert.org/fixbuf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mailto:mailto=joe@cert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mailto:joe@cert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/>
          </a:p>
        </p:txBody>
      </p:sp>
      <p:sp>
        <p:nvSpPr>
          <p:cNvPr id="38961" name="Rectangle 4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8962" name="Rectangle 50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03763"/>
            <a:ext cx="5486400" cy="830997"/>
          </a:xfrm>
        </p:spPr>
        <p:txBody>
          <a:bodyPr/>
          <a:lstStyle/>
          <a:p>
            <a:r>
              <a:rPr lang="en-US" dirty="0" smtClean="0"/>
              <a:t>Joe McManus</a:t>
            </a:r>
          </a:p>
          <a:p>
            <a:r>
              <a:rPr lang="en-US" dirty="0" smtClean="0"/>
              <a:t>joe@cert.org</a:t>
            </a:r>
            <a:endParaRPr lang="en-US" dirty="0"/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3200400" y="3352800"/>
            <a:ext cx="5486400" cy="5232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SzPct val="70000"/>
            </a:pPr>
            <a:r>
              <a:rPr lang="en-US" sz="2800" b="1" dirty="0" smtClean="0"/>
              <a:t>A Walk-through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fixbuf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Fixbuf</a:t>
            </a:r>
            <a:r>
              <a:rPr lang="en-US" dirty="0" smtClean="0"/>
              <a:t> is required to have YAF talk to </a:t>
            </a:r>
            <a:r>
              <a:rPr lang="en-US" dirty="0" err="1" smtClean="0"/>
              <a:t>SiLK</a:t>
            </a:r>
            <a:r>
              <a:rPr lang="en-US" dirty="0" smtClean="0"/>
              <a:t> over IPFIX. 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tar 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zxvf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libfixbuf-0.8.0.tar.gz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./configure &amp;&amp; make &amp;&amp; make install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checking for cc... no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checking for cl... no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configure: error: no acceptable C compiler found in $PATH</a:t>
            </a:r>
          </a:p>
          <a:p>
            <a:endParaRPr lang="en-US" dirty="0" smtClean="0"/>
          </a:p>
          <a:p>
            <a:r>
              <a:rPr lang="en-US" dirty="0" smtClean="0"/>
              <a:t>We need to make sure the system has the required packages to build the suite.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YUM to install the missing C compiler.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yum install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gcc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Try building </a:t>
            </a:r>
            <a:r>
              <a:rPr lang="en-US" dirty="0" err="1" smtClean="0"/>
              <a:t>Fixbuf</a:t>
            </a:r>
            <a:r>
              <a:rPr lang="en-US" dirty="0" smtClean="0"/>
              <a:t> again.</a:t>
            </a:r>
          </a:p>
          <a:p>
            <a:r>
              <a:rPr lang="en-US" dirty="0" smtClean="0"/>
              <a:t>Which brings us to the next error: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checking whether we are using the GNU C++ compiler... no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checking whether g++ accepts -g... no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checking dependency style of g++... none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know which package you are looking for YUM can help with this.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 yum search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c++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yum install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gcc-c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 </a:t>
            </a:r>
          </a:p>
          <a:p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libfixbuf-0.8.0]# ./configure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checking for GLIB - version &gt;= 2.4.7... no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*** Could not run GLIB test program, checking why...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*** The test program failed to compile or link. See the file config.log for the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*** exact error that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occured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 This usually means GLIB is incorrectly installed.</a:t>
            </a:r>
          </a:p>
          <a:p>
            <a:r>
              <a:rPr lang="en-US" sz="1800" b="1" u="sng" dirty="0" smtClean="0">
                <a:latin typeface="Courier New" pitchFamily="49" charset="0"/>
                <a:cs typeface="Courier New" pitchFamily="49" charset="0"/>
              </a:rPr>
              <a:t>configure: error: Cannot find a suitable glib2 (&gt;= 2.4.7)</a:t>
            </a:r>
          </a:p>
          <a:p>
            <a:endParaRPr lang="en-US" dirty="0" smtClean="0"/>
          </a:p>
          <a:p>
            <a:r>
              <a:rPr lang="en-US" dirty="0" smtClean="0"/>
              <a:t>This error is misleading.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libfixbuf-0.8.0]# yum install glib2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Loaded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refresh-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packagekit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Setting up Install Process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Parsing package install arguments</a:t>
            </a:r>
          </a:p>
          <a:p>
            <a:r>
              <a:rPr lang="en-US" sz="2000" b="1" u="sng" dirty="0" smtClean="0">
                <a:latin typeface="Courier New" pitchFamily="49" charset="0"/>
                <a:cs typeface="Courier New" pitchFamily="49" charset="0"/>
              </a:rPr>
              <a:t>Package glib2-2.16.6-2.fc9.i386 already installed and latest version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Nothing to do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~]# rpm 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qa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glib2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glib2-2.16.6-2.fc9.i386</a:t>
            </a:r>
          </a:p>
          <a:p>
            <a:endParaRPr lang="en-US" dirty="0" smtClean="0"/>
          </a:p>
          <a:p>
            <a:r>
              <a:rPr lang="en-US" dirty="0" err="1" smtClean="0"/>
              <a:t>Wuh</a:t>
            </a:r>
            <a:r>
              <a:rPr lang="en-US" dirty="0" smtClean="0"/>
              <a:t>?!?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actually missing is the glib2-devel rpm.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~]# yum install glib2-devel</a:t>
            </a:r>
          </a:p>
          <a:p>
            <a:endParaRPr lang="en-US" dirty="0" smtClean="0"/>
          </a:p>
          <a:p>
            <a:r>
              <a:rPr lang="en-US" dirty="0" smtClean="0"/>
              <a:t>You may have to install the </a:t>
            </a:r>
            <a:r>
              <a:rPr lang="en-US" dirty="0" err="1" smtClean="0"/>
              <a:t>libpcap-devel</a:t>
            </a:r>
            <a:r>
              <a:rPr lang="en-US" dirty="0" smtClean="0"/>
              <a:t> rpm as well. This is dependent on which install of </a:t>
            </a:r>
            <a:r>
              <a:rPr lang="en-US" dirty="0" err="1" smtClean="0"/>
              <a:t>linux</a:t>
            </a:r>
            <a:r>
              <a:rPr lang="en-US" dirty="0" smtClean="0"/>
              <a:t> you have done.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Fixbuf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./configure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make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make install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/local/lib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libfixbuf-0.8.0.so.8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libfixbuf.a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libfixbuf.so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libfixbuf-0.8.0.so.8.0.0 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libfixbuf.la  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pkgconfig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YAF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YAF is our tool for flow collection, there are others.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tar 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zxvf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yaf-1.0.0.tar.gz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yaf-1.0.0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checking for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&gt;= 0.7.2... configure: error: Cannot find a suitable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(&gt;= 0.7.2): Package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was not found in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pkg-config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search path.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Perhaps you should add the directory containing `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libfixbuf.pc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to the PKG_CONFIG_PATH environment variable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No package '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' found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YAF Install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we just install </a:t>
            </a:r>
            <a:r>
              <a:rPr lang="en-US" dirty="0" err="1" smtClean="0"/>
              <a:t>fixbuf</a:t>
            </a:r>
            <a:r>
              <a:rPr lang="en-US" dirty="0" smtClean="0"/>
              <a:t>? </a:t>
            </a:r>
          </a:p>
          <a:p>
            <a:r>
              <a:rPr lang="en-US" dirty="0" smtClean="0"/>
              <a:t>-Yes, but </a:t>
            </a:r>
            <a:r>
              <a:rPr lang="en-US" dirty="0" err="1" smtClean="0"/>
              <a:t>pkgconfig</a:t>
            </a:r>
            <a:r>
              <a:rPr lang="en-US" dirty="0" smtClean="0"/>
              <a:t> does not know to look in /</a:t>
            </a:r>
            <a:r>
              <a:rPr lang="en-US" dirty="0" err="1" smtClean="0"/>
              <a:t>usr</a:t>
            </a:r>
            <a:r>
              <a:rPr lang="en-US" dirty="0" smtClean="0"/>
              <a:t>/local.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yaf-1.0.0]# export \ PKG_CONFIG_PATH=/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/local/lib/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pkgconfig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yaf-1.0.0]# ./configure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yaf-1.0.0]# make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yaf-1.0.0]# make install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5081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Topics Covered in this Training</a:t>
            </a:r>
            <a:endParaRPr lang="en-US" b="1" i="1" dirty="0"/>
          </a:p>
          <a:p>
            <a:pPr lvl="1"/>
            <a:r>
              <a:rPr lang="en-US" dirty="0" smtClean="0"/>
              <a:t>What </a:t>
            </a:r>
            <a:r>
              <a:rPr lang="en-US" dirty="0" err="1" smtClean="0"/>
              <a:t>SiLK</a:t>
            </a:r>
            <a:r>
              <a:rPr lang="en-US" dirty="0" smtClean="0"/>
              <a:t> is and is not</a:t>
            </a:r>
          </a:p>
          <a:p>
            <a:pPr lvl="1"/>
            <a:r>
              <a:rPr lang="en-US" dirty="0" err="1" smtClean="0"/>
              <a:t>SiLK</a:t>
            </a:r>
            <a:r>
              <a:rPr lang="en-US" dirty="0" smtClean="0"/>
              <a:t> on a Box</a:t>
            </a:r>
          </a:p>
          <a:p>
            <a:pPr lvl="1"/>
            <a:r>
              <a:rPr lang="en-US" dirty="0" err="1" smtClean="0"/>
              <a:t>SiLK</a:t>
            </a:r>
            <a:r>
              <a:rPr lang="en-US" dirty="0" smtClean="0"/>
              <a:t> with remote flow collection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err="1" smtClean="0"/>
              <a:t>SiLK</a:t>
            </a:r>
            <a:r>
              <a:rPr lang="en-US" dirty="0" smtClean="0"/>
              <a:t> RPMs</a:t>
            </a:r>
          </a:p>
          <a:p>
            <a:pPr lvl="1"/>
            <a:r>
              <a:rPr lang="en-US" dirty="0" smtClean="0"/>
              <a:t>Monitoring </a:t>
            </a:r>
            <a:r>
              <a:rPr lang="en-US" dirty="0" err="1" smtClean="0"/>
              <a:t>SiLK</a:t>
            </a:r>
            <a:r>
              <a:rPr lang="en-US" dirty="0" smtClean="0"/>
              <a:t> Processes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SiLK</a:t>
            </a:r>
            <a:r>
              <a:rPr lang="en-US" dirty="0" smtClean="0"/>
              <a:t> Queries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Useful queries for an administrator</a:t>
            </a:r>
            <a:endParaRPr lang="en-US" dirty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Install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Uncompress the </a:t>
            </a:r>
            <a:r>
              <a:rPr lang="en-US" dirty="0" err="1" smtClean="0"/>
              <a:t>SiLK</a:t>
            </a:r>
            <a:r>
              <a:rPr lang="en-US" dirty="0" smtClean="0"/>
              <a:t> </a:t>
            </a:r>
            <a:r>
              <a:rPr lang="en-US" dirty="0" err="1" smtClean="0"/>
              <a:t>tarball</a:t>
            </a:r>
            <a:r>
              <a:rPr lang="en-US" dirty="0" smtClean="0"/>
              <a:t>.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yaf-1.0.0]#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tar 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zxvf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silk-1.1.3.tar.gz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silk-1.1.3</a:t>
            </a:r>
          </a:p>
          <a:p>
            <a:endParaRPr lang="en-US" dirty="0" smtClean="0"/>
          </a:p>
          <a:p>
            <a:r>
              <a:rPr lang="en-US" dirty="0" smtClean="0"/>
              <a:t>We will build in support for </a:t>
            </a:r>
            <a:r>
              <a:rPr lang="en-US" dirty="0" err="1" smtClean="0"/>
              <a:t>PySiLK</a:t>
            </a:r>
            <a:r>
              <a:rPr lang="en-US" dirty="0" smtClean="0"/>
              <a:t>. </a:t>
            </a:r>
          </a:p>
          <a:p>
            <a:r>
              <a:rPr lang="sv-SE" sz="2200" dirty="0" smtClean="0">
                <a:latin typeface="Courier New" pitchFamily="49" charset="0"/>
                <a:cs typeface="Courier New" pitchFamily="49" charset="0"/>
              </a:rPr>
              <a:t>[root@silk silk-1.1.3]# yum install python-devel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Install </a:t>
            </a:r>
            <a:r>
              <a:rPr lang="en-US" sz="1600" dirty="0" smtClean="0"/>
              <a:t>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silk-1.1.3]# ./configure 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--with-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pkgconfig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--with-python</a:t>
            </a:r>
          </a:p>
          <a:p>
            <a:endParaRPr lang="en-US" dirty="0" smtClean="0"/>
          </a:p>
          <a:p>
            <a:r>
              <a:rPr lang="en-US" dirty="0" err="1" smtClean="0"/>
              <a:t>SiLK</a:t>
            </a:r>
            <a:r>
              <a:rPr lang="en-US" dirty="0" smtClean="0"/>
              <a:t> creates a great summary.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50" dirty="0" smtClean="0"/>
              <a:t>* Configured package:           </a:t>
            </a:r>
            <a:r>
              <a:rPr lang="en-US" sz="1050" dirty="0" err="1" smtClean="0"/>
              <a:t>SiLK</a:t>
            </a:r>
            <a:r>
              <a:rPr lang="en-US" sz="1050" dirty="0" smtClean="0"/>
              <a:t> 1.1.3</a:t>
            </a:r>
          </a:p>
          <a:p>
            <a:r>
              <a:rPr lang="en-US" sz="1050" dirty="0" smtClean="0"/>
              <a:t>    * Host type:                    i686-pc-linux-gnu</a:t>
            </a:r>
          </a:p>
          <a:p>
            <a:r>
              <a:rPr lang="en-US" sz="1050" dirty="0" smtClean="0"/>
              <a:t>    * Source files ($</a:t>
            </a:r>
            <a:r>
              <a:rPr lang="en-US" sz="1050" dirty="0" err="1" smtClean="0"/>
              <a:t>top_srcdir</a:t>
            </a:r>
            <a:r>
              <a:rPr lang="en-US" sz="1050" dirty="0" smtClean="0"/>
              <a:t>):   .</a:t>
            </a:r>
          </a:p>
          <a:p>
            <a:r>
              <a:rPr lang="en-US" sz="1050" dirty="0" smtClean="0"/>
              <a:t>    * Install directory:            /</a:t>
            </a:r>
            <a:r>
              <a:rPr lang="en-US" sz="1050" dirty="0" err="1" smtClean="0"/>
              <a:t>usr</a:t>
            </a:r>
            <a:r>
              <a:rPr lang="en-US" sz="1050" dirty="0" smtClean="0"/>
              <a:t>/local</a:t>
            </a:r>
          </a:p>
          <a:p>
            <a:r>
              <a:rPr lang="en-US" sz="1050" dirty="0" smtClean="0"/>
              <a:t>    * Root of packed data tree:     /data</a:t>
            </a:r>
          </a:p>
          <a:p>
            <a:r>
              <a:rPr lang="en-US" sz="1050" dirty="0" smtClean="0"/>
              <a:t>    * Packing logic:                via run-time </a:t>
            </a:r>
            <a:r>
              <a:rPr lang="en-US" sz="1050" dirty="0" err="1" smtClean="0"/>
              <a:t>plugin</a:t>
            </a:r>
            <a:endParaRPr lang="en-US" sz="1050" dirty="0" smtClean="0"/>
          </a:p>
          <a:p>
            <a:r>
              <a:rPr lang="en-US" sz="1050" dirty="0" smtClean="0"/>
              <a:t>    * </a:t>
            </a:r>
            <a:r>
              <a:rPr lang="en-US" sz="1050" dirty="0" err="1" smtClean="0"/>
              <a:t>Timezone</a:t>
            </a:r>
            <a:r>
              <a:rPr lang="en-US" sz="1050" dirty="0" smtClean="0"/>
              <a:t> support:             UTC</a:t>
            </a:r>
          </a:p>
          <a:p>
            <a:r>
              <a:rPr lang="en-US" sz="1050" dirty="0" smtClean="0"/>
              <a:t>    * Default compression method:   SK_COMPMETHOD_NONE</a:t>
            </a:r>
          </a:p>
          <a:p>
            <a:r>
              <a:rPr lang="en-US" sz="1050" dirty="0" smtClean="0"/>
              <a:t>    * IPv6 support:                 NO</a:t>
            </a:r>
          </a:p>
          <a:p>
            <a:r>
              <a:rPr lang="en-US" sz="1050" b="1" u="sng" dirty="0" smtClean="0"/>
              <a:t>    * IPFIX collection support:     YES (-</a:t>
            </a:r>
            <a:r>
              <a:rPr lang="en-US" sz="1050" b="1" u="sng" dirty="0" err="1" smtClean="0"/>
              <a:t>pthread</a:t>
            </a:r>
            <a:r>
              <a:rPr lang="en-US" sz="1050" b="1" u="sng" dirty="0" smtClean="0"/>
              <a:t> -L/</a:t>
            </a:r>
            <a:r>
              <a:rPr lang="en-US" sz="1050" b="1" u="sng" dirty="0" err="1" smtClean="0"/>
              <a:t>usr</a:t>
            </a:r>
            <a:r>
              <a:rPr lang="en-US" sz="1050" b="1" u="sng" dirty="0" smtClean="0"/>
              <a:t>/local/lib -</a:t>
            </a:r>
            <a:r>
              <a:rPr lang="en-US" sz="1050" b="1" u="sng" dirty="0" err="1" smtClean="0"/>
              <a:t>lfixbuf</a:t>
            </a:r>
            <a:r>
              <a:rPr lang="en-US" sz="1050" b="1" u="sng" dirty="0" smtClean="0"/>
              <a:t> -lgthread-2.0-lrt -lglib-2.0)</a:t>
            </a:r>
          </a:p>
          <a:p>
            <a:r>
              <a:rPr lang="en-US" sz="1050" dirty="0" smtClean="0"/>
              <a:t>    * Transport encryption support: NO (</a:t>
            </a:r>
            <a:r>
              <a:rPr lang="en-US" sz="1050" dirty="0" err="1" smtClean="0"/>
              <a:t>gnutls</a:t>
            </a:r>
            <a:r>
              <a:rPr lang="en-US" sz="1050" dirty="0" smtClean="0"/>
              <a:t> not found)</a:t>
            </a:r>
          </a:p>
          <a:p>
            <a:r>
              <a:rPr lang="en-US" sz="1050" dirty="0" smtClean="0"/>
              <a:t>    * IPA support:                  NO</a:t>
            </a:r>
          </a:p>
          <a:p>
            <a:r>
              <a:rPr lang="en-US" sz="1050" u="sng" dirty="0" smtClean="0"/>
              <a:t>    </a:t>
            </a:r>
            <a:r>
              <a:rPr lang="en-US" sz="1050" b="1" u="sng" dirty="0" smtClean="0"/>
              <a:t>* LIBPCAP support:              YES (-</a:t>
            </a:r>
            <a:r>
              <a:rPr lang="en-US" sz="1050" b="1" u="sng" dirty="0" err="1" smtClean="0"/>
              <a:t>lpcap</a:t>
            </a:r>
            <a:r>
              <a:rPr lang="en-US" sz="1050" b="1" u="sng" dirty="0" smtClean="0"/>
              <a:t>)</a:t>
            </a:r>
          </a:p>
          <a:p>
            <a:r>
              <a:rPr lang="en-US" sz="1050" b="1" u="sng" dirty="0" smtClean="0"/>
              <a:t>    * Python support:               YES (-L/</a:t>
            </a:r>
            <a:r>
              <a:rPr lang="en-US" sz="1050" b="1" u="sng" dirty="0" err="1" smtClean="0"/>
              <a:t>usr</a:t>
            </a:r>
            <a:r>
              <a:rPr lang="en-US" sz="1050" b="1" u="sng" dirty="0" smtClean="0"/>
              <a:t>/</a:t>
            </a:r>
            <a:r>
              <a:rPr lang="en-US" sz="1050" b="1" u="sng" dirty="0" err="1" smtClean="0"/>
              <a:t>kerberos</a:t>
            </a:r>
            <a:r>
              <a:rPr lang="en-US" sz="1050" b="1" u="sng" dirty="0" smtClean="0"/>
              <a:t>/lib -</a:t>
            </a:r>
            <a:r>
              <a:rPr lang="en-US" sz="1050" b="1" u="sng" dirty="0" err="1" smtClean="0"/>
              <a:t>Xlinker</a:t>
            </a:r>
            <a:r>
              <a:rPr lang="en-US" sz="1050" b="1" u="sng" dirty="0" smtClean="0"/>
              <a:t> -export-dynamic -ld -</a:t>
            </a:r>
            <a:r>
              <a:rPr lang="en-US" sz="1050" b="1" u="sng" dirty="0" err="1" smtClean="0"/>
              <a:t>lutil</a:t>
            </a:r>
            <a:r>
              <a:rPr lang="en-US" sz="1050" b="1" u="sng" dirty="0" smtClean="0"/>
              <a:t> -lm -L/</a:t>
            </a:r>
            <a:r>
              <a:rPr lang="en-US" sz="1050" b="1" u="sng" dirty="0" err="1" smtClean="0"/>
              <a:t>usr</a:t>
            </a:r>
            <a:r>
              <a:rPr lang="en-US" sz="1050" b="1" u="sng" dirty="0" smtClean="0"/>
              <a:t>/lib -lpython2.5 -</a:t>
            </a:r>
            <a:r>
              <a:rPr lang="en-US" sz="1050" b="1" u="sng" dirty="0" err="1" smtClean="0"/>
              <a:t>pthread</a:t>
            </a:r>
            <a:r>
              <a:rPr lang="en-US" sz="1050" b="1" u="sng" dirty="0" smtClean="0"/>
              <a:t>)</a:t>
            </a:r>
          </a:p>
          <a:p>
            <a:r>
              <a:rPr lang="en-US" sz="1050" dirty="0" smtClean="0"/>
              <a:t>    *Python package destination:   /</a:t>
            </a:r>
            <a:r>
              <a:rPr lang="en-US" sz="1050" dirty="0" err="1" smtClean="0"/>
              <a:t>usr</a:t>
            </a:r>
            <a:r>
              <a:rPr lang="en-US" sz="1050" dirty="0" smtClean="0"/>
              <a:t>/lib/python2.5/site-packages</a:t>
            </a:r>
          </a:p>
          <a:p>
            <a:r>
              <a:rPr lang="en-US" sz="1050" dirty="0" smtClean="0"/>
              <a:t>    * Build analysis tools:         YES</a:t>
            </a:r>
          </a:p>
          <a:p>
            <a:r>
              <a:rPr lang="en-US" sz="1050" dirty="0" smtClean="0"/>
              <a:t>    * Build packing tools:          YES</a:t>
            </a:r>
          </a:p>
          <a:p>
            <a:r>
              <a:rPr lang="en-US" sz="1050" dirty="0" smtClean="0"/>
              <a:t>    * Compiler (CC):                </a:t>
            </a:r>
            <a:r>
              <a:rPr lang="en-US" sz="1050" dirty="0" err="1" smtClean="0"/>
              <a:t>gcc</a:t>
            </a:r>
            <a:endParaRPr lang="en-US" sz="1050" dirty="0" smtClean="0"/>
          </a:p>
          <a:p>
            <a:r>
              <a:rPr lang="en-US" sz="1050" dirty="0" smtClean="0"/>
              <a:t>    * Compiler flags (CFLAGS):      -I$(</a:t>
            </a:r>
            <a:r>
              <a:rPr lang="en-US" sz="1050" dirty="0" err="1" smtClean="0"/>
              <a:t>top_srcdir</a:t>
            </a:r>
            <a:r>
              <a:rPr lang="en-US" sz="1050" dirty="0" smtClean="0"/>
              <a:t>)/</a:t>
            </a:r>
            <a:r>
              <a:rPr lang="en-US" sz="1050" dirty="0" err="1" smtClean="0"/>
              <a:t>src</a:t>
            </a:r>
            <a:r>
              <a:rPr lang="en-US" sz="1050" dirty="0" smtClean="0"/>
              <a:t>/include -DNDEBUG -D_GNU_SOURCE=1  </a:t>
            </a:r>
          </a:p>
          <a:p>
            <a:r>
              <a:rPr lang="en-US" sz="1050" dirty="0" smtClean="0"/>
              <a:t>       -D_FILE_OFFSET_BITS=64 -O3 -</a:t>
            </a:r>
            <a:r>
              <a:rPr lang="en-US" sz="1050" dirty="0" err="1" smtClean="0"/>
              <a:t>fno</a:t>
            </a:r>
            <a:r>
              <a:rPr lang="en-US" sz="1050" dirty="0" smtClean="0"/>
              <a:t>-strict-aliasing -Wall -W -</a:t>
            </a:r>
            <a:r>
              <a:rPr lang="en-US" sz="1050" dirty="0" err="1" smtClean="0"/>
              <a:t>Wmissing</a:t>
            </a:r>
            <a:r>
              <a:rPr lang="en-US" sz="1050" dirty="0" smtClean="0"/>
              <a:t>-prototypes -</a:t>
            </a:r>
            <a:r>
              <a:rPr lang="en-US" sz="1050" dirty="0" err="1" smtClean="0"/>
              <a:t>Wformat</a:t>
            </a:r>
            <a:r>
              <a:rPr lang="en-US" sz="1050" dirty="0" smtClean="0"/>
              <a:t>=2  </a:t>
            </a:r>
          </a:p>
          <a:p>
            <a:r>
              <a:rPr lang="en-US" sz="1050" dirty="0" smtClean="0"/>
              <a:t>          -</a:t>
            </a:r>
            <a:r>
              <a:rPr lang="en-US" sz="1050" dirty="0" err="1" smtClean="0"/>
              <a:t>Wdeclaration</a:t>
            </a:r>
            <a:r>
              <a:rPr lang="en-US" sz="1050" dirty="0" smtClean="0"/>
              <a:t>-after-statement</a:t>
            </a:r>
          </a:p>
          <a:p>
            <a:r>
              <a:rPr lang="en-US" sz="1050" dirty="0" smtClean="0"/>
              <a:t>    * Linker flags (LDFLAGS):</a:t>
            </a:r>
          </a:p>
          <a:p>
            <a:r>
              <a:rPr lang="en-US" sz="1050" dirty="0" smtClean="0"/>
              <a:t>    * Libraries (LIBS):              -</a:t>
            </a:r>
            <a:r>
              <a:rPr lang="en-US" sz="1050" dirty="0" err="1" smtClean="0"/>
              <a:t>ldl</a:t>
            </a:r>
            <a:r>
              <a:rPr lang="en-US" sz="1050" dirty="0" smtClean="0"/>
              <a:t> -lm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Install </a:t>
            </a:r>
            <a:r>
              <a:rPr lang="en-US" sz="1600" dirty="0" smtClean="0"/>
              <a:t>(cont…)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silk-1.1.3]# make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silk-1.1.3]# make install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silk-1.1.3]#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rwfilter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--version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rwfilter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 part of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1.1.3; configuration settings: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Root of packed data tree:         /data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Packing logic:                    Run-time plug-in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Timezone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support:                 UTC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Available compression methods:    none [default]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IPv6 support:                     no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IPFIX collection support:         yes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Transport encryption:             no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PySiLK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support:                   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/lib/python2.5/site-packages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* Enable assert():                  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create a place to store the flow data. </a:t>
            </a:r>
          </a:p>
          <a:p>
            <a:r>
              <a:rPr lang="en-US" dirty="0" smtClean="0"/>
              <a:t>The default for is /data.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~]#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/data</a:t>
            </a:r>
          </a:p>
          <a:p>
            <a:endParaRPr lang="en-US" dirty="0" smtClean="0"/>
          </a:p>
          <a:p>
            <a:r>
              <a:rPr lang="en-US" dirty="0" smtClean="0"/>
              <a:t>We will need to create two configuration files for </a:t>
            </a:r>
            <a:r>
              <a:rPr lang="en-US" dirty="0" err="1" smtClean="0"/>
              <a:t>SiLK</a:t>
            </a:r>
            <a:r>
              <a:rPr lang="en-US" dirty="0" smtClean="0"/>
              <a:t>, </a:t>
            </a:r>
            <a:r>
              <a:rPr lang="en-US" dirty="0" err="1" smtClean="0"/>
              <a:t>sensor.conf</a:t>
            </a:r>
            <a:r>
              <a:rPr lang="en-US" dirty="0" smtClean="0"/>
              <a:t> and </a:t>
            </a:r>
            <a:r>
              <a:rPr lang="en-US" dirty="0" err="1" smtClean="0"/>
              <a:t>silk.conf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sample </a:t>
            </a:r>
            <a:r>
              <a:rPr lang="en-US" dirty="0" err="1" smtClean="0"/>
              <a:t>silk.conf</a:t>
            </a:r>
            <a:r>
              <a:rPr lang="en-US" dirty="0" smtClean="0"/>
              <a:t> files are included with the distribution. They are installed under /</a:t>
            </a:r>
            <a:r>
              <a:rPr lang="en-US" dirty="0" err="1" smtClean="0"/>
              <a:t>usr</a:t>
            </a:r>
            <a:r>
              <a:rPr lang="en-US" dirty="0" smtClean="0"/>
              <a:t>/local/share/silk. </a:t>
            </a:r>
          </a:p>
          <a:p>
            <a:endParaRPr lang="en-US" dirty="0" smtClean="0"/>
          </a:p>
          <a:p>
            <a:r>
              <a:rPr lang="en-US" dirty="0" smtClean="0"/>
              <a:t>We would want to use </a:t>
            </a:r>
            <a:r>
              <a:rPr lang="en-US" dirty="0" err="1" smtClean="0"/>
              <a:t>twoway-silk.conf</a:t>
            </a:r>
            <a:endParaRPr lang="en-US" dirty="0" smtClean="0"/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/data]# cp \ 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/local/share/silk/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twoway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silk.conf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data]# vi /data/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silk.conf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Sensors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sensor 0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all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 sensors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version 1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 all</a:t>
            </a:r>
            <a:br>
              <a:rPr lang="en-US" sz="2400" dirty="0" smtClean="0"/>
            </a:br>
            <a:r>
              <a:rPr lang="en-US" sz="2400" dirty="0" smtClean="0"/>
              <a:t>    type  0 in      in</a:t>
            </a:r>
            <a:br>
              <a:rPr lang="en-US" sz="2400" dirty="0" smtClean="0"/>
            </a:br>
            <a:r>
              <a:rPr lang="en-US" sz="2400" dirty="0" smtClean="0"/>
              <a:t>    type  1 out     </a:t>
            </a:r>
            <a:r>
              <a:rPr lang="en-US" sz="2400" dirty="0" err="1" smtClean="0"/>
              <a:t>out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2 </a:t>
            </a:r>
            <a:r>
              <a:rPr lang="en-US" sz="2400" dirty="0" err="1" smtClean="0"/>
              <a:t>inweb</a:t>
            </a:r>
            <a:r>
              <a:rPr lang="en-US" sz="2400" dirty="0" smtClean="0"/>
              <a:t>   </a:t>
            </a:r>
            <a:r>
              <a:rPr lang="en-US" sz="2400" dirty="0" err="1" smtClean="0"/>
              <a:t>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3 </a:t>
            </a:r>
            <a:r>
              <a:rPr lang="en-US" sz="2400" dirty="0" err="1" smtClean="0"/>
              <a:t>outweb</a:t>
            </a:r>
            <a:r>
              <a:rPr lang="en-US" sz="2400" dirty="0" smtClean="0"/>
              <a:t>  </a:t>
            </a:r>
            <a:r>
              <a:rPr lang="en-US" sz="2400" dirty="0" err="1" smtClean="0"/>
              <a:t>ow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4 </a:t>
            </a:r>
            <a:r>
              <a:rPr lang="en-US" sz="2400" dirty="0" err="1" smtClean="0"/>
              <a:t>innull</a:t>
            </a:r>
            <a:r>
              <a:rPr lang="en-US" sz="2400" dirty="0" smtClean="0"/>
              <a:t>  </a:t>
            </a:r>
            <a:r>
              <a:rPr lang="en-US" sz="2400" dirty="0" err="1" smtClean="0"/>
              <a:t>innull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5 </a:t>
            </a:r>
            <a:r>
              <a:rPr lang="en-US" sz="2400" dirty="0" err="1" smtClean="0"/>
              <a:t>outnull</a:t>
            </a:r>
            <a:r>
              <a:rPr lang="en-US" sz="2400" dirty="0" smtClean="0"/>
              <a:t> </a:t>
            </a:r>
            <a:r>
              <a:rPr lang="en-US" sz="2400" dirty="0" err="1" smtClean="0"/>
              <a:t>outnull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6 int2int </a:t>
            </a:r>
            <a:r>
              <a:rPr lang="en-US" sz="2400" dirty="0" err="1" smtClean="0"/>
              <a:t>int2int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7 ext2ext </a:t>
            </a:r>
            <a:r>
              <a:rPr lang="en-US" sz="2400" dirty="0" err="1" smtClean="0"/>
              <a:t>ext2ext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8 </a:t>
            </a:r>
            <a:r>
              <a:rPr lang="en-US" sz="2400" dirty="0" err="1" smtClean="0"/>
              <a:t>inicmp</a:t>
            </a:r>
            <a:r>
              <a:rPr lang="en-US" sz="2400" dirty="0" smtClean="0"/>
              <a:t>  </a:t>
            </a:r>
            <a:r>
              <a:rPr lang="en-US" sz="2400" dirty="0" err="1" smtClean="0"/>
              <a:t>inicmp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  9 </a:t>
            </a:r>
            <a:r>
              <a:rPr lang="en-US" sz="2400" dirty="0" err="1" smtClean="0"/>
              <a:t>outicmp</a:t>
            </a:r>
            <a:r>
              <a:rPr lang="en-US" sz="2400" dirty="0" smtClean="0"/>
              <a:t> </a:t>
            </a:r>
            <a:r>
              <a:rPr lang="en-US" sz="2400" dirty="0" err="1" smtClean="0"/>
              <a:t>outicmp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 type 10 other   </a:t>
            </a:r>
            <a:r>
              <a:rPr lang="en-US" sz="2400" dirty="0" err="1" smtClean="0"/>
              <a:t>other</a:t>
            </a:r>
            <a:endParaRPr lang="en-US" sz="2400" dirty="0" smtClean="0"/>
          </a:p>
          <a:p>
            <a:r>
              <a:rPr lang="en-US" sz="2400" dirty="0" smtClean="0"/>
              <a:t>    default-types in </a:t>
            </a:r>
            <a:r>
              <a:rPr lang="en-US" sz="2400" dirty="0" err="1" smtClean="0"/>
              <a:t>inweb</a:t>
            </a:r>
            <a:r>
              <a:rPr lang="en-US" sz="2400" dirty="0" smtClean="0"/>
              <a:t> </a:t>
            </a:r>
            <a:r>
              <a:rPr lang="en-US" sz="2400" dirty="0" err="1" smtClean="0"/>
              <a:t>inicmp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end class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r>
              <a:rPr lang="en-US" dirty="0" smtClean="0"/>
              <a:t> storage </a:t>
            </a:r>
            <a:r>
              <a:rPr lang="en-US" dirty="0" err="1" smtClean="0"/>
              <a:t>heirarchy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0481" y="1143000"/>
            <a:ext cx="47068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r>
              <a:rPr lang="en-US" dirty="0" smtClean="0"/>
              <a:t> storage hierarchy.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find it good practice to have silk store its data under /data/SENSOR-NAME/type. </a:t>
            </a:r>
          </a:p>
          <a:p>
            <a:r>
              <a:rPr lang="en-US" dirty="0" smtClean="0"/>
              <a:t>The benefit of storing data this way is that you can use </a:t>
            </a:r>
            <a:r>
              <a:rPr lang="en-US" dirty="0" err="1" smtClean="0"/>
              <a:t>unix</a:t>
            </a:r>
            <a:r>
              <a:rPr lang="en-US" dirty="0" smtClean="0"/>
              <a:t> groups to control access to flow data on each sensor. </a:t>
            </a:r>
          </a:p>
          <a:p>
            <a:r>
              <a:rPr lang="en-US" dirty="0" smtClean="0"/>
              <a:t>i.e. </a:t>
            </a:r>
          </a:p>
          <a:p>
            <a:r>
              <a:rPr lang="en-US" dirty="0" smtClean="0"/>
              <a:t>/data/engineering</a:t>
            </a:r>
          </a:p>
          <a:p>
            <a:r>
              <a:rPr lang="en-US" dirty="0" smtClean="0"/>
              <a:t>/data/sales</a:t>
            </a:r>
          </a:p>
          <a:p>
            <a:r>
              <a:rPr lang="en-US" dirty="0" smtClean="0"/>
              <a:t>/data/logistics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System for internet Level Knowledge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Data collection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Data analysis</a:t>
            </a:r>
          </a:p>
          <a:p>
            <a:pPr marL="0" indent="0"/>
            <a:r>
              <a:rPr lang="en-US" dirty="0" smtClean="0"/>
              <a:t>NOT: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Intrusion detection/prevention system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Audit tools for your network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Automated report generator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The default path format from SILK_DATA_ROOTDIR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path-format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"%N/%T/%Y/%m/%d/%x“</a:t>
            </a:r>
          </a:p>
          <a:p>
            <a:endParaRPr lang="en-US" sz="2400" dirty="0" smtClean="0"/>
          </a:p>
          <a:p>
            <a:r>
              <a:rPr lang="en-US" sz="2400" dirty="0" smtClean="0"/>
              <a:t>%N= Sensor Name</a:t>
            </a:r>
          </a:p>
          <a:p>
            <a:r>
              <a:rPr lang="en-US" sz="2400" dirty="0" smtClean="0"/>
              <a:t>%T=Type In/Out/int2int…</a:t>
            </a:r>
          </a:p>
          <a:p>
            <a:r>
              <a:rPr lang="en-US" sz="2400" dirty="0" smtClean="0"/>
              <a:t>%Y=Year</a:t>
            </a:r>
          </a:p>
          <a:p>
            <a:r>
              <a:rPr lang="en-US" sz="2400" dirty="0" smtClean="0"/>
              <a:t>%m=month</a:t>
            </a:r>
          </a:p>
          <a:p>
            <a:r>
              <a:rPr lang="en-US" sz="2400" dirty="0" smtClean="0"/>
              <a:t>%d=data</a:t>
            </a:r>
          </a:p>
          <a:p>
            <a:r>
              <a:rPr lang="en-US" sz="2400" dirty="0" smtClean="0"/>
              <a:t>%x=</a:t>
            </a:r>
            <a:r>
              <a:rPr lang="en-US" sz="2400" dirty="0" err="1" smtClean="0"/>
              <a:t>flowtype-sensor_YearMonthDay.Hour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# The plug-in to load to get the packing logic to use in </a:t>
            </a:r>
            <a:r>
              <a:rPr lang="en-US" sz="2000" dirty="0" err="1" smtClean="0"/>
              <a:t>rwflowpack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# The --packing-logic switch to </a:t>
            </a:r>
            <a:r>
              <a:rPr lang="en-US" sz="2000" dirty="0" err="1" smtClean="0"/>
              <a:t>rwflowpack</a:t>
            </a:r>
            <a:r>
              <a:rPr lang="en-US" sz="2000" dirty="0" smtClean="0"/>
              <a:t> will override this value.</a:t>
            </a:r>
            <a:br>
              <a:rPr lang="en-US" sz="2000" dirty="0" smtClean="0"/>
            </a:br>
            <a:r>
              <a:rPr lang="en-US" sz="2000" dirty="0" smtClean="0"/>
              <a:t># If </a:t>
            </a:r>
            <a:r>
              <a:rPr lang="en-US" sz="2000" dirty="0" err="1" smtClean="0"/>
              <a:t>SiLK</a:t>
            </a:r>
            <a:r>
              <a:rPr lang="en-US" sz="2000" dirty="0" smtClean="0"/>
              <a:t> was configured with hard-coded packing logic, this value is</a:t>
            </a:r>
            <a:br>
              <a:rPr lang="en-US" sz="2000" dirty="0" smtClean="0"/>
            </a:br>
            <a:r>
              <a:rPr lang="en-US" sz="2000" dirty="0" smtClean="0"/>
              <a:t># ignored.</a:t>
            </a:r>
          </a:p>
          <a:p>
            <a:r>
              <a:rPr lang="en-US" sz="2000" dirty="0" smtClean="0"/>
              <a:t># The plug-in to load to get the packing logic to use in </a:t>
            </a:r>
            <a:r>
              <a:rPr lang="en-US" sz="2000" dirty="0" err="1" smtClean="0"/>
              <a:t>rwflowpack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# The --packing-logic switch to </a:t>
            </a:r>
            <a:r>
              <a:rPr lang="en-US" sz="2000" dirty="0" err="1" smtClean="0"/>
              <a:t>rwflowpack</a:t>
            </a:r>
            <a:r>
              <a:rPr lang="en-US" sz="2000" dirty="0" smtClean="0"/>
              <a:t> will override this value.</a:t>
            </a:r>
            <a:br>
              <a:rPr lang="en-US" sz="2000" dirty="0" smtClean="0"/>
            </a:br>
            <a:r>
              <a:rPr lang="en-US" sz="2000" dirty="0" smtClean="0"/>
              <a:t># If </a:t>
            </a:r>
            <a:r>
              <a:rPr lang="en-US" sz="2000" dirty="0" err="1" smtClean="0"/>
              <a:t>SiLK</a:t>
            </a:r>
            <a:r>
              <a:rPr lang="en-US" sz="2000" dirty="0" smtClean="0"/>
              <a:t> was configured with hard-coded packing logic, this value is</a:t>
            </a:r>
            <a:br>
              <a:rPr lang="en-US" sz="2000" dirty="0" smtClean="0"/>
            </a:br>
            <a:r>
              <a:rPr lang="en-US" sz="2000" dirty="0" smtClean="0"/>
              <a:t># ignored.</a:t>
            </a:r>
            <a:br>
              <a:rPr lang="en-US" sz="2000" dirty="0" smtClean="0"/>
            </a:br>
            <a:r>
              <a:rPr lang="en-US" sz="2000" dirty="0" smtClean="0"/>
              <a:t>packing-logic "packlogic-twoway.so“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have to edit the </a:t>
            </a:r>
            <a:r>
              <a:rPr lang="en-US" dirty="0" err="1" smtClean="0"/>
              <a:t>sensor.conf</a:t>
            </a:r>
            <a:r>
              <a:rPr lang="en-US" dirty="0" smtClean="0"/>
              <a:t> file.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data]# vi /data/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sensor.conf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probe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listen-on-port 18001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protocol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accept-from-host 127.0.0.1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probe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sensor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-probes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internal-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192.168.1.0/24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external-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remainder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sensor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rwflowpack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rwflowpack</a:t>
            </a:r>
            <a:r>
              <a:rPr lang="en-US" dirty="0" smtClean="0"/>
              <a:t> is the daemon that will listen for traffic from YAF. </a:t>
            </a:r>
          </a:p>
          <a:p>
            <a:r>
              <a:rPr lang="en-US" dirty="0" smtClean="0"/>
              <a:t>A sample file is included, which we will customize.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]# cp \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/local/share/silk/etc/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rwflowpack.conf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\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/local/etc/.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data]# vi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/local/etc/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rwflowpack.conf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rwflowpack.conf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following values: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ENABLED=yes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SENSOR_CONFIG=/data/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sensor.conf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SITE_CONFIG=/data/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silk.conf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LOG_TYPE=legacy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LOG_DIR=/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/log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CREATE_DIRECTORIES=yes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COMPRESSION_TYPE=best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rwflowpack.conf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</a:t>
            </a:r>
            <a:r>
              <a:rPr lang="en-US" dirty="0" err="1" smtClean="0"/>
              <a:t>rwflowpack</a:t>
            </a:r>
            <a:r>
              <a:rPr lang="en-US" dirty="0" smtClean="0"/>
              <a:t> start on boot we can add it using </a:t>
            </a:r>
            <a:r>
              <a:rPr lang="en-US" dirty="0" err="1" smtClean="0"/>
              <a:t>chkconfig</a:t>
            </a:r>
            <a:r>
              <a:rPr lang="en-US" dirty="0" smtClean="0"/>
              <a:t>. </a:t>
            </a:r>
            <a:r>
              <a:rPr lang="en-US" dirty="0" err="1" smtClean="0"/>
              <a:t>SiLK</a:t>
            </a:r>
            <a:r>
              <a:rPr lang="en-US" dirty="0" smtClean="0"/>
              <a:t> includes sample startup scripts with the distribution.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data]# cp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/local/share/silk/etc/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init.d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chkconfig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--list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rwflowpack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0:off   1:off   2:on    3:on    4:on    5:on    6:off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that YAF is able to listen on the interface.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--live=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--in=eth0 --out=- -v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yafscii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[2009-01-08 17:06:10]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starting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[2009-01-08 17:06:10] running as root in --live mode, but not dropping privilege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that run for a minute. Then enter CTRL-C.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C2009-01-08 17:07:19.900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10.0.0.2:1005 =&gt; 10.0.0.3:2049 90b24967:0b0cbdd9 AF/A:AF/0 (2/104 &lt;-&gt; 1/52)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rtt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0 ms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Processed 57 packets into 9 flows: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Mean flow rate 0.18/s.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Mean packet rate 1.11/s.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Virtual bandwidth 0.0008 Mbps.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Maximum flow table size 8.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6 flush events.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Rejected 1 out-of-sequence packets.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Assembled 0 fragments into 0 packets: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Expired 0 incomplete fragmented packets.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Maximum fragment table size 0.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Rejected 44 packets during decode: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44 due to unsupported/rejected packet type: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    44 unsupported/rejected Layer 3 headers.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[2009-01-08 17:07:42]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terminating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open the firewall for YAF to connect to </a:t>
            </a:r>
            <a:r>
              <a:rPr lang="en-US" dirty="0" err="1" smtClean="0"/>
              <a:t>rwflowpack</a:t>
            </a:r>
            <a:r>
              <a:rPr lang="en-US" dirty="0" smtClean="0"/>
              <a:t>.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-I INPUT \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-s 127.0.0.1 -p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-m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dport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18001 -j ACCEPT</a:t>
            </a:r>
          </a:p>
          <a:p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data]# service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save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 Saving firewall rules to /etc/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sysconfig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iptables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:[  OK  ]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&amp; Analysis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stores the data and allows access to the data for analysis.</a:t>
            </a:r>
          </a:p>
          <a:p>
            <a:endParaRPr lang="en-US" dirty="0" smtClean="0"/>
          </a:p>
          <a:p>
            <a:r>
              <a:rPr lang="en-US" dirty="0" smtClean="0"/>
              <a:t>YAF turns packets into flows for </a:t>
            </a:r>
            <a:r>
              <a:rPr lang="en-US" dirty="0" err="1" smtClean="0"/>
              <a:t>SiLK</a:t>
            </a:r>
            <a:r>
              <a:rPr lang="en-US" dirty="0" smtClean="0"/>
              <a:t> over IPFIX. </a:t>
            </a:r>
          </a:p>
          <a:p>
            <a:endParaRPr lang="en-US" dirty="0" smtClean="0"/>
          </a:p>
          <a:p>
            <a:r>
              <a:rPr lang="en-US" dirty="0" err="1" smtClean="0"/>
              <a:t>SiLK</a:t>
            </a:r>
            <a:r>
              <a:rPr lang="en-US" dirty="0" smtClean="0"/>
              <a:t> can take input from IPFIX or </a:t>
            </a:r>
            <a:r>
              <a:rPr lang="en-US" dirty="0" err="1" smtClean="0"/>
              <a:t>Netflow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Netflow</a:t>
            </a:r>
            <a:r>
              <a:rPr lang="en-US" dirty="0" smtClean="0"/>
              <a:t> is convenient as it implemented on many routers and requires no additional hardware.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check to see if the rule has been added correctly.</a:t>
            </a:r>
          </a:p>
          <a:p>
            <a:r>
              <a:rPr lang="en-US" sz="1800" dirty="0" smtClean="0"/>
              <a:t>[</a:t>
            </a:r>
            <a:r>
              <a:rPr lang="en-US" sz="1800" dirty="0" err="1" smtClean="0"/>
              <a:t>root@silk</a:t>
            </a:r>
            <a:r>
              <a:rPr lang="en-US" sz="1800" dirty="0" smtClean="0"/>
              <a:t> data]# service </a:t>
            </a:r>
            <a:r>
              <a:rPr lang="en-US" sz="1800" dirty="0" err="1" smtClean="0"/>
              <a:t>iptables</a:t>
            </a:r>
            <a:r>
              <a:rPr lang="en-US" sz="1800" dirty="0" smtClean="0"/>
              <a:t> status</a:t>
            </a:r>
          </a:p>
          <a:p>
            <a:r>
              <a:rPr lang="en-US" sz="1800" dirty="0" smtClean="0"/>
              <a:t>Table: filter</a:t>
            </a:r>
          </a:p>
          <a:p>
            <a:r>
              <a:rPr lang="en-US" sz="1800" dirty="0" smtClean="0"/>
              <a:t>Chain INPUT (policy ACCEPT)</a:t>
            </a:r>
          </a:p>
          <a:p>
            <a:r>
              <a:rPr lang="en-US" sz="1800" dirty="0" smtClean="0"/>
              <a:t>num  target     </a:t>
            </a:r>
            <a:r>
              <a:rPr lang="en-US" sz="1800" dirty="0" err="1" smtClean="0"/>
              <a:t>prot</a:t>
            </a:r>
            <a:r>
              <a:rPr lang="en-US" sz="1800" dirty="0" smtClean="0"/>
              <a:t> opt source               destination</a:t>
            </a:r>
          </a:p>
          <a:p>
            <a:r>
              <a:rPr lang="en-US" sz="1800" dirty="0" smtClean="0"/>
              <a:t>1    ACCEPT     </a:t>
            </a:r>
            <a:r>
              <a:rPr lang="en-US" sz="1800" dirty="0" err="1" smtClean="0"/>
              <a:t>tcp</a:t>
            </a:r>
            <a:r>
              <a:rPr lang="en-US" sz="1800" dirty="0" smtClean="0"/>
              <a:t>  --  127.0.0.1            0.0.0.0/0           </a:t>
            </a:r>
            <a:r>
              <a:rPr lang="en-US" sz="1800" dirty="0" err="1" smtClean="0"/>
              <a:t>tcp</a:t>
            </a:r>
            <a:r>
              <a:rPr lang="en-US" sz="1800" dirty="0" smtClean="0"/>
              <a:t> dpt:18001</a:t>
            </a:r>
          </a:p>
          <a:p>
            <a:r>
              <a:rPr lang="en-US" sz="1800" dirty="0" smtClean="0"/>
              <a:t>….</a:t>
            </a:r>
          </a:p>
          <a:p>
            <a:endParaRPr lang="en-US" dirty="0" smtClean="0"/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--silk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--live=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--in=eth0 --out=127.0.0.1 --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-port=18001 &amp;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--silk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--live=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--in=eth0 --out=127.0.0.1 --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-port=18001 &amp;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silk</a:t>
            </a:r>
            <a:r>
              <a:rPr lang="en-US" dirty="0" smtClean="0"/>
              <a:t> option tells YAF to format the output for silk.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--silk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--live=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--in=eth0 --out=127.0.0.1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-port=18001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dirty="0" smtClean="0"/>
              <a:t> option tells YAF use </a:t>
            </a:r>
            <a:r>
              <a:rPr lang="en-US" dirty="0" err="1" smtClean="0"/>
              <a:t>ipfix</a:t>
            </a:r>
            <a:r>
              <a:rPr lang="en-US" dirty="0" smtClean="0"/>
              <a:t> over </a:t>
            </a:r>
            <a:r>
              <a:rPr lang="en-US" dirty="0" err="1" smtClean="0"/>
              <a:t>tcp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-port=18001 </a:t>
            </a:r>
            <a:r>
              <a:rPr lang="en-US" dirty="0" smtClean="0"/>
              <a:t>option specifies which port.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--silk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live=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--in=eth0 --out=127.0.0.1 --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-port=18001 &amp;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live=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dirty="0" smtClean="0"/>
              <a:t> option tells YAF the capture device uses </a:t>
            </a:r>
            <a:r>
              <a:rPr lang="en-US" dirty="0" err="1" smtClean="0"/>
              <a:t>pcap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only other option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dirty="0" smtClean="0"/>
              <a:t> for </a:t>
            </a:r>
            <a:r>
              <a:rPr lang="en-US" smtClean="0"/>
              <a:t>use with </a:t>
            </a:r>
            <a:r>
              <a:rPr lang="en-US" dirty="0" err="1" smtClean="0"/>
              <a:t>Endace</a:t>
            </a:r>
            <a:r>
              <a:rPr lang="en-US" dirty="0" smtClean="0"/>
              <a:t> Dag cards.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--silk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--live=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--in=eth0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--out=127.0.0.1 --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-port=18001 &amp;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in=eth0</a:t>
            </a:r>
            <a:r>
              <a:rPr lang="en-US" dirty="0" smtClean="0"/>
              <a:t> option tells YAF which input device to use.</a:t>
            </a:r>
          </a:p>
          <a:p>
            <a:endParaRPr lang="en-US" dirty="0" smtClean="0"/>
          </a:p>
          <a:p>
            <a:r>
              <a:rPr lang="en-US" dirty="0" smtClean="0"/>
              <a:t>If you are using a dag card, the option would be dag0.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--silk 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--live=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--in=eth0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--out=127.0.0.1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-port=18001 &amp;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out=127.0.0.1</a:t>
            </a:r>
            <a:r>
              <a:rPr lang="en-US" dirty="0" smtClean="0"/>
              <a:t> option tells YAF where to send its output.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on 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check the status of YAF with the following command: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data]# kill -SIGUSR1 `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pgrep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`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[2009-01-08 21:53:29] Rejected 1 out-of-sequence packets.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on The Collection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first start </a:t>
            </a:r>
            <a:r>
              <a:rPr lang="en-US" dirty="0" err="1" smtClean="0"/>
              <a:t>yaf</a:t>
            </a:r>
            <a:r>
              <a:rPr lang="en-US" dirty="0" smtClean="0"/>
              <a:t> one of the first places to look is in the log file under /</a:t>
            </a:r>
            <a:r>
              <a:rPr lang="en-US" dirty="0" err="1" smtClean="0"/>
              <a:t>var</a:t>
            </a:r>
            <a:r>
              <a:rPr lang="en-US" dirty="0" smtClean="0"/>
              <a:t>/log.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data]#  tail /var/log/rwflowpack-20090108.log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Jan  8 16:53:40 silk rwflowpack[10605]: Flushing files after 120 seconds.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Jan  8 16:54:20 silk rwflowpack[10605]: Opening new output file /data/localhost/ext2ext/2009/01/08/ext2ext-localhost_20090108.21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on The Collection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</a:t>
            </a:r>
            <a:r>
              <a:rPr lang="en-US" dirty="0" err="1" smtClean="0"/>
              <a:t>yaf</a:t>
            </a:r>
            <a:r>
              <a:rPr lang="en-US" dirty="0" smtClean="0"/>
              <a:t> start correctly?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root     10630 10475  0 16:52 pts/1    00:00:00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--silk --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--live=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pcap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--in=eth0 --out=127.0.0.1 --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-port=18001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&amp; Analysis Infrastructure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2537" y="2800350"/>
            <a:ext cx="65627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on The Collection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dirty="0" smtClean="0"/>
              <a:t>If not can </a:t>
            </a:r>
            <a:r>
              <a:rPr lang="en-US" dirty="0" err="1" smtClean="0"/>
              <a:t>yaf</a:t>
            </a:r>
            <a:r>
              <a:rPr lang="en-US" dirty="0" smtClean="0"/>
              <a:t> connect to </a:t>
            </a:r>
            <a:r>
              <a:rPr lang="en-US" dirty="0" err="1" smtClean="0"/>
              <a:t>rwflowpack</a:t>
            </a:r>
            <a:r>
              <a:rPr lang="en-US" dirty="0" smtClean="0"/>
              <a:t>?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data]# telnet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18001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Trying 127.0.0.1...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Connected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Escape character is '^]'.</a:t>
            </a:r>
          </a:p>
          <a:p>
            <a:endParaRPr lang="en-US" sz="2400" dirty="0" smtClean="0"/>
          </a:p>
          <a:p>
            <a:r>
              <a:rPr lang="en-US" dirty="0" smtClean="0"/>
              <a:t>Is </a:t>
            </a:r>
            <a:r>
              <a:rPr lang="en-US" dirty="0" err="1" smtClean="0"/>
              <a:t>rwflowpack</a:t>
            </a:r>
            <a:r>
              <a:rPr lang="en-US" dirty="0" smtClean="0"/>
              <a:t> running?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try out a simple </a:t>
            </a:r>
            <a:r>
              <a:rPr lang="en-US" dirty="0" err="1" smtClean="0"/>
              <a:t>rwfilter</a:t>
            </a:r>
            <a:r>
              <a:rPr lang="en-US" dirty="0" smtClean="0"/>
              <a:t> command to see if it is working: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root@silk</a:t>
            </a:r>
            <a:r>
              <a:rPr lang="en-US" sz="2000" dirty="0" smtClean="0"/>
              <a:t> data]# </a:t>
            </a:r>
            <a:r>
              <a:rPr lang="en-US" sz="2000" dirty="0" err="1" smtClean="0"/>
              <a:t>rwfilter</a:t>
            </a:r>
            <a:r>
              <a:rPr lang="en-US" sz="2000" dirty="0" smtClean="0"/>
              <a:t>  --type=all --proto=0- --pass=</a:t>
            </a:r>
            <a:r>
              <a:rPr lang="en-US" sz="2000" dirty="0" err="1" smtClean="0"/>
              <a:t>stdout</a:t>
            </a:r>
            <a:r>
              <a:rPr lang="en-US" sz="2000" dirty="0" smtClean="0"/>
              <a:t> | </a:t>
            </a:r>
            <a:r>
              <a:rPr lang="en-US" sz="2000" dirty="0" err="1" smtClean="0"/>
              <a:t>rwcut</a:t>
            </a:r>
            <a:r>
              <a:rPr lang="en-US" sz="2000" dirty="0" smtClean="0"/>
              <a:t> | head</a:t>
            </a:r>
          </a:p>
          <a:p>
            <a:r>
              <a:rPr lang="en-US" sz="800" dirty="0" smtClean="0">
                <a:latin typeface="Lucida Console"/>
                <a:cs typeface="Lucida Console"/>
              </a:rPr>
              <a:t> </a:t>
            </a:r>
            <a:r>
              <a:rPr lang="en-US" sz="800" dirty="0" err="1" smtClean="0">
                <a:latin typeface="Lucida Console"/>
                <a:cs typeface="Lucida Console"/>
              </a:rPr>
              <a:t>sIP</a:t>
            </a:r>
            <a:r>
              <a:rPr lang="en-US" sz="800" dirty="0" smtClean="0">
                <a:latin typeface="Lucida Console"/>
                <a:cs typeface="Lucida Console"/>
              </a:rPr>
              <a:t>|            </a:t>
            </a:r>
            <a:r>
              <a:rPr lang="en-US" sz="800" dirty="0" err="1" smtClean="0">
                <a:latin typeface="Lucida Console"/>
                <a:cs typeface="Lucida Console"/>
              </a:rPr>
              <a:t>dIP|sPort|dPort|pro</a:t>
            </a:r>
            <a:r>
              <a:rPr lang="en-US" sz="800" dirty="0" smtClean="0">
                <a:latin typeface="Lucida Console"/>
                <a:cs typeface="Lucida Console"/>
              </a:rPr>
              <a:t>|   packets|     bytes|   flags|                  </a:t>
            </a:r>
            <a:r>
              <a:rPr lang="en-US" sz="800" dirty="0" err="1" smtClean="0">
                <a:latin typeface="Lucida Console"/>
                <a:cs typeface="Lucida Console"/>
              </a:rPr>
              <a:t>sTime</a:t>
            </a:r>
            <a:r>
              <a:rPr lang="en-US" sz="800" dirty="0" smtClean="0">
                <a:latin typeface="Lucida Console"/>
                <a:cs typeface="Lucida Console"/>
              </a:rPr>
              <a:t>|      </a:t>
            </a:r>
            <a:r>
              <a:rPr lang="en-US" sz="800" dirty="0" err="1" smtClean="0">
                <a:latin typeface="Lucida Console"/>
                <a:cs typeface="Lucida Console"/>
              </a:rPr>
              <a:t>dur</a:t>
            </a:r>
            <a:r>
              <a:rPr lang="en-US" sz="800" dirty="0" smtClean="0">
                <a:latin typeface="Lucida Console"/>
                <a:cs typeface="Lucida Console"/>
              </a:rPr>
              <a:t>|                  </a:t>
            </a:r>
            <a:r>
              <a:rPr lang="en-US" sz="800" dirty="0" err="1" smtClean="0">
                <a:latin typeface="Lucida Console"/>
                <a:cs typeface="Lucida Console"/>
              </a:rPr>
              <a:t>eTime</a:t>
            </a:r>
            <a:r>
              <a:rPr lang="en-US" sz="800" dirty="0" smtClean="0">
                <a:latin typeface="Lucida Console"/>
                <a:cs typeface="Lucida Console"/>
              </a:rPr>
              <a:t>|   sensor|</a:t>
            </a:r>
          </a:p>
          <a:p>
            <a:r>
              <a:rPr lang="en-US" sz="800" dirty="0" smtClean="0">
                <a:latin typeface="Lucida Console"/>
                <a:cs typeface="Lucida Console"/>
              </a:rPr>
              <a:t>    10.0.0.25|     10.0.0.6|43393|   22|  6|         6|       332|FSRPA   |2009/01/08T21:53:25.789|    0.023|2009/01/08T21:53:25.812 </a:t>
            </a:r>
            <a:r>
              <a:rPr lang="en-US" sz="800" dirty="0" err="1" smtClean="0">
                <a:latin typeface="Lucida Console"/>
                <a:cs typeface="Lucida Console"/>
              </a:rPr>
              <a:t>localhost</a:t>
            </a:r>
            <a:r>
              <a:rPr lang="en-US" sz="800" dirty="0" smtClean="0">
                <a:latin typeface="Lucida Console"/>
                <a:cs typeface="Lucida Console"/>
              </a:rPr>
              <a:t>|</a:t>
            </a:r>
          </a:p>
          <a:p>
            <a:r>
              <a:rPr lang="en-US" sz="800" dirty="0" smtClean="0">
                <a:latin typeface="Lucida Console"/>
                <a:cs typeface="Lucida Console"/>
              </a:rPr>
              <a:t>     10.0.0.6|    10.0.0.25|   22|43393|  6|         4|       972| S PA   |2009/01/08T21:53:25.789|    0.023|2009/01/08T21:53:25.812|localhost|</a:t>
            </a:r>
          </a:p>
          <a:p>
            <a:r>
              <a:rPr lang="en-US" sz="800" dirty="0" smtClean="0">
                <a:latin typeface="Lucida Console"/>
                <a:cs typeface="Lucida Console"/>
              </a:rPr>
              <a:t>     10.0.0.6|    10.0.0.25|   22|43393|  6|         1|        52|F   A   |2009/01/08T21:53:25.812|    0.000|2009/01/08T21:53:25.812|localhost|</a:t>
            </a:r>
          </a:p>
          <a:p>
            <a:r>
              <a:rPr lang="en-US" sz="800" dirty="0" smtClean="0">
                <a:latin typeface="Lucida Console"/>
                <a:cs typeface="Lucida Console"/>
              </a:rPr>
              <a:t>    10.0.0.25|     10.0.0.6|43393|   22|  6|         1|        40|  R     |2009/01/08T21:53:25.812|    0.000|2009/01/08T21:53:25.812|localhost|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smtClean="0"/>
              <a:t>Routers</a:t>
            </a:r>
            <a:br>
              <a:rPr lang="en-US" sz="3200" b="1" dirty="0" smtClean="0"/>
            </a:br>
            <a:r>
              <a:rPr lang="en-US" sz="2400" i="1" dirty="0" smtClean="0"/>
              <a:t>Using routers as a data feed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data from a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way of receiving data is from a router on a mirror port or span port.</a:t>
            </a:r>
          </a:p>
          <a:p>
            <a:endParaRPr lang="en-US" dirty="0" smtClean="0"/>
          </a:p>
          <a:p>
            <a:r>
              <a:rPr lang="en-US" dirty="0" smtClean="0"/>
              <a:t>In Cisco IOS this is called a span port and if very easy to configure.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Example: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interface FastEthernet0/24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port monitor FastEthernet0/1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port monitor FastEthernet0/2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…..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port monitor FastEthernet0/23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port monitor VLAN1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YAF &amp; Span 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would set up </a:t>
            </a:r>
            <a:r>
              <a:rPr lang="en-US" dirty="0" err="1" smtClean="0"/>
              <a:t>sensor.conf</a:t>
            </a:r>
            <a:r>
              <a:rPr lang="en-US" dirty="0" smtClean="0"/>
              <a:t> with the same options as in  the previous example. Although you would want to have a second interface on the box listening for it set up in promiscuous mode with </a:t>
            </a:r>
            <a:r>
              <a:rPr lang="en-US" dirty="0" err="1" smtClean="0"/>
              <a:t>arp</a:t>
            </a:r>
            <a:r>
              <a:rPr lang="en-US" dirty="0" smtClean="0"/>
              <a:t> disabled as well. </a:t>
            </a:r>
          </a:p>
          <a:p>
            <a:r>
              <a:rPr lang="en-US" dirty="0" err="1" smtClean="0"/>
              <a:t>Yaf</a:t>
            </a:r>
            <a:r>
              <a:rPr lang="en-US" dirty="0" smtClean="0"/>
              <a:t> would also start with the same options as before, but pointing to your second </a:t>
            </a:r>
            <a:r>
              <a:rPr lang="en-US" dirty="0" err="1" smtClean="0"/>
              <a:t>nic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&amp;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Silk can take </a:t>
            </a:r>
            <a:r>
              <a:rPr lang="en-US" dirty="0" err="1" smtClean="0"/>
              <a:t>netflow</a:t>
            </a:r>
            <a:r>
              <a:rPr lang="en-US" dirty="0" smtClean="0"/>
              <a:t> directly from a </a:t>
            </a:r>
            <a:r>
              <a:rPr lang="en-US" dirty="0" err="1" smtClean="0"/>
              <a:t>netflow</a:t>
            </a:r>
            <a:r>
              <a:rPr lang="en-US" dirty="0" smtClean="0"/>
              <a:t> compatible router. </a:t>
            </a:r>
          </a:p>
          <a:p>
            <a:endParaRPr lang="en-US" dirty="0" smtClean="0"/>
          </a:p>
          <a:p>
            <a:r>
              <a:rPr lang="en-US" dirty="0" smtClean="0"/>
              <a:t>You would have to open your firewall to accept UDP on the port you decide to use and make changes to </a:t>
            </a:r>
            <a:r>
              <a:rPr lang="en-US" dirty="0" err="1" smtClean="0"/>
              <a:t>sensor.conf</a:t>
            </a:r>
            <a:r>
              <a:rPr lang="en-US" dirty="0" smtClean="0"/>
              <a:t> as show in the next slide.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&amp; </a:t>
            </a:r>
            <a:r>
              <a:rPr lang="en-US" dirty="0" err="1" smtClean="0"/>
              <a:t>Netflow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probe S2 netflow-v5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listen-on-port 9901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protocol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udp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accept-from-host 172.16.22.22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 probe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sensor S2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netflow-v5-probes S2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internal-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ipblock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128.2.0.0/16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external-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ipblock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remainder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 sensor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YAF &amp; DAG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YAF is capable of including support for </a:t>
            </a:r>
            <a:r>
              <a:rPr lang="en-US" dirty="0" err="1" smtClean="0"/>
              <a:t>Endace</a:t>
            </a:r>
            <a:r>
              <a:rPr lang="en-US" dirty="0" smtClean="0"/>
              <a:t> DAG Cards. </a:t>
            </a:r>
          </a:p>
          <a:p>
            <a:r>
              <a:rPr lang="en-US" dirty="0" smtClean="0"/>
              <a:t>It is it as simple as adding -with-dag option to ./configure. </a:t>
            </a:r>
          </a:p>
          <a:p>
            <a:endParaRPr lang="en-US" dirty="0" smtClean="0"/>
          </a:p>
          <a:p>
            <a:r>
              <a:rPr lang="en-US" dirty="0" smtClean="0"/>
              <a:t>When YAF is started you would use the following options: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data]#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--silk --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--live=dag --in=dag0 --out=127.0.0.1 --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ipfix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-port=18001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smtClean="0"/>
              <a:t>Working With Taps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i="1" dirty="0" err="1" smtClean="0"/>
              <a:t>Tunnelling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err="1" smtClean="0"/>
              <a:t>SiLK</a:t>
            </a:r>
            <a:r>
              <a:rPr lang="en-US" sz="3200" b="1" dirty="0" smtClean="0"/>
              <a:t> on a Box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i="1" dirty="0" smtClean="0"/>
              <a:t>Standalone flow collection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486400" cy="566738"/>
          </a:xfrm>
        </p:spPr>
        <p:txBody>
          <a:bodyPr/>
          <a:lstStyle/>
          <a:p>
            <a:r>
              <a:rPr lang="en-US" sz="2800" dirty="0" smtClean="0"/>
              <a:t>Working With Taps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8114" r="8114"/>
          <a:stretch>
            <a:fillRect/>
          </a:stretch>
        </p:blipFill>
        <p:spPr bwMode="auto">
          <a:xfrm>
            <a:off x="2057400" y="17526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YAF can only listen on one interface at a time. If we are using YAF with a tap one interface will receive inbound and one would receive outbound traffic. For some programs like snort this is useful. </a:t>
            </a:r>
          </a:p>
          <a:p>
            <a:r>
              <a:rPr lang="en-US" dirty="0" smtClean="0"/>
              <a:t>But with </a:t>
            </a:r>
            <a:r>
              <a:rPr lang="en-US" dirty="0" err="1" smtClean="0"/>
              <a:t>SiLK</a:t>
            </a:r>
            <a:r>
              <a:rPr lang="en-US" dirty="0" smtClean="0"/>
              <a:t> it classifies traffic by CIDR block in </a:t>
            </a:r>
            <a:r>
              <a:rPr lang="en-US" dirty="0" err="1" smtClean="0"/>
              <a:t>sensor.conf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We can use port bonding on Linux to solve this issue.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Fedora 9 works fine with the </a:t>
            </a:r>
            <a:r>
              <a:rPr lang="en-US" dirty="0" err="1" smtClean="0"/>
              <a:t>Trendnet</a:t>
            </a:r>
            <a:r>
              <a:rPr lang="en-US" dirty="0" smtClean="0"/>
              <a:t> </a:t>
            </a:r>
            <a:r>
              <a:rPr lang="en-US" dirty="0" err="1" smtClean="0"/>
              <a:t>usb</a:t>
            </a:r>
            <a:r>
              <a:rPr lang="en-US" dirty="0" smtClean="0"/>
              <a:t> </a:t>
            </a:r>
            <a:r>
              <a:rPr lang="en-US" dirty="0" err="1" smtClean="0"/>
              <a:t>ethernet</a:t>
            </a:r>
            <a:r>
              <a:rPr lang="en-US" dirty="0" smtClean="0"/>
              <a:t> adapter available at Radio Shack.</a:t>
            </a:r>
          </a:p>
          <a:p>
            <a:r>
              <a:rPr lang="en-US" dirty="0" smtClean="0">
                <a:hlinkClick r:id="rId2"/>
              </a:rPr>
              <a:t>http://www.radioshack.com/product/index.jsp?productId=2806154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43200"/>
            <a:ext cx="3498850" cy="349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in both adapters and run </a:t>
            </a:r>
            <a:r>
              <a:rPr lang="en-US" dirty="0" err="1" smtClean="0"/>
              <a:t>dmesg</a:t>
            </a:r>
            <a:r>
              <a:rPr lang="en-US" dirty="0" smtClean="0"/>
              <a:t> looking for the </a:t>
            </a:r>
            <a:r>
              <a:rPr lang="en-US" dirty="0" err="1" smtClean="0"/>
              <a:t>mac</a:t>
            </a:r>
            <a:r>
              <a:rPr lang="en-US" dirty="0" smtClean="0"/>
              <a:t> address to use in the </a:t>
            </a:r>
            <a:r>
              <a:rPr lang="en-US" dirty="0" err="1" smtClean="0"/>
              <a:t>ifcfg-ethX</a:t>
            </a:r>
            <a:r>
              <a:rPr lang="en-US" dirty="0" smtClean="0"/>
              <a:t> file.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~]#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dmesg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| tail -20 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1-8: new high speed USB device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ehci_hcd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and address 5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1-8: configuration #1 chosen from 1 choice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1-8: New USB device found,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idVendor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=0b95,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idProduct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=7720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1-8: New USB device strings: Mfr=1, Product=2,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SerialNumber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1-8: Product: AX88772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eth1: register 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asix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 at usb-0000:00:1d.7-8, ASIX AX88772 USB 2.0 Ethernet, 00:50:b6:04:47:11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registered new interface driver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asix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1-7: new high speed USB device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ehci_hcd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and address 6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1-7: configuration #1 chosen from 1 choice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eth2: register 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asix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 at usb-0000:00:1d.7-7, ASIX AX88772 USB 2.0 Ethernet, 00:50:b6:04:46:fc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1-7: New USB device found,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idVendor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=0b95,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idProduct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=7720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1-7: New USB device strings: Mfr=1, Product=2,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SerialNumber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=3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usb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1-7: Product: AX88772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~]#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sysconfig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/network-scripts/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network-scripts]# vi ifcfg-bond0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DEVICE=bond0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BOOTPROTO=static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ONBOOT=yes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PROMISC=yes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USERCTL=no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PEERDNS=no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network-scripts]# vi ifcfg-eth1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DEVICE=eth1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HWADDR=00:50:b6:04:67:11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BOOTPROTO=none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ONBOOT=yes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MASTER=bond0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SLAVE=yes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network-scripts]# vi ifcfg-eth2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DEVICE=eth2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HWADDR=00:50:b6:04:67:12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BOOTPROTO=none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ONBOOT=yes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MASTER=bond0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SLAVE=yes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load the bonding module: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~]# vi /etc/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modprobe.conf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alias bond0 bonding</a:t>
            </a:r>
          </a:p>
          <a:p>
            <a:endParaRPr lang="en-US" dirty="0" smtClean="0"/>
          </a:p>
          <a:p>
            <a:r>
              <a:rPr lang="en-US" dirty="0" smtClean="0"/>
              <a:t>Next you can start the bonded interface: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network-scripts]#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ifup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bond0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some systems the PROMISC=yes option in ifcfg-bond0 is ignored. If it is then editing /etc/</a:t>
            </a:r>
            <a:r>
              <a:rPr lang="en-US" dirty="0" err="1" smtClean="0"/>
              <a:t>rc.d/rc.local</a:t>
            </a:r>
            <a:r>
              <a:rPr lang="en-US" dirty="0" smtClean="0"/>
              <a:t> and adding it there can help: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data]# vi 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rc.d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rc.local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bond0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promisc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smtClean="0"/>
              <a:t>RPMs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i="1" dirty="0" smtClean="0"/>
              <a:t>Standardizing installs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Collection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go over installing </a:t>
            </a:r>
            <a:r>
              <a:rPr lang="en-US" dirty="0" err="1" smtClean="0"/>
              <a:t>SiLK</a:t>
            </a:r>
            <a:r>
              <a:rPr lang="en-US" dirty="0" smtClean="0"/>
              <a:t> and YAF to create a stand alone flow collection and analysis box. </a:t>
            </a:r>
          </a:p>
          <a:p>
            <a:endParaRPr lang="en-US" dirty="0" smtClean="0"/>
          </a:p>
          <a:p>
            <a:r>
              <a:rPr lang="en-US" dirty="0" smtClean="0"/>
              <a:t>We will assume you are on a </a:t>
            </a:r>
            <a:r>
              <a:rPr lang="en-US" dirty="0" err="1" smtClean="0"/>
              <a:t>linux</a:t>
            </a:r>
            <a:r>
              <a:rPr lang="en-US" dirty="0" smtClean="0"/>
              <a:t> server with root access.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RPMs make management of software easier. </a:t>
            </a:r>
          </a:p>
          <a:p>
            <a:r>
              <a:rPr lang="en-US" dirty="0" smtClean="0"/>
              <a:t>In some situations you may have remote sensors and may not want to include compilers on them, RPMs make installing software easier.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software generates .spec files for RPMs during the ./configure process.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first need to create a .</a:t>
            </a:r>
            <a:r>
              <a:rPr lang="en-US" dirty="0" err="1" smtClean="0"/>
              <a:t>rpmmacros</a:t>
            </a:r>
            <a:r>
              <a:rPr lang="en-US" dirty="0" smtClean="0"/>
              <a:t> file.</a:t>
            </a:r>
          </a:p>
          <a:p>
            <a:endParaRPr lang="en-US" dirty="0" smtClean="0"/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vi ~/.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rpmmacros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%packager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joe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mcmanus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&lt;joe@cert.org&gt;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%vendor         cert.org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%_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topdir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rpms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build </a:t>
            </a:r>
            <a:r>
              <a:rPr lang="en-US" dirty="0" err="1" smtClean="0"/>
              <a:t>heirarchy</a:t>
            </a:r>
            <a:r>
              <a:rPr lang="en-US" dirty="0" smtClean="0"/>
              <a:t>.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/SPECS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/SOURCES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/SRPMS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/RPMS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/BUILD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rpms</a:t>
            </a:r>
            <a:r>
              <a:rPr lang="en-US" dirty="0" smtClean="0"/>
              <a:t> to build </a:t>
            </a:r>
            <a:r>
              <a:rPr lang="en-US" dirty="0" err="1" smtClean="0"/>
              <a:t>rpms</a:t>
            </a:r>
            <a:r>
              <a:rPr lang="en-US" dirty="0" smtClean="0"/>
              <a:t>. 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yum install rpm-build</a:t>
            </a:r>
          </a:p>
          <a:p>
            <a:r>
              <a:rPr lang="en-US" dirty="0" smtClean="0"/>
              <a:t>Clean up our previous installs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libfixbuf-0.8.0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libfixbuf-0.8.0]# make uninstall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libfixbuf-0.8.0]#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yaf-1.0.0; make uninstall;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silk-1.1.3; make uninstall;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fixbuf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r>
              <a:rPr lang="en-US" dirty="0" smtClean="0"/>
              <a:t>Prepare the </a:t>
            </a:r>
            <a:r>
              <a:rPr lang="en-US" dirty="0" err="1" smtClean="0"/>
              <a:t>fixbuf</a:t>
            </a:r>
            <a:r>
              <a:rPr lang="en-US" dirty="0" smtClean="0"/>
              <a:t> rpm</a:t>
            </a:r>
            <a:endParaRPr lang="en-US" sz="2400" dirty="0" smtClean="0"/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make clean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./configure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cp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libfixbuf.spec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/SPECS/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libfixbuf-0.8.0]#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/SPECS/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SPECS]# cp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/libfixbuf-0.8.0.tar.gz 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/SOURCES/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SPECS]#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rpmbuild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libfixbuf.spec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fixbuf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 built the </a:t>
            </a:r>
            <a:r>
              <a:rPr lang="en-US" dirty="0" err="1" smtClean="0"/>
              <a:t>rpms</a:t>
            </a:r>
            <a:r>
              <a:rPr lang="en-US" dirty="0" smtClean="0"/>
              <a:t>, install them.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SPECS]# rpm -iv ../RPMS/i386/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libfixbuf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-*.rpm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Preparing packages for installation...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libfixbuf-0.8.0-1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libfixbuf-devel-0.8.0</a:t>
            </a:r>
          </a:p>
          <a:p>
            <a:endParaRPr lang="en-US" dirty="0" smtClean="0"/>
          </a:p>
          <a:p>
            <a:r>
              <a:rPr lang="en-US" dirty="0" smtClean="0"/>
              <a:t>We have to install the </a:t>
            </a:r>
            <a:r>
              <a:rPr lang="en-US" dirty="0" err="1" smtClean="0"/>
              <a:t>devel</a:t>
            </a:r>
            <a:r>
              <a:rPr lang="en-US" dirty="0" smtClean="0"/>
              <a:t> package to build the </a:t>
            </a:r>
            <a:r>
              <a:rPr lang="en-US" dirty="0" err="1" smtClean="0"/>
              <a:t>yaf</a:t>
            </a:r>
            <a:r>
              <a:rPr lang="en-US" dirty="0" smtClean="0"/>
              <a:t> package.  </a:t>
            </a:r>
          </a:p>
          <a:p>
            <a:r>
              <a:rPr lang="en-US" dirty="0" smtClean="0"/>
              <a:t>You would not need </a:t>
            </a:r>
            <a:r>
              <a:rPr lang="en-US" dirty="0" err="1" smtClean="0"/>
              <a:t>devel</a:t>
            </a:r>
            <a:r>
              <a:rPr lang="en-US" dirty="0" smtClean="0"/>
              <a:t> in production.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 -YAF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SPECS]# cp 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/yaf-1.0.0.tar.gz 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rpms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/SOURCES/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SPECS]# cp 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/yaf-1.0.0/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yaf.spec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SPECS]#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rpmbuild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yaf.spec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it.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SPECS]#  rpm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ivh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../RPMS/i386/yaf-1.0.0-1.i386.rpm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Preparing...                ########################################### [100%]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file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/lib/libltdl.so.3 from install of yaf-1.0.0-1.i386 conflicts with file from package libtool-ltdl-1.5.24-6.fc9.i386</a:t>
            </a:r>
          </a:p>
          <a:p>
            <a:endParaRPr lang="en-US" dirty="0" smtClean="0"/>
          </a:p>
          <a:p>
            <a:r>
              <a:rPr lang="en-US" dirty="0" smtClean="0"/>
              <a:t>YAF uses </a:t>
            </a:r>
            <a:r>
              <a:rPr lang="en-US" dirty="0" err="1" smtClean="0"/>
              <a:t>autoconf</a:t>
            </a:r>
            <a:r>
              <a:rPr lang="en-US" dirty="0" smtClean="0"/>
              <a:t> to build and it can’t find the </a:t>
            </a:r>
            <a:r>
              <a:rPr lang="en-US" dirty="0" err="1" smtClean="0"/>
              <a:t>libtool</a:t>
            </a:r>
            <a:r>
              <a:rPr lang="en-US" dirty="0" smtClean="0"/>
              <a:t> headers so it tries to install its own version of </a:t>
            </a:r>
            <a:r>
              <a:rPr lang="en-US" dirty="0" err="1" smtClean="0"/>
              <a:t>libtool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need to install is </a:t>
            </a:r>
            <a:r>
              <a:rPr lang="en-US" dirty="0" err="1" smtClean="0"/>
              <a:t>libtool-ltdl-devel</a:t>
            </a:r>
            <a:r>
              <a:rPr lang="en-US" dirty="0" smtClean="0"/>
              <a:t> and edit </a:t>
            </a:r>
            <a:r>
              <a:rPr lang="en-US" dirty="0" err="1" smtClean="0"/>
              <a:t>yaf.spec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SPECS]# vi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yaf.spec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&lt;go to the %build section append this to the end&gt; 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--enable-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ltdl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-install=no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SPECS]#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rpmbuild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yaf.spec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SPECS]#  rpm -iv ../RPMS/i386/yaf-1.0.0-1.i386.rpm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SiLK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need to build the </a:t>
            </a:r>
            <a:r>
              <a:rPr lang="en-US" dirty="0" err="1" smtClean="0"/>
              <a:t>SiLK</a:t>
            </a:r>
            <a:r>
              <a:rPr lang="en-US" dirty="0" smtClean="0"/>
              <a:t> </a:t>
            </a:r>
            <a:r>
              <a:rPr lang="en-US" dirty="0" err="1" smtClean="0"/>
              <a:t>rpms</a:t>
            </a:r>
            <a:r>
              <a:rPr lang="en-US" dirty="0" smtClean="0"/>
              <a:t>. To do this we must first install flex and bison.</a:t>
            </a:r>
          </a:p>
          <a:p>
            <a:r>
              <a:rPr lang="en-US" dirty="0" err="1" smtClean="0"/>
              <a:t>root@silk</a:t>
            </a:r>
            <a:r>
              <a:rPr lang="en-US" dirty="0" smtClean="0"/>
              <a:t> SPECS]# yum install -y flex bison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SPECS]# cp /</a:t>
            </a:r>
            <a:r>
              <a:rPr lang="en-US" dirty="0" err="1" smtClean="0"/>
              <a:t>tmp</a:t>
            </a:r>
            <a:r>
              <a:rPr lang="en-US" dirty="0" smtClean="0"/>
              <a:t>/silk-1.1.3/</a:t>
            </a:r>
            <a:r>
              <a:rPr lang="en-US" dirty="0" err="1" smtClean="0"/>
              <a:t>silk.spec</a:t>
            </a:r>
            <a:r>
              <a:rPr lang="en-US" dirty="0" smtClean="0"/>
              <a:t> 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SPECS]# cp /</a:t>
            </a:r>
            <a:r>
              <a:rPr lang="en-US" dirty="0" err="1" smtClean="0"/>
              <a:t>tmp</a:t>
            </a:r>
            <a:r>
              <a:rPr lang="en-US" dirty="0" smtClean="0"/>
              <a:t>/silk-1.1.3.tar.gz ../SOURCES/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SPECS]# </a:t>
            </a:r>
            <a:r>
              <a:rPr lang="en-US" dirty="0" err="1" smtClean="0"/>
              <a:t>rpmbuild</a:t>
            </a:r>
            <a:r>
              <a:rPr lang="en-US" dirty="0" smtClean="0"/>
              <a:t> -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silk.spec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dirty="0" err="1" smtClean="0"/>
              <a:t>SiLK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SiLK</a:t>
            </a:r>
            <a:r>
              <a:rPr lang="en-US" dirty="0" smtClean="0"/>
              <a:t> can be downloaded from:</a:t>
            </a:r>
          </a:p>
          <a:p>
            <a:r>
              <a:rPr lang="en-US" dirty="0" smtClean="0">
                <a:hlinkClick r:id="rId2"/>
              </a:rPr>
              <a:t>http://tools.netsa.cert.org/silk/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YAF is available from:</a:t>
            </a:r>
          </a:p>
          <a:p>
            <a:r>
              <a:rPr lang="en-US" dirty="0" smtClean="0">
                <a:hlinkClick r:id="rId3"/>
              </a:rPr>
              <a:t>http://tools.netsa.cert.org/yaf/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Fixbuf</a:t>
            </a:r>
            <a:r>
              <a:rPr lang="en-US" dirty="0" smtClean="0"/>
              <a:t> is available from:</a:t>
            </a:r>
          </a:p>
          <a:p>
            <a:r>
              <a:rPr lang="en-US" dirty="0" smtClean="0">
                <a:hlinkClick r:id="rId4"/>
              </a:rPr>
              <a:t>http://tools.netsa.cert.org/fixbuf</a:t>
            </a:r>
            <a:r>
              <a:rPr lang="en-US" dirty="0" smtClean="0"/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SiLK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Silk builds many </a:t>
            </a:r>
            <a:r>
              <a:rPr lang="en-US" dirty="0" err="1" smtClean="0"/>
              <a:t>rpms</a:t>
            </a:r>
            <a:r>
              <a:rPr lang="en-US" dirty="0" smtClean="0"/>
              <a:t>. This gives you the option to just install parts of </a:t>
            </a:r>
            <a:r>
              <a:rPr lang="en-US" dirty="0" err="1" smtClean="0"/>
              <a:t>SiLK</a:t>
            </a:r>
            <a:r>
              <a:rPr lang="en-US" dirty="0" smtClean="0"/>
              <a:t> on one host, i.e. just the collector, and the full analysis suite on another. 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root@silk</a:t>
            </a:r>
            <a:r>
              <a:rPr lang="en-US" sz="2000" dirty="0" smtClean="0"/>
              <a:t> i386]# rpm -</a:t>
            </a:r>
            <a:r>
              <a:rPr lang="en-US" sz="2000" dirty="0" err="1" smtClean="0"/>
              <a:t>ivh</a:t>
            </a:r>
            <a:r>
              <a:rPr lang="en-US" sz="2000" dirty="0" smtClean="0"/>
              <a:t> silk-common-1.1.3-1.i386.rpm \</a:t>
            </a:r>
          </a:p>
          <a:p>
            <a:r>
              <a:rPr lang="en-US" sz="2000" dirty="0" smtClean="0"/>
              <a:t>silk-analysis-1.1.3-1.i386.rpm \</a:t>
            </a:r>
          </a:p>
          <a:p>
            <a:r>
              <a:rPr lang="en-US" sz="2000" dirty="0" smtClean="0"/>
              <a:t>silk-rwflowpack-1.1.3-1.i386.rpm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SiLK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few differences with the </a:t>
            </a:r>
            <a:r>
              <a:rPr lang="en-US" dirty="0" err="1" smtClean="0"/>
              <a:t>SiLK</a:t>
            </a:r>
            <a:r>
              <a:rPr lang="en-US" dirty="0" smtClean="0"/>
              <a:t> rpm install.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Installs </a:t>
            </a:r>
            <a:r>
              <a:rPr lang="en-US" dirty="0" err="1" smtClean="0"/>
              <a:t>rwflowpack.conf</a:t>
            </a:r>
            <a:r>
              <a:rPr lang="en-US" dirty="0" smtClean="0"/>
              <a:t> /etc/</a:t>
            </a:r>
            <a:r>
              <a:rPr lang="en-US" dirty="0" err="1" smtClean="0"/>
              <a:t>sysconfig</a:t>
            </a:r>
            <a:r>
              <a:rPr lang="en-US" dirty="0" smtClean="0"/>
              <a:t>/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create a link /etc/</a:t>
            </a:r>
            <a:r>
              <a:rPr lang="en-US" dirty="0" err="1" smtClean="0"/>
              <a:t>rwflowpack.conf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i386]# </a:t>
            </a:r>
            <a:r>
              <a:rPr lang="en-US" dirty="0" err="1" smtClean="0"/>
              <a:t>ln</a:t>
            </a:r>
            <a:r>
              <a:rPr lang="en-US" dirty="0" smtClean="0"/>
              <a:t> -s /etc/</a:t>
            </a:r>
            <a:r>
              <a:rPr lang="en-US" dirty="0" err="1" smtClean="0"/>
              <a:t>sysconfig</a:t>
            </a:r>
            <a:r>
              <a:rPr lang="en-US" dirty="0" smtClean="0"/>
              <a:t>/</a:t>
            </a:r>
            <a:r>
              <a:rPr lang="en-US" dirty="0" err="1" smtClean="0"/>
              <a:t>rwflowpack.conf</a:t>
            </a:r>
            <a:r>
              <a:rPr lang="en-US" dirty="0" smtClean="0"/>
              <a:t> /etc/</a:t>
            </a:r>
            <a:r>
              <a:rPr lang="en-US" dirty="0" err="1" smtClean="0"/>
              <a:t>rwflowpack.conf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copies </a:t>
            </a:r>
            <a:r>
              <a:rPr lang="en-US" dirty="0" err="1" smtClean="0"/>
              <a:t>rwflowpack</a:t>
            </a:r>
            <a:r>
              <a:rPr lang="en-US" dirty="0" smtClean="0"/>
              <a:t> to </a:t>
            </a:r>
            <a:r>
              <a:rPr lang="en-US" dirty="0" err="1" smtClean="0"/>
              <a:t>init.d</a:t>
            </a:r>
            <a:r>
              <a:rPr lang="en-US" dirty="0" smtClean="0"/>
              <a:t> for you.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RPM-</a:t>
            </a:r>
            <a:r>
              <a:rPr lang="en-US" dirty="0" err="1" smtClean="0"/>
              <a:t>Yaf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YAF comes with a sample startup script called </a:t>
            </a:r>
            <a:r>
              <a:rPr lang="en-US" dirty="0" err="1" smtClean="0"/>
              <a:t>Airdaemon</a:t>
            </a:r>
            <a:r>
              <a:rPr lang="en-US" dirty="0" smtClean="0"/>
              <a:t>. I use my own.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~]# vi 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yaf</a:t>
            </a:r>
            <a:endParaRPr lang="en-US" dirty="0" smtClean="0"/>
          </a:p>
          <a:p>
            <a:r>
              <a:rPr lang="en-US" dirty="0" smtClean="0"/>
              <a:t>&lt;See sample on wiki&gt;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~]# </a:t>
            </a:r>
            <a:r>
              <a:rPr lang="en-US" dirty="0" err="1" smtClean="0"/>
              <a:t>chkconfig</a:t>
            </a:r>
            <a:r>
              <a:rPr lang="en-US" dirty="0" smtClean="0"/>
              <a:t> --add </a:t>
            </a:r>
            <a:r>
              <a:rPr lang="en-US" dirty="0" err="1" smtClean="0"/>
              <a:t>yaf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~]# service </a:t>
            </a:r>
            <a:r>
              <a:rPr lang="en-US" dirty="0" err="1" smtClean="0"/>
              <a:t>yaf</a:t>
            </a:r>
            <a:r>
              <a:rPr lang="en-US" dirty="0" smtClean="0"/>
              <a:t> start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smtClean="0"/>
              <a:t>Monitoring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twenty talkers.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~]$</a:t>
            </a:r>
            <a:r>
              <a:rPr lang="en-US" dirty="0" err="1" smtClean="0"/>
              <a:t>rwfilter</a:t>
            </a:r>
            <a:r>
              <a:rPr lang="en-US" dirty="0" smtClean="0"/>
              <a:t> --proto=0- --type=all --pass=</a:t>
            </a:r>
            <a:r>
              <a:rPr lang="en-US" dirty="0" err="1" smtClean="0"/>
              <a:t>stdout</a:t>
            </a:r>
            <a:r>
              <a:rPr lang="en-US" dirty="0" smtClean="0"/>
              <a:t> | </a:t>
            </a:r>
            <a:r>
              <a:rPr lang="en-US" dirty="0" err="1" smtClean="0"/>
              <a:t>rwstats</a:t>
            </a:r>
            <a:r>
              <a:rPr lang="en-US" dirty="0" smtClean="0"/>
              <a:t> --top --flows --count 10 --sip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 SIZE: 2062 records for 66 unique keys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SOURCE IP Key: Top 10 flow counts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             Records|%_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of_total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|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cumul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_%|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192.168.1.10|                1038| 50.339476| 50.339476|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192.168.1.223|                 624| 30.261882| 80.601358|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192.168.1.108|                 209| 10.135790| 90.737148|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68.180.131.16|                  19|  0.921435| 91.658584|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208.44.108.137|                  16|  0.775946| 92.434530|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204.74.66.247|                  11|  0.533463| 92.967992|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12.183.125.5|                   9|  0.436469| 93.404462|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69.63.176.9|                   9|  0.436469| 93.840931|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63.247.72.26|                   7|  0.339476| 94.180407|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207.242.93.120|                   7|  0.339476| 94.519884|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20 Machines by bytes and source </a:t>
            </a:r>
            <a:r>
              <a:rPr lang="en-US" dirty="0" err="1" smtClean="0"/>
              <a:t>ip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root@silk</a:t>
            </a:r>
            <a:r>
              <a:rPr lang="en-US" dirty="0" smtClean="0"/>
              <a:t> ~]$ </a:t>
            </a:r>
            <a:r>
              <a:rPr lang="en-US" dirty="0" err="1" smtClean="0"/>
              <a:t>rwfilter</a:t>
            </a:r>
            <a:r>
              <a:rPr lang="en-US" dirty="0" smtClean="0"/>
              <a:t> --sensor=</a:t>
            </a:r>
            <a:r>
              <a:rPr lang="en-US" dirty="0" err="1" smtClean="0"/>
              <a:t>localhost</a:t>
            </a:r>
            <a:r>
              <a:rPr lang="en-US" dirty="0" smtClean="0"/>
              <a:t> --type=all --proto=0- --pass=</a:t>
            </a:r>
            <a:r>
              <a:rPr lang="en-US" dirty="0" err="1" smtClean="0"/>
              <a:t>stdout</a:t>
            </a:r>
            <a:r>
              <a:rPr lang="en-US" dirty="0" smtClean="0"/>
              <a:t> | </a:t>
            </a:r>
            <a:r>
              <a:rPr lang="en-US" dirty="0" err="1" smtClean="0"/>
              <a:t>rwstats</a:t>
            </a:r>
            <a:r>
              <a:rPr lang="en-US" dirty="0" smtClean="0"/>
              <a:t> --top --bytes --count=20 --sip </a:t>
            </a:r>
          </a:p>
          <a:p>
            <a:r>
              <a:rPr lang="en-US" sz="1600" dirty="0" smtClean="0">
                <a:latin typeface="Lucida Console" pitchFamily="49" charset="0"/>
              </a:rPr>
              <a:t> 	     </a:t>
            </a:r>
            <a:r>
              <a:rPr lang="en-US" sz="1600" dirty="0" err="1" smtClean="0">
                <a:latin typeface="Lucida Console" pitchFamily="49" charset="0"/>
              </a:rPr>
              <a:t>sIP</a:t>
            </a:r>
            <a:r>
              <a:rPr lang="en-US" sz="1600" dirty="0" smtClean="0">
                <a:latin typeface="Lucida Console" pitchFamily="49" charset="0"/>
              </a:rPr>
              <a:t>|               Bytes|%_</a:t>
            </a:r>
            <a:r>
              <a:rPr lang="en-US" sz="1600" dirty="0" err="1" smtClean="0">
                <a:latin typeface="Lucida Console" pitchFamily="49" charset="0"/>
              </a:rPr>
              <a:t>of_total</a:t>
            </a:r>
            <a:r>
              <a:rPr lang="en-US" sz="1600" dirty="0" smtClean="0">
                <a:latin typeface="Lucida Console" pitchFamily="49" charset="0"/>
              </a:rPr>
              <a:t>|  </a:t>
            </a:r>
            <a:r>
              <a:rPr lang="en-US" sz="1600" dirty="0" err="1" smtClean="0">
                <a:latin typeface="Lucida Console" pitchFamily="49" charset="0"/>
              </a:rPr>
              <a:t>cumul</a:t>
            </a:r>
            <a:r>
              <a:rPr lang="en-US" sz="1600" dirty="0" smtClean="0">
                <a:latin typeface="Lucida Console" pitchFamily="49" charset="0"/>
              </a:rPr>
              <a:t>_%|</a:t>
            </a:r>
          </a:p>
          <a:p>
            <a:r>
              <a:rPr lang="en-US" sz="1600" dirty="0" smtClean="0">
                <a:latin typeface="Lucida Console" pitchFamily="49" charset="0"/>
              </a:rPr>
              <a:t>   192.168.1.15|           136107978| 92.600924| 92.400924|</a:t>
            </a:r>
          </a:p>
          <a:p>
            <a:r>
              <a:rPr lang="en-US" sz="1600" dirty="0" smtClean="0">
                <a:latin typeface="Lucida Console" pitchFamily="49" charset="0"/>
              </a:rPr>
              <a:t>  192.168.1.115|             5556727|  3.772368| 96.173272|</a:t>
            </a:r>
          </a:p>
          <a:p>
            <a:r>
              <a:rPr lang="en-US" sz="1600" dirty="0" smtClean="0">
                <a:latin typeface="Lucida Console" pitchFamily="49" charset="0"/>
              </a:rPr>
              <a:t>  192.168.1.158|             6428084|  3.006136| 99.179408|</a:t>
            </a:r>
          </a:p>
          <a:p>
            <a:r>
              <a:rPr lang="en-US" sz="1600" dirty="0" smtClean="0">
                <a:latin typeface="Lucida Console" pitchFamily="49" charset="0"/>
              </a:rPr>
              <a:t>  192.168.1.113|              682127|  0.327306| 99.506714|</a:t>
            </a:r>
          </a:p>
          <a:p>
            <a:r>
              <a:rPr lang="en-US" sz="1600" dirty="0" smtClean="0">
                <a:latin typeface="Lucida Console" pitchFamily="49" charset="0"/>
              </a:rPr>
              <a:t>  192.168.1.115|              600827|  0.272113| 99.778827|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20 machines by destination/incoming.</a:t>
            </a:r>
          </a:p>
          <a:p>
            <a:r>
              <a:rPr lang="en-US" sz="2000" dirty="0" smtClean="0">
                <a:latin typeface="Lucida Console" pitchFamily="49" charset="0"/>
              </a:rPr>
              <a:t>[</a:t>
            </a:r>
            <a:r>
              <a:rPr lang="en-US" sz="2000" dirty="0" err="1" smtClean="0">
                <a:latin typeface="Lucida Console" pitchFamily="49" charset="0"/>
              </a:rPr>
              <a:t>joe@silk</a:t>
            </a:r>
            <a:r>
              <a:rPr lang="en-US" sz="2000" dirty="0" smtClean="0">
                <a:latin typeface="Lucida Console" pitchFamily="49" charset="0"/>
              </a:rPr>
              <a:t> ~]$ </a:t>
            </a:r>
            <a:r>
              <a:rPr lang="en-US" sz="2000" dirty="0" err="1" smtClean="0">
                <a:latin typeface="Lucida Console" pitchFamily="49" charset="0"/>
              </a:rPr>
              <a:t>rwfilter</a:t>
            </a:r>
            <a:r>
              <a:rPr lang="en-US" sz="2000" dirty="0" smtClean="0">
                <a:latin typeface="Lucida Console" pitchFamily="49" charset="0"/>
              </a:rPr>
              <a:t> --sensor=</a:t>
            </a:r>
            <a:r>
              <a:rPr lang="en-US" sz="2000" dirty="0" err="1" smtClean="0">
                <a:latin typeface="Lucida Console" pitchFamily="49" charset="0"/>
              </a:rPr>
              <a:t>localhost</a:t>
            </a:r>
            <a:r>
              <a:rPr lang="en-US" sz="2000" dirty="0" smtClean="0">
                <a:latin typeface="Lucida Console" pitchFamily="49" charset="0"/>
              </a:rPr>
              <a:t> --type=all --proto=0- --pass=</a:t>
            </a:r>
            <a:r>
              <a:rPr lang="en-US" sz="2000" dirty="0" err="1" smtClean="0">
                <a:latin typeface="Lucida Console" pitchFamily="49" charset="0"/>
              </a:rPr>
              <a:t>stdout</a:t>
            </a:r>
            <a:r>
              <a:rPr lang="en-US" sz="2000" dirty="0" smtClean="0">
                <a:latin typeface="Lucida Console" pitchFamily="49" charset="0"/>
              </a:rPr>
              <a:t> | </a:t>
            </a:r>
            <a:r>
              <a:rPr lang="en-US" sz="2000" dirty="0" err="1" smtClean="0">
                <a:latin typeface="Lucida Console" pitchFamily="49" charset="0"/>
              </a:rPr>
              <a:t>rwstats</a:t>
            </a:r>
            <a:r>
              <a:rPr lang="en-US" sz="2000" dirty="0" smtClean="0">
                <a:latin typeface="Lucida Console" pitchFamily="49" charset="0"/>
              </a:rPr>
              <a:t> --top --bytes --count=20 --dip</a:t>
            </a:r>
          </a:p>
          <a:p>
            <a:r>
              <a:rPr lang="en-US" sz="1400" dirty="0" smtClean="0">
                <a:latin typeface="Lucida Console" pitchFamily="49" charset="0"/>
              </a:rPr>
              <a:t>INPUT SIZE: 9195 records for 255 unique keys</a:t>
            </a:r>
          </a:p>
          <a:p>
            <a:r>
              <a:rPr lang="en-US" sz="1400" dirty="0" smtClean="0">
                <a:latin typeface="Lucida Console" pitchFamily="49" charset="0"/>
              </a:rPr>
              <a:t>DESTINATION IP Key: Top 20 byte counts</a:t>
            </a:r>
          </a:p>
          <a:p>
            <a:r>
              <a:rPr lang="en-US" sz="1400" dirty="0" smtClean="0">
                <a:latin typeface="Lucida Console" pitchFamily="49" charset="0"/>
              </a:rPr>
              <a:t>            </a:t>
            </a:r>
            <a:r>
              <a:rPr lang="en-US" sz="1400" dirty="0" err="1" smtClean="0">
                <a:latin typeface="Lucida Console" pitchFamily="49" charset="0"/>
              </a:rPr>
              <a:t>dIP</a:t>
            </a:r>
            <a:r>
              <a:rPr lang="en-US" sz="1400" dirty="0" smtClean="0">
                <a:latin typeface="Lucida Console" pitchFamily="49" charset="0"/>
              </a:rPr>
              <a:t>|               Bytes|%_</a:t>
            </a:r>
            <a:r>
              <a:rPr lang="en-US" sz="1400" dirty="0" err="1" smtClean="0">
                <a:latin typeface="Lucida Console" pitchFamily="49" charset="0"/>
              </a:rPr>
              <a:t>of_total</a:t>
            </a:r>
            <a:r>
              <a:rPr lang="en-US" sz="1400" dirty="0" smtClean="0">
                <a:latin typeface="Lucida Console" pitchFamily="49" charset="0"/>
              </a:rPr>
              <a:t>|   </a:t>
            </a:r>
            <a:r>
              <a:rPr lang="en-US" sz="1400" dirty="0" err="1" smtClean="0">
                <a:latin typeface="Lucida Console" pitchFamily="49" charset="0"/>
              </a:rPr>
              <a:t>cumul</a:t>
            </a:r>
            <a:r>
              <a:rPr lang="en-US" sz="1400" dirty="0" smtClean="0">
                <a:latin typeface="Lucida Console" pitchFamily="49" charset="0"/>
              </a:rPr>
              <a:t>_%|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192.168.1.158|            80622155| 54.402049| 54.402049|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192.168.1.115|            56285305| 36.721620| 91.123669|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192.168.1.15|            11288271|  7.636019| 98.759687|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192.168.1.113|             1513238|  0.685611| 99.445098|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192.168.1.115|              611659|  0.278469| 99.723568|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192.168.1.255|              163238|  0.096894| 99.820462|</a:t>
            </a:r>
          </a:p>
          <a:p>
            <a:r>
              <a:rPr lang="en-US" sz="1400" dirty="0" smtClean="0">
                <a:latin typeface="Lucida Console" pitchFamily="49" charset="0"/>
              </a:rPr>
              <a:t>  192.168.1.223|              116826|  0.077675| 99.898137|</a:t>
            </a:r>
          </a:p>
          <a:p>
            <a:r>
              <a:rPr lang="en-US" sz="1400" dirty="0" smtClean="0">
                <a:latin typeface="Lucida Console" pitchFamily="49" charset="0"/>
              </a:rPr>
              <a:t>    226.0.0.251|               35627|  0.024150| 99.922237|</a:t>
            </a:r>
          </a:p>
          <a:p>
            <a:endParaRPr lang="en-US" sz="14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Lucida Console" pitchFamily="49" charset="0"/>
              </a:rPr>
              <a:t>[</a:t>
            </a:r>
            <a:r>
              <a:rPr lang="en-US" sz="1800" smtClean="0">
                <a:latin typeface="Lucida Console" pitchFamily="49" charset="0"/>
              </a:rPr>
              <a:t>joe@silk </a:t>
            </a:r>
            <a:r>
              <a:rPr lang="en-US" sz="1800" dirty="0" smtClean="0">
                <a:latin typeface="Lucida Console" pitchFamily="49" charset="0"/>
              </a:rPr>
              <a:t>~]$ </a:t>
            </a:r>
            <a:r>
              <a:rPr lang="en-US" sz="1800" dirty="0" err="1" smtClean="0">
                <a:latin typeface="Lucida Console" pitchFamily="49" charset="0"/>
              </a:rPr>
              <a:t>rwfilter</a:t>
            </a:r>
            <a:r>
              <a:rPr lang="en-US" sz="1800" dirty="0" smtClean="0">
                <a:latin typeface="Lucida Console" pitchFamily="49" charset="0"/>
              </a:rPr>
              <a:t> --sensor=</a:t>
            </a:r>
            <a:r>
              <a:rPr lang="en-US" sz="1800" dirty="0" err="1" smtClean="0">
                <a:latin typeface="Lucida Console" pitchFamily="49" charset="0"/>
              </a:rPr>
              <a:t>localhost</a:t>
            </a:r>
            <a:r>
              <a:rPr lang="en-US" sz="1800" dirty="0" smtClean="0">
                <a:latin typeface="Lucida Console" pitchFamily="49" charset="0"/>
              </a:rPr>
              <a:t> --type=all --proto=0- --pass=</a:t>
            </a:r>
            <a:r>
              <a:rPr lang="en-US" sz="1800" dirty="0" err="1" smtClean="0">
                <a:latin typeface="Lucida Console" pitchFamily="49" charset="0"/>
              </a:rPr>
              <a:t>stdout</a:t>
            </a:r>
            <a:r>
              <a:rPr lang="en-US" sz="1800" dirty="0" smtClean="0">
                <a:latin typeface="Lucida Console" pitchFamily="49" charset="0"/>
              </a:rPr>
              <a:t> --</a:t>
            </a:r>
            <a:r>
              <a:rPr lang="en-US" sz="1800" dirty="0" err="1" smtClean="0">
                <a:latin typeface="Lucida Console" pitchFamily="49" charset="0"/>
              </a:rPr>
              <a:t>daddress</a:t>
            </a:r>
            <a:r>
              <a:rPr lang="en-US" sz="1800" dirty="0" smtClean="0">
                <a:latin typeface="Lucida Console" pitchFamily="49" charset="0"/>
              </a:rPr>
              <a:t>=192.168.1.108 | </a:t>
            </a:r>
            <a:r>
              <a:rPr lang="en-US" sz="1800" dirty="0" err="1" smtClean="0">
                <a:latin typeface="Lucida Console" pitchFamily="49" charset="0"/>
              </a:rPr>
              <a:t>rwsort</a:t>
            </a:r>
            <a:r>
              <a:rPr lang="en-US" sz="1800" dirty="0" smtClean="0">
                <a:latin typeface="Lucida Console" pitchFamily="49" charset="0"/>
              </a:rPr>
              <a:t> --fields=bytes | </a:t>
            </a:r>
            <a:r>
              <a:rPr lang="en-US" sz="1800" dirty="0" err="1" smtClean="0">
                <a:latin typeface="Lucida Console" pitchFamily="49" charset="0"/>
              </a:rPr>
              <a:t>rwsort</a:t>
            </a:r>
            <a:r>
              <a:rPr lang="en-US" sz="1800" dirty="0" smtClean="0">
                <a:latin typeface="Lucida Console" pitchFamily="49" charset="0"/>
              </a:rPr>
              <a:t> --fields=bytes|  </a:t>
            </a:r>
            <a:r>
              <a:rPr lang="en-US" sz="1800" dirty="0" err="1" smtClean="0">
                <a:latin typeface="Lucida Console" pitchFamily="49" charset="0"/>
              </a:rPr>
              <a:t>rwcut</a:t>
            </a:r>
            <a:r>
              <a:rPr lang="en-US" sz="1800" dirty="0" smtClean="0">
                <a:latin typeface="Lucida Console" pitchFamily="49" charset="0"/>
              </a:rPr>
              <a:t> --fields=</a:t>
            </a:r>
            <a:r>
              <a:rPr lang="en-US" sz="1800" dirty="0" err="1" smtClean="0">
                <a:latin typeface="Lucida Console" pitchFamily="49" charset="0"/>
              </a:rPr>
              <a:t>sip,dip,dport,sport,dur</a:t>
            </a:r>
            <a:r>
              <a:rPr lang="en-US" sz="1800" dirty="0" smtClean="0">
                <a:latin typeface="Lucida Console" pitchFamily="49" charset="0"/>
              </a:rPr>
              <a:t>| tail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192.168.1.108|62168|  139|    0.278|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192.168.1.108|62418|  139|    0.321|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192.168.1.108|62419|  139|    0.304|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192.168.1.108|62420|  139|    0.295|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192.168.1.108|62404|  139|    0.467|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192.168.1.108|62403|  139|    0.472|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192.168.1.108|62402|  139|    0.520|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192.168.1.108|56022|   53|  513.045|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192.168.1.108|62086|  139| 1755.572|</a:t>
            </a:r>
          </a:p>
          <a:p>
            <a:r>
              <a:rPr lang="en-US" sz="1400" dirty="0" smtClean="0">
                <a:latin typeface="Lucida Console" pitchFamily="49" charset="0"/>
              </a:rPr>
              <a:t>   192.168.1.10|  192.168.1.108|62086|  139|  483.900|</a:t>
            </a:r>
          </a:p>
          <a:p>
            <a:endParaRPr lang="en-US" sz="1400" dirty="0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rwfilter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administrator you may want to check for scanners or set a baseline for expected amount of traffic for each day and check to see if your total traffic is % above on a day and look for the root cause –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netflix</a:t>
            </a:r>
            <a:r>
              <a:rPr lang="en-US" dirty="0" smtClean="0"/>
              <a:t> streaming</a:t>
            </a:r>
          </a:p>
          <a:p>
            <a:r>
              <a:rPr lang="en-US" dirty="0" smtClean="0"/>
              <a:t>  “</a:t>
            </a:r>
            <a:r>
              <a:rPr lang="en-US" dirty="0" err="1" smtClean="0"/>
              <a:t>slashdotting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ps</a:t>
            </a:r>
            <a:r>
              <a:rPr lang="en-US" dirty="0" smtClean="0"/>
              <a:t> type script can monitor </a:t>
            </a:r>
            <a:r>
              <a:rPr lang="en-US" dirty="0" err="1" smtClean="0"/>
              <a:t>yaf</a:t>
            </a:r>
            <a:r>
              <a:rPr lang="en-US" dirty="0" smtClean="0"/>
              <a:t>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2"/>
              </a:rPr>
              <a:t>mailto=joe@cert.org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proccount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=“1”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proc=“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running=`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yaf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–c –v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&gt;/dev/null`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[ “$running”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“$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proccount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 ]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then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mail –s”$proc not running `date`” $mailto &lt;&lt;EOF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Less than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proccount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$proc running on $HOSTNAME at ‘date`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Message created by $0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EOF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</a:t>
            </a:r>
            <a:r>
              <a:rPr lang="en-US" sz="1600" dirty="0" smtClean="0"/>
              <a:t>(continued…)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your Linux server and use </a:t>
            </a:r>
            <a:r>
              <a:rPr lang="en-US" dirty="0" err="1" smtClean="0"/>
              <a:t>wget</a:t>
            </a:r>
            <a:r>
              <a:rPr lang="en-US" dirty="0" smtClean="0"/>
              <a:t> to download the software.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]#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tmp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\ http://tools.netsa.cert.org/releases/silk-1.1.3.tar.gz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\ http://tools.netsa.cert.org/releases/libfixbuf-0.8.0.tar.gz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root@silk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]#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\ http://tools.netsa.cert.org/releases/yaf-1.0.0.tar.gz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script can be used for </a:t>
            </a:r>
            <a:r>
              <a:rPr lang="en-US" dirty="0" err="1" smtClean="0"/>
              <a:t>rwflowpack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But what about if it is running and a link in the chain has broken and no data is being stored?</a:t>
            </a:r>
          </a:p>
          <a:p>
            <a:endParaRPr lang="en-US" dirty="0" smtClean="0"/>
          </a:p>
          <a:p>
            <a:r>
              <a:rPr lang="en-US" dirty="0" smtClean="0"/>
              <a:t>We can use </a:t>
            </a:r>
            <a:r>
              <a:rPr lang="en-US" dirty="0" err="1" smtClean="0"/>
              <a:t>rwfilter</a:t>
            </a:r>
            <a:r>
              <a:rPr lang="en-US" dirty="0" smtClean="0"/>
              <a:t> to look for flows created in the last 30 minute period, we could tail the rwflowpack.log and look for new files being written.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r>
              <a:rPr lang="en-US" dirty="0" smtClean="0"/>
              <a:t>This example will use </a:t>
            </a:r>
            <a:r>
              <a:rPr lang="en-US" dirty="0" err="1" smtClean="0"/>
              <a:t>rwfilter</a:t>
            </a:r>
            <a:r>
              <a:rPr lang="en-US" dirty="0" smtClean="0"/>
              <a:t> to check for flows created in the last hour.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now=`date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+%Y/%m/%d:%H`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loop in `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-F /data/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\/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‘s/\///’`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flowcount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=`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rwfilter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–sensor=$loop \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–start-date=$now \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--type=all –proto=0- \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rwcut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–l `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[ “$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flowcount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“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“0” ]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then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mail –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s”Error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$loop has no records” foo@bar.com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66" name="Picture 22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003300"/>
            <a:ext cx="2740025" cy="4178300"/>
          </a:xfrm>
          <a:noFill/>
          <a:ln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white">
          <a:xfrm>
            <a:off x="3200400" y="2438400"/>
            <a:ext cx="57912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154" rIns="92309" bIns="46154" anchor="ctr"/>
          <a:lstStyle/>
          <a:p>
            <a:r>
              <a:rPr lang="en-US" sz="3200" b="1" dirty="0" smtClean="0"/>
              <a:t>Wrap up</a:t>
            </a:r>
            <a:endParaRPr lang="en-US" sz="3200" b="1" dirty="0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0" y="9779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0" y="5181600"/>
            <a:ext cx="91440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>
            <a:off x="304800" y="5180013"/>
            <a:ext cx="8458200" cy="1587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we set up works nicely. But it can be improved. We can run </a:t>
            </a:r>
            <a:r>
              <a:rPr lang="en-US" dirty="0" err="1" smtClean="0"/>
              <a:t>yaf</a:t>
            </a:r>
            <a:r>
              <a:rPr lang="en-US" dirty="0" smtClean="0"/>
              <a:t>, </a:t>
            </a:r>
            <a:r>
              <a:rPr lang="en-US" dirty="0" err="1" smtClean="0"/>
              <a:t>rwflowcap</a:t>
            </a:r>
            <a:r>
              <a:rPr lang="en-US" dirty="0" smtClean="0"/>
              <a:t> and </a:t>
            </a:r>
            <a:r>
              <a:rPr lang="en-US" dirty="0" err="1" smtClean="0"/>
              <a:t>rwsender</a:t>
            </a:r>
            <a:r>
              <a:rPr lang="en-US" dirty="0" smtClean="0"/>
              <a:t> on the sensor and then </a:t>
            </a:r>
            <a:r>
              <a:rPr lang="en-US" dirty="0" err="1" smtClean="0"/>
              <a:t>rwreceiver</a:t>
            </a:r>
            <a:r>
              <a:rPr lang="en-US" dirty="0" smtClean="0"/>
              <a:t> and </a:t>
            </a:r>
            <a:r>
              <a:rPr lang="en-US" dirty="0" err="1" smtClean="0"/>
              <a:t>rwflowpack</a:t>
            </a:r>
            <a:r>
              <a:rPr lang="en-US" dirty="0" smtClean="0"/>
              <a:t> on the packing machine. </a:t>
            </a:r>
          </a:p>
          <a:p>
            <a:endParaRPr lang="en-US" dirty="0" smtClean="0"/>
          </a:p>
          <a:p>
            <a:r>
              <a:rPr lang="en-US" dirty="0" smtClean="0"/>
              <a:t>Now if </a:t>
            </a:r>
            <a:r>
              <a:rPr lang="en-US" dirty="0" err="1" smtClean="0"/>
              <a:t>yaf</a:t>
            </a:r>
            <a:r>
              <a:rPr lang="en-US" dirty="0" smtClean="0"/>
              <a:t> cannot connect to </a:t>
            </a:r>
            <a:r>
              <a:rPr lang="en-US" dirty="0" err="1" smtClean="0"/>
              <a:t>rwreciever</a:t>
            </a:r>
            <a:r>
              <a:rPr lang="en-US" dirty="0" smtClean="0"/>
              <a:t> it stops, data would be lost.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 </a:t>
            </a:r>
          </a:p>
          <a:p>
            <a:endParaRPr lang="en-US" dirty="0" smtClean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joe@cert.org</a:t>
            </a:r>
            <a:r>
              <a:rPr lang="en-US" dirty="0" smtClean="0"/>
              <a:t> with any questions you have.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_SEI_Template.V3">
  <a:themeElements>
    <a:clrScheme name="CERT_SEI_Template.V2 15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BBE0E3"/>
      </a:accent1>
      <a:accent2>
        <a:srgbClr val="99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00"/>
      </a:accent6>
      <a:hlink>
        <a:srgbClr val="333399"/>
      </a:hlink>
      <a:folHlink>
        <a:srgbClr val="663399"/>
      </a:folHlink>
    </a:clrScheme>
    <a:fontScheme name="CERT_SEI_Template.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309" tIns="46154" rIns="92309" bIns="46154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92100" algn="l"/>
            <a:tab pos="571500" algn="l"/>
          </a:tabLst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309" tIns="46154" rIns="92309" bIns="46154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92100" algn="l"/>
            <a:tab pos="571500" algn="l"/>
          </a:tabLst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CERT_SEI_Template.V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T_SEI_Template.V2 13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14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A0000"/>
        </a:accent6>
        <a:hlink>
          <a:srgbClr val="6633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T_SEI_Template.V2 15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A0000"/>
        </a:accent6>
        <a:hlink>
          <a:srgbClr val="333399"/>
        </a:hlink>
        <a:folHlink>
          <a:srgbClr val="66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CERT_SEI_Template.V3</Template>
  <TotalTime>5080</TotalTime>
  <Words>4235</Words>
  <Application>Microsoft PowerPoint</Application>
  <PresentationFormat>On-screen Show (4:3)</PresentationFormat>
  <Paragraphs>666</Paragraphs>
  <Slides>94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CERT_SEI_Template.V3</vt:lpstr>
      <vt:lpstr>SiLK Installation</vt:lpstr>
      <vt:lpstr>Topics</vt:lpstr>
      <vt:lpstr>Introduction to SiLK</vt:lpstr>
      <vt:lpstr>Collection &amp; Analysis Infrastructure</vt:lpstr>
      <vt:lpstr>Collection &amp; Analysis Infrastructure</vt:lpstr>
      <vt:lpstr>Slide 6</vt:lpstr>
      <vt:lpstr>Standalone Collection and Analysis</vt:lpstr>
      <vt:lpstr>Downloading SiLK</vt:lpstr>
      <vt:lpstr>Downloading (continued…)</vt:lpstr>
      <vt:lpstr>Build fixbuf</vt:lpstr>
      <vt:lpstr>Errors</vt:lpstr>
      <vt:lpstr>YUM</vt:lpstr>
      <vt:lpstr>YUM </vt:lpstr>
      <vt:lpstr>RPM Confusion</vt:lpstr>
      <vt:lpstr>RPM Confusion</vt:lpstr>
      <vt:lpstr>RPM Confusion</vt:lpstr>
      <vt:lpstr>Fixbuf install</vt:lpstr>
      <vt:lpstr>YAF Install</vt:lpstr>
      <vt:lpstr>YAF Install </vt:lpstr>
      <vt:lpstr>SiLK Install </vt:lpstr>
      <vt:lpstr>SiLK Install (cont…)</vt:lpstr>
      <vt:lpstr>Summary</vt:lpstr>
      <vt:lpstr>SiLK Install (cont…)</vt:lpstr>
      <vt:lpstr>SiLK Configuration</vt:lpstr>
      <vt:lpstr>silk.conf</vt:lpstr>
      <vt:lpstr>silk.conf</vt:lpstr>
      <vt:lpstr>SiLK Configuration</vt:lpstr>
      <vt:lpstr>silk.conf storage heirarchy</vt:lpstr>
      <vt:lpstr>silk.conf storage hierarchy. </vt:lpstr>
      <vt:lpstr>silk.conf</vt:lpstr>
      <vt:lpstr>silk.conf</vt:lpstr>
      <vt:lpstr>sensor.conf</vt:lpstr>
      <vt:lpstr>sensor.conf</vt:lpstr>
      <vt:lpstr>rwflowpack</vt:lpstr>
      <vt:lpstr>rwflowpack.conf</vt:lpstr>
      <vt:lpstr>rwflowpack.conf</vt:lpstr>
      <vt:lpstr>Test YAF</vt:lpstr>
      <vt:lpstr>Test YAF</vt:lpstr>
      <vt:lpstr>IPTables</vt:lpstr>
      <vt:lpstr>IPTables</vt:lpstr>
      <vt:lpstr>Starting YAF</vt:lpstr>
      <vt:lpstr>Starting YAF</vt:lpstr>
      <vt:lpstr>Starting YAF</vt:lpstr>
      <vt:lpstr>Starting YAF</vt:lpstr>
      <vt:lpstr>Starting YAF</vt:lpstr>
      <vt:lpstr>Starting YAF</vt:lpstr>
      <vt:lpstr>Checking on YAF</vt:lpstr>
      <vt:lpstr>Checking on The Collection Process</vt:lpstr>
      <vt:lpstr>Checking on The Collection Process</vt:lpstr>
      <vt:lpstr>Checking on The Collection Process</vt:lpstr>
      <vt:lpstr>Try it out</vt:lpstr>
      <vt:lpstr>Slide 52</vt:lpstr>
      <vt:lpstr>Receiving data from a router</vt:lpstr>
      <vt:lpstr>Span Port</vt:lpstr>
      <vt:lpstr>YAF &amp; Span port </vt:lpstr>
      <vt:lpstr>SiLK &amp; Netflow</vt:lpstr>
      <vt:lpstr>SiLK &amp; Netflow</vt:lpstr>
      <vt:lpstr>YAF &amp; DAG Cards</vt:lpstr>
      <vt:lpstr>Slide 59</vt:lpstr>
      <vt:lpstr>Working With Taps</vt:lpstr>
      <vt:lpstr>Tunneling</vt:lpstr>
      <vt:lpstr>Tunneling</vt:lpstr>
      <vt:lpstr>Tunneling</vt:lpstr>
      <vt:lpstr>Tunneling</vt:lpstr>
      <vt:lpstr>Tunneling</vt:lpstr>
      <vt:lpstr>Tunneling</vt:lpstr>
      <vt:lpstr>Tunneling</vt:lpstr>
      <vt:lpstr>Tunneling</vt:lpstr>
      <vt:lpstr>Slide 69</vt:lpstr>
      <vt:lpstr>RPMs</vt:lpstr>
      <vt:lpstr>RPM</vt:lpstr>
      <vt:lpstr>RPM</vt:lpstr>
      <vt:lpstr>RPM</vt:lpstr>
      <vt:lpstr>RPM-fixbuf</vt:lpstr>
      <vt:lpstr>RPM-fixbuf</vt:lpstr>
      <vt:lpstr>RPM -YAF</vt:lpstr>
      <vt:lpstr>RPM-YAF</vt:lpstr>
      <vt:lpstr>RPM-YAF</vt:lpstr>
      <vt:lpstr>RPM-SiLK</vt:lpstr>
      <vt:lpstr>RPM-SiLK</vt:lpstr>
      <vt:lpstr>RPM-SiLK</vt:lpstr>
      <vt:lpstr>RPM-Yaf</vt:lpstr>
      <vt:lpstr>Slide 83</vt:lpstr>
      <vt:lpstr>rwfilter</vt:lpstr>
      <vt:lpstr>rwfilter</vt:lpstr>
      <vt:lpstr>rwfilter</vt:lpstr>
      <vt:lpstr>rwfilter</vt:lpstr>
      <vt:lpstr>rwfilter </vt:lpstr>
      <vt:lpstr>Monitoring</vt:lpstr>
      <vt:lpstr>Monitoring</vt:lpstr>
      <vt:lpstr>Monitoring</vt:lpstr>
      <vt:lpstr>Slide 92</vt:lpstr>
      <vt:lpstr>Going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SiLK Installation</dc:title>
  <dc:creator>joe</dc:creator>
  <cp:lastModifiedBy>joe</cp:lastModifiedBy>
  <cp:revision>360</cp:revision>
  <cp:lastPrinted>2006-09-07T20:48:53Z</cp:lastPrinted>
  <dcterms:created xsi:type="dcterms:W3CDTF">2009-01-09T01:42:49Z</dcterms:created>
  <dcterms:modified xsi:type="dcterms:W3CDTF">2009-01-13T23:01:50Z</dcterms:modified>
</cp:coreProperties>
</file>