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3" r:id="rId3"/>
    <p:sldId id="312" r:id="rId4"/>
    <p:sldId id="313" r:id="rId5"/>
    <p:sldId id="314" r:id="rId6"/>
    <p:sldId id="315" r:id="rId7"/>
    <p:sldId id="316" r:id="rId8"/>
    <p:sldId id="29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80" autoAdjust="0"/>
    <p:restoredTop sz="95373" autoAdjust="0"/>
  </p:normalViewPr>
  <p:slideViewPr>
    <p:cSldViewPr snapToGrid="0" showGuides="1">
      <p:cViewPr varScale="1">
        <p:scale>
          <a:sx n="58" d="100"/>
          <a:sy n="58" d="100"/>
        </p:scale>
        <p:origin x="405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4176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798FB5-86BC-42DA-9D05-F96D484814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685DCD-866D-47AE-A236-118539F5337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06.04.2025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DEB298C-798E-4D73-9DD6-F896C06530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noProof="0"/>
              <a:t>19.06.2024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noProof="0"/>
              <a:t>19.06.2024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noProof="0"/>
              <a:t>19.06.2024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noProof="0"/>
              <a:t>19.06.2024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noProof="0"/>
              <a:t>19.06.2024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noProof="0"/>
              <a:t>19.06.2024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de-DE" noProof="0"/>
              <a:t>Tabelle durch Klicken auf Symbol hinzufügen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547D2927-4A99-4714-8EBA-F773EAA26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ADF7DEC-21BD-45CA-9E91-B9F58A69F6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89A3267-E086-4EC3-A0BB-F8ECD01A5C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de-DE" noProof="0"/>
              <a:t>Bild durch Klicken auf Symbol hinzufügen</a:t>
            </a:r>
            <a:endParaRPr lang="de-CH" noProof="0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791A1AD7-DB7D-4C75-BEFB-EB6D34D3B2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96449" y="316800"/>
            <a:ext cx="1800000" cy="360000"/>
          </a:xfrm>
        </p:spPr>
        <p:txBody>
          <a:bodyPr anchor="b" anchorCtr="0"/>
          <a:lstStyle>
            <a:lvl1pPr marL="0" indent="0" algn="l">
              <a:spcBef>
                <a:spcPts val="0"/>
              </a:spcBef>
              <a:buNone/>
              <a:defRPr sz="1150"/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lvl="0"/>
            <a:r>
              <a:rPr lang="de-DE" dirty="0"/>
              <a:t>Organisationseinheit verbal</a:t>
            </a:r>
            <a:br>
              <a:rPr lang="de-DE" dirty="0"/>
            </a:br>
            <a:r>
              <a:rPr lang="de-DE" dirty="0"/>
              <a:t>optional auf 2 Zeilen</a:t>
            </a:r>
          </a:p>
        </p:txBody>
      </p:sp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/>
            </a:lvl1pPr>
            <a:lvl2pPr marL="1079500" indent="-539750">
              <a:buFont typeface="+mj-lt"/>
              <a:buAutoNum type="arabicPeriod"/>
              <a:defRPr/>
            </a:lvl2pPr>
            <a:lvl3pPr marL="1612900" indent="-533400">
              <a:buFont typeface="+mj-lt"/>
              <a:buAutoNum type="arabicPeriod"/>
              <a:defRPr/>
            </a:lvl3pPr>
            <a:lvl4pPr marL="2152650" indent="-539750">
              <a:buFont typeface="+mj-lt"/>
              <a:buAutoNum type="arabicPeriod"/>
              <a:defRPr/>
            </a:lvl4pPr>
            <a:lvl5pPr marL="2692400" indent="-539750">
              <a:buFont typeface="+mj-lt"/>
              <a:buAutoNum type="arabicPeriod"/>
              <a:defRPr/>
            </a:lvl5pPr>
          </a:lstStyle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noProof="0"/>
              <a:t>19.06.2024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noProof="0"/>
              <a:t>19.06.2024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 dirty="0"/>
              <a:t>Organisationseinheit verbal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noProof="0"/>
              <a:t>19.06.2024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‹Nr.›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 noProof="0"/>
              <a:t>19.06.2024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/>
              <a:t>Mastertextformat bearbeiten</a:t>
            </a:r>
          </a:p>
          <a:p>
            <a:pPr lvl="1"/>
            <a:r>
              <a:rPr lang="de-CH" noProof="0"/>
              <a:t>Zweite Ebene</a:t>
            </a:r>
          </a:p>
          <a:p>
            <a:pPr lvl="2"/>
            <a:r>
              <a:rPr lang="de-CH" noProof="0"/>
              <a:t>Dritte Ebene</a:t>
            </a:r>
          </a:p>
          <a:p>
            <a:pPr lvl="3"/>
            <a:r>
              <a:rPr lang="de-CH" noProof="0"/>
              <a:t>Vierte Ebene</a:t>
            </a:r>
          </a:p>
          <a:p>
            <a:pPr lvl="4"/>
            <a:r>
              <a:rPr lang="de-CH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CH" noProof="0"/>
              <a:t>19.06.2024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‹Nr.›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Ein Bild, das Gebäude, Stadt, Schloss, Turm enthält.&#10;&#10;Automatisch generierte Beschreibung">
            <a:extLst>
              <a:ext uri="{FF2B5EF4-FFF2-40B4-BE49-F238E27FC236}">
                <a16:creationId xmlns:a16="http://schemas.microsoft.com/office/drawing/2014/main" id="{882FF669-564A-4497-A386-BA8B28F256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 b="461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" y="2233538"/>
            <a:ext cx="6096001" cy="2772000"/>
          </a:xfrm>
        </p:spPr>
        <p:txBody>
          <a:bodyPr/>
          <a:lstStyle/>
          <a:p>
            <a:r>
              <a:rPr lang="en-US" sz="3200" dirty="0" err="1"/>
              <a:t>Orderfox</a:t>
            </a:r>
            <a:r>
              <a:rPr lang="en-US" sz="3200" dirty="0"/>
              <a:t> Challenge:</a:t>
            </a:r>
            <a:br>
              <a:rPr lang="en-US" sz="3200" dirty="0"/>
            </a:br>
            <a:r>
              <a:rPr lang="en-US" sz="3200" dirty="0"/>
              <a:t>RAG to GPT-4o</a:t>
            </a:r>
            <a:endParaRPr lang="de-CH" sz="5400" dirty="0"/>
          </a:p>
        </p:txBody>
      </p:sp>
      <p:sp>
        <p:nvSpPr>
          <p:cNvPr id="2" name="Bildplatzhalter 1">
            <a:extLst>
              <a:ext uri="{FF2B5EF4-FFF2-40B4-BE49-F238E27FC236}">
                <a16:creationId xmlns:a16="http://schemas.microsoft.com/office/drawing/2014/main" id="{11ADABBC-2742-48DB-BA2B-E411F07CEE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2831" y="4106082"/>
            <a:ext cx="4680000" cy="1008000"/>
          </a:xfrm>
        </p:spPr>
        <p:txBody>
          <a:bodyPr/>
          <a:lstStyle/>
          <a:p>
            <a:r>
              <a:rPr lang="de-CH" dirty="0"/>
              <a:t>Christian Bertsch, Danilo Djordjevic, Richard Danis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u="sng" dirty="0" err="1"/>
              <a:t>Pre-processing</a:t>
            </a:r>
            <a:endParaRPr lang="de-CH" b="1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BD7DC3-17C3-4B09-9D8E-F143A82B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de-DE" sz="2000" b="1" dirty="0"/>
              <a:t>URL </a:t>
            </a:r>
            <a:r>
              <a:rPr lang="de-DE" sz="2000" b="1" dirty="0" err="1"/>
              <a:t>filtering</a:t>
            </a:r>
            <a:r>
              <a:rPr lang="de-DE" sz="2000" dirty="0"/>
              <a:t>: </a:t>
            </a:r>
          </a:p>
          <a:p>
            <a:pPr lvl="2"/>
            <a:r>
              <a:rPr lang="de-DE" sz="2000" dirty="0"/>
              <a:t>Intelligent </a:t>
            </a:r>
            <a:r>
              <a:rPr lang="de-DE" sz="2000" dirty="0" err="1"/>
              <a:t>filtering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retain</a:t>
            </a:r>
            <a:r>
              <a:rPr lang="de-DE" sz="2000" dirty="0"/>
              <a:t> </a:t>
            </a: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/>
              <a:t>meaningful</a:t>
            </a:r>
            <a:r>
              <a:rPr lang="de-DE" sz="2000" dirty="0"/>
              <a:t> URLs </a:t>
            </a:r>
            <a:r>
              <a:rPr lang="de-DE" sz="2000" dirty="0" err="1"/>
              <a:t>while</a:t>
            </a:r>
            <a:r>
              <a:rPr lang="de-DE" sz="2000" dirty="0"/>
              <a:t> </a:t>
            </a:r>
            <a:r>
              <a:rPr lang="de-DE" sz="2000" dirty="0" err="1"/>
              <a:t>excluding</a:t>
            </a:r>
            <a:r>
              <a:rPr lang="de-DE" sz="2000" dirty="0"/>
              <a:t> </a:t>
            </a:r>
            <a:r>
              <a:rPr lang="de-DE" sz="2000" dirty="0" err="1"/>
              <a:t>resource</a:t>
            </a:r>
            <a:r>
              <a:rPr lang="de-DE" sz="2000" dirty="0"/>
              <a:t> </a:t>
            </a:r>
            <a:r>
              <a:rPr lang="de-DE" sz="2000" dirty="0" err="1"/>
              <a:t>files</a:t>
            </a:r>
            <a:r>
              <a:rPr lang="de-DE" sz="2000" dirty="0"/>
              <a:t> (</a:t>
            </a:r>
            <a:r>
              <a:rPr lang="de-DE" sz="2000" dirty="0" err="1"/>
              <a:t>eg</a:t>
            </a:r>
            <a:r>
              <a:rPr lang="de-DE" sz="2000" dirty="0"/>
              <a:t>.: CSS, JavaScript, </a:t>
            </a:r>
            <a:r>
              <a:rPr lang="de-DE" sz="2000" dirty="0" err="1"/>
              <a:t>images</a:t>
            </a:r>
            <a:r>
              <a:rPr lang="de-DE" sz="2000" dirty="0"/>
              <a:t>)</a:t>
            </a:r>
          </a:p>
          <a:p>
            <a:pPr lvl="2"/>
            <a:endParaRPr lang="de-DE" sz="2000" dirty="0"/>
          </a:p>
          <a:p>
            <a:pPr marL="457200" indent="-457200">
              <a:buFont typeface="+mj-lt"/>
              <a:buAutoNum type="arabicPeriod"/>
            </a:pPr>
            <a:r>
              <a:rPr lang="de-DE" sz="2000" b="1" dirty="0"/>
              <a:t>Text </a:t>
            </a:r>
            <a:r>
              <a:rPr lang="de-DE" sz="2000" b="1" dirty="0" err="1"/>
              <a:t>processing</a:t>
            </a:r>
            <a:r>
              <a:rPr lang="de-DE" sz="2000" dirty="0"/>
              <a:t>: </a:t>
            </a:r>
          </a:p>
          <a:p>
            <a:pPr lvl="2"/>
            <a:r>
              <a:rPr lang="de-DE" sz="2000" dirty="0" err="1"/>
              <a:t>Stopword</a:t>
            </a:r>
            <a:r>
              <a:rPr lang="de-DE" sz="2000" dirty="0"/>
              <a:t> </a:t>
            </a:r>
            <a:r>
              <a:rPr lang="de-DE" sz="2000" dirty="0" err="1"/>
              <a:t>removal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eliminate</a:t>
            </a:r>
            <a:r>
              <a:rPr lang="de-DE" sz="2000" dirty="0"/>
              <a:t> </a:t>
            </a:r>
            <a:r>
              <a:rPr lang="de-DE" sz="2000" dirty="0" err="1"/>
              <a:t>common</a:t>
            </a:r>
            <a:r>
              <a:rPr lang="de-DE" sz="2000" dirty="0"/>
              <a:t> </a:t>
            </a:r>
            <a:r>
              <a:rPr lang="de-DE" sz="2000" dirty="0" err="1"/>
              <a:t>words</a:t>
            </a:r>
            <a:r>
              <a:rPr lang="de-DE" sz="2000" dirty="0"/>
              <a:t> -&gt; </a:t>
            </a:r>
            <a:r>
              <a:rPr lang="de-DE" sz="2000" dirty="0" err="1"/>
              <a:t>shortening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documents</a:t>
            </a:r>
            <a:endParaRPr lang="de-DE" sz="2000" dirty="0"/>
          </a:p>
          <a:p>
            <a:pPr lvl="2"/>
            <a:endParaRPr lang="de-DE" sz="2000" dirty="0"/>
          </a:p>
          <a:p>
            <a:pPr marL="457200" indent="-457200">
              <a:buFont typeface="+mj-lt"/>
              <a:buAutoNum type="arabicPeriod"/>
            </a:pPr>
            <a:r>
              <a:rPr lang="de-DE" sz="2000" b="1" dirty="0"/>
              <a:t>Content </a:t>
            </a:r>
            <a:r>
              <a:rPr lang="de-DE" sz="2000" b="1" dirty="0" err="1"/>
              <a:t>Trimming</a:t>
            </a:r>
            <a:r>
              <a:rPr lang="de-DE" sz="2000" dirty="0"/>
              <a:t>:</a:t>
            </a:r>
          </a:p>
          <a:p>
            <a:pPr lvl="2"/>
            <a:r>
              <a:rPr lang="de-DE" sz="2000" dirty="0" err="1"/>
              <a:t>Removal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first</a:t>
            </a:r>
            <a:r>
              <a:rPr lang="de-DE" sz="2000" dirty="0"/>
              <a:t> 10%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text</a:t>
            </a:r>
            <a:r>
              <a:rPr lang="de-DE" sz="2000" dirty="0"/>
              <a:t> </a:t>
            </a:r>
            <a:r>
              <a:rPr lang="de-DE" sz="2000" dirty="0" err="1"/>
              <a:t>content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each</a:t>
            </a:r>
            <a:r>
              <a:rPr lang="de-DE" sz="2000" dirty="0"/>
              <a:t> </a:t>
            </a:r>
            <a:r>
              <a:rPr lang="de-DE" sz="2000" dirty="0" err="1"/>
              <a:t>document</a:t>
            </a:r>
            <a:r>
              <a:rPr lang="de-DE" sz="2000" dirty="0"/>
              <a:t> </a:t>
            </a:r>
            <a:r>
              <a:rPr lang="de-DE" sz="2000" dirty="0" err="1"/>
              <a:t>since</a:t>
            </a:r>
            <a:r>
              <a:rPr lang="de-DE" sz="2000" dirty="0"/>
              <a:t> </a:t>
            </a:r>
            <a:r>
              <a:rPr lang="de-DE" sz="2000" dirty="0" err="1"/>
              <a:t>most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time </a:t>
            </a:r>
            <a:r>
              <a:rPr lang="de-DE" sz="2000" dirty="0" err="1"/>
              <a:t>contains</a:t>
            </a:r>
            <a:r>
              <a:rPr lang="de-DE" sz="2000" dirty="0"/>
              <a:t> </a:t>
            </a:r>
            <a:r>
              <a:rPr lang="de-DE" sz="2000" dirty="0" err="1"/>
              <a:t>irrelevent</a:t>
            </a:r>
            <a:r>
              <a:rPr lang="de-DE" sz="2000" dirty="0"/>
              <a:t> </a:t>
            </a:r>
            <a:r>
              <a:rPr lang="de-DE" sz="2000" dirty="0" err="1"/>
              <a:t>information</a:t>
            </a:r>
            <a:endParaRPr lang="de-DE" sz="2000" dirty="0"/>
          </a:p>
          <a:p>
            <a:pPr lvl="2"/>
            <a:endParaRPr lang="de-DE" sz="2000" dirty="0"/>
          </a:p>
          <a:p>
            <a:pPr>
              <a:lnSpc>
                <a:spcPts val="1425"/>
              </a:lnSpc>
              <a:buNone/>
            </a:pPr>
            <a:r>
              <a:rPr lang="de-DE" sz="2000" dirty="0"/>
              <a:t>-&gt; </a:t>
            </a:r>
            <a:r>
              <a:rPr lang="de-DE" sz="2000" b="1" dirty="0" err="1"/>
              <a:t>Cleaning</a:t>
            </a:r>
            <a:r>
              <a:rPr lang="de-DE" sz="2000" b="1" dirty="0"/>
              <a:t> </a:t>
            </a:r>
            <a:r>
              <a:rPr lang="de-DE" sz="2000" b="1" dirty="0" err="1"/>
              <a:t>process</a:t>
            </a:r>
            <a:r>
              <a:rPr lang="de-DE" sz="2000" b="1" dirty="0"/>
              <a:t> </a:t>
            </a:r>
            <a:r>
              <a:rPr lang="de-DE" sz="2000" b="1" dirty="0" err="1"/>
              <a:t>reduced</a:t>
            </a:r>
            <a:r>
              <a:rPr lang="de-DE" sz="2000" b="1" dirty="0"/>
              <a:t> </a:t>
            </a:r>
            <a:r>
              <a:rPr lang="de-DE" sz="2000" b="1" dirty="0" err="1"/>
              <a:t>size</a:t>
            </a:r>
            <a:r>
              <a:rPr lang="de-DE" sz="2000" b="1" dirty="0"/>
              <a:t> </a:t>
            </a:r>
            <a:r>
              <a:rPr lang="de-DE" sz="2000" b="1" dirty="0" err="1"/>
              <a:t>of</a:t>
            </a:r>
            <a:r>
              <a:rPr lang="de-DE" sz="2000" b="1" dirty="0"/>
              <a:t> </a:t>
            </a:r>
            <a:r>
              <a:rPr lang="de-DE" sz="2000" b="1" dirty="0" err="1"/>
              <a:t>dataset</a:t>
            </a:r>
            <a:r>
              <a:rPr lang="de-DE" sz="2000" b="1" dirty="0"/>
              <a:t> </a:t>
            </a:r>
            <a:r>
              <a:rPr lang="de-DE" sz="2000" b="1" dirty="0" err="1"/>
              <a:t>from</a:t>
            </a:r>
            <a:r>
              <a:rPr lang="de-DE" sz="2000" b="1" dirty="0"/>
              <a:t> 17GB </a:t>
            </a:r>
            <a:r>
              <a:rPr lang="de-DE" sz="2000" b="1" dirty="0" err="1"/>
              <a:t>to</a:t>
            </a:r>
            <a:r>
              <a:rPr lang="de-DE" sz="2000" b="1" dirty="0"/>
              <a:t> 1.9GB</a:t>
            </a:r>
          </a:p>
          <a:p>
            <a:pPr marL="540000" lvl="2" indent="0">
              <a:buNone/>
            </a:pP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2"/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266700" lvl="1" indent="0">
              <a:buNone/>
            </a:pPr>
            <a:endParaRPr lang="de-DE" sz="2000" dirty="0"/>
          </a:p>
          <a:p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noProof="0"/>
              <a:t>19.06.2024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2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77711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4B691-65E8-33E5-151F-A3B30D997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3AD7C-1484-58BC-C305-ABEBA55A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u="sng" dirty="0" err="1"/>
              <a:t>Document</a:t>
            </a:r>
            <a:r>
              <a:rPr lang="de-CH" b="1" u="sng" dirty="0"/>
              <a:t> Chunking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BD422C-D171-3C7F-447D-EB19120CD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1561156"/>
            <a:ext cx="10728325" cy="4680000"/>
          </a:xfrm>
        </p:spPr>
        <p:txBody>
          <a:bodyPr/>
          <a:lstStyle/>
          <a:p>
            <a:r>
              <a:rPr lang="de-DE" sz="2000" b="1" dirty="0"/>
              <a:t>Segment</a:t>
            </a:r>
            <a:r>
              <a:rPr lang="de-DE" sz="2000" dirty="0"/>
              <a:t> </a:t>
            </a:r>
            <a:r>
              <a:rPr lang="de-DE" sz="2000" dirty="0" err="1"/>
              <a:t>documents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 </a:t>
            </a:r>
            <a:r>
              <a:rPr lang="de-DE" sz="2000" dirty="0" err="1"/>
              <a:t>manageable</a:t>
            </a:r>
            <a:r>
              <a:rPr lang="de-DE" sz="2000" dirty="0"/>
              <a:t> </a:t>
            </a:r>
            <a:r>
              <a:rPr lang="de-DE" sz="2000" dirty="0" err="1"/>
              <a:t>chunks</a:t>
            </a:r>
            <a:r>
              <a:rPr lang="de-DE" sz="2000" dirty="0"/>
              <a:t> (500 </a:t>
            </a:r>
            <a:r>
              <a:rPr lang="de-DE" sz="2000" dirty="0" err="1"/>
              <a:t>char</a:t>
            </a:r>
            <a:r>
              <a:rPr lang="de-DE" sz="2000" dirty="0"/>
              <a:t>. Size </a:t>
            </a:r>
            <a:r>
              <a:rPr lang="de-DE" sz="2000" dirty="0" err="1"/>
              <a:t>with</a:t>
            </a:r>
            <a:r>
              <a:rPr lang="de-DE" sz="2000" dirty="0"/>
              <a:t> 100 </a:t>
            </a:r>
            <a:r>
              <a:rPr lang="de-DE" sz="2000" dirty="0" err="1"/>
              <a:t>char</a:t>
            </a:r>
            <a:r>
              <a:rPr lang="de-DE" sz="2000" dirty="0"/>
              <a:t>. </a:t>
            </a:r>
            <a:r>
              <a:rPr lang="de-DE" sz="2000" dirty="0" err="1"/>
              <a:t>Overlap</a:t>
            </a:r>
            <a:r>
              <a:rPr lang="de-DE" sz="2000" dirty="0"/>
              <a:t>)</a:t>
            </a:r>
          </a:p>
          <a:p>
            <a:pPr marL="0" indent="0">
              <a:buNone/>
            </a:pPr>
            <a:endParaRPr lang="de-DE" sz="2000" dirty="0"/>
          </a:p>
          <a:p>
            <a:r>
              <a:rPr lang="de-DE" sz="2000" b="1" dirty="0" err="1"/>
              <a:t>Preserved</a:t>
            </a:r>
            <a:r>
              <a:rPr lang="de-DE" sz="2000" dirty="0"/>
              <a:t> </a:t>
            </a:r>
            <a:r>
              <a:rPr lang="de-DE" sz="2000" dirty="0" err="1"/>
              <a:t>metadata</a:t>
            </a:r>
            <a:r>
              <a:rPr lang="de-DE" sz="2000" dirty="0"/>
              <a:t> </a:t>
            </a:r>
            <a:r>
              <a:rPr lang="de-DE" sz="2000" dirty="0" err="1"/>
              <a:t>associations</a:t>
            </a:r>
            <a:r>
              <a:rPr lang="de-DE" sz="2000" dirty="0"/>
              <a:t> </a:t>
            </a:r>
            <a:r>
              <a:rPr lang="de-DE" sz="2000" dirty="0" err="1"/>
              <a:t>between</a:t>
            </a:r>
            <a:r>
              <a:rPr lang="de-DE" sz="2000" dirty="0"/>
              <a:t> </a:t>
            </a:r>
            <a:r>
              <a:rPr lang="de-DE" sz="2000" dirty="0" err="1"/>
              <a:t>chunks</a:t>
            </a:r>
            <a:r>
              <a:rPr lang="de-DE" sz="2000" dirty="0"/>
              <a:t> and </a:t>
            </a:r>
            <a:r>
              <a:rPr lang="de-DE" sz="2000" dirty="0" err="1"/>
              <a:t>their</a:t>
            </a:r>
            <a:r>
              <a:rPr lang="de-DE" sz="2000" dirty="0"/>
              <a:t> source URLs</a:t>
            </a:r>
          </a:p>
          <a:p>
            <a:endParaRPr lang="de-DE" sz="2000" dirty="0"/>
          </a:p>
          <a:p>
            <a:r>
              <a:rPr lang="de-DE" sz="2000" b="1" dirty="0"/>
              <a:t>Structured</a:t>
            </a:r>
            <a:r>
              <a:rPr lang="de-DE" sz="2000" dirty="0"/>
              <a:t> </a:t>
            </a:r>
            <a:r>
              <a:rPr lang="de-DE" sz="2000" dirty="0" err="1"/>
              <a:t>document</a:t>
            </a:r>
            <a:r>
              <a:rPr lang="de-DE" sz="2000" dirty="0"/>
              <a:t> </a:t>
            </a:r>
            <a:r>
              <a:rPr lang="de-DE" sz="2000" dirty="0" err="1"/>
              <a:t>format</a:t>
            </a:r>
            <a:r>
              <a:rPr lang="de-DE" sz="2000" dirty="0"/>
              <a:t> </a:t>
            </a:r>
            <a:r>
              <a:rPr lang="de-DE" sz="2000" dirty="0" err="1"/>
              <a:t>compatible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vector</a:t>
            </a:r>
            <a:r>
              <a:rPr lang="de-DE" sz="2000" dirty="0"/>
              <a:t> </a:t>
            </a:r>
            <a:r>
              <a:rPr lang="de-DE" sz="2000" dirty="0" err="1"/>
              <a:t>database</a:t>
            </a:r>
            <a:endParaRPr lang="de-DE" sz="2000" dirty="0"/>
          </a:p>
          <a:p>
            <a:pPr marL="540000" lvl="2" indent="0">
              <a:buNone/>
            </a:pP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66700" lvl="1" indent="0">
              <a:buNone/>
            </a:pPr>
            <a:r>
              <a:rPr lang="de-DE" sz="2000" dirty="0"/>
              <a:t>-&gt; </a:t>
            </a:r>
            <a:r>
              <a:rPr lang="de-DE" sz="2000" dirty="0" err="1"/>
              <a:t>strategy</a:t>
            </a:r>
            <a:r>
              <a:rPr lang="de-DE" sz="2000" dirty="0"/>
              <a:t> </a:t>
            </a:r>
            <a:r>
              <a:rPr lang="de-DE" sz="2000" dirty="0" err="1"/>
              <a:t>balances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granularity</a:t>
            </a:r>
            <a:r>
              <a:rPr lang="de-DE" sz="2000" dirty="0"/>
              <a:t> </a:t>
            </a:r>
            <a:r>
              <a:rPr lang="de-DE" sz="2000" dirty="0" err="1"/>
              <a:t>needed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precise</a:t>
            </a:r>
            <a:r>
              <a:rPr lang="de-DE" sz="2000" dirty="0"/>
              <a:t> </a:t>
            </a:r>
            <a:r>
              <a:rPr lang="de-DE" sz="2000" dirty="0" err="1"/>
              <a:t>retrieval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context</a:t>
            </a:r>
            <a:r>
              <a:rPr lang="de-DE" sz="2000" dirty="0"/>
              <a:t> </a:t>
            </a:r>
            <a:r>
              <a:rPr lang="de-DE" sz="2000" dirty="0" err="1"/>
              <a:t>required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meaningful</a:t>
            </a:r>
            <a:r>
              <a:rPr lang="de-DE" sz="2000" dirty="0"/>
              <a:t> </a:t>
            </a:r>
            <a:r>
              <a:rPr lang="de-DE" sz="2000" dirty="0" err="1"/>
              <a:t>responses</a:t>
            </a:r>
            <a:endParaRPr lang="de-DE" sz="2000" dirty="0"/>
          </a:p>
          <a:p>
            <a:pPr marL="266700" lvl="1" indent="0">
              <a:buNone/>
            </a:pPr>
            <a:endParaRPr lang="de-DE" sz="2000" dirty="0"/>
          </a:p>
          <a:p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62AEA21-8145-A9BD-5905-C528516A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3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86982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D761D-74BF-4461-D068-EF366616D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E4C5EF-F103-B782-F236-865E7336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u="sng" dirty="0"/>
              <a:t>Knowledge Base </a:t>
            </a:r>
            <a:r>
              <a:rPr lang="de-CH" b="1" u="sng" dirty="0" err="1"/>
              <a:t>Creation</a:t>
            </a:r>
            <a:endParaRPr lang="de-CH" b="1" u="sng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B539A3-A5B6-9863-2632-962320CF3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1561156"/>
            <a:ext cx="10728325" cy="4680000"/>
          </a:xfrm>
        </p:spPr>
        <p:txBody>
          <a:bodyPr/>
          <a:lstStyle/>
          <a:p>
            <a:r>
              <a:rPr lang="de-DE" sz="2000" dirty="0" err="1"/>
              <a:t>Implemented</a:t>
            </a:r>
            <a:r>
              <a:rPr lang="de-DE" sz="2000" dirty="0"/>
              <a:t> a </a:t>
            </a:r>
            <a:r>
              <a:rPr lang="de-DE" sz="2000" dirty="0" err="1"/>
              <a:t>vector</a:t>
            </a:r>
            <a:r>
              <a:rPr lang="de-DE" sz="2000" dirty="0"/>
              <a:t> </a:t>
            </a:r>
            <a:r>
              <a:rPr lang="de-DE" sz="2000" dirty="0" err="1"/>
              <a:t>database</a:t>
            </a:r>
            <a:r>
              <a:rPr lang="de-DE" sz="2000" dirty="0"/>
              <a:t> </a:t>
            </a: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chroma</a:t>
            </a:r>
            <a:r>
              <a:rPr lang="de-DE" sz="2000" dirty="0"/>
              <a:t>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following</a:t>
            </a:r>
            <a:r>
              <a:rPr lang="de-DE" sz="2000" dirty="0"/>
              <a:t> </a:t>
            </a:r>
            <a:r>
              <a:rPr lang="de-DE" sz="2000" dirty="0" err="1"/>
              <a:t>components</a:t>
            </a:r>
            <a:r>
              <a:rPr lang="de-DE" sz="2000" dirty="0"/>
              <a:t>:</a:t>
            </a:r>
          </a:p>
          <a:p>
            <a:pPr marL="723900" lvl="1" indent="-457200">
              <a:buFont typeface="+mj-lt"/>
              <a:buAutoNum type="arabicPeriod"/>
            </a:pPr>
            <a:endParaRPr lang="de-DE" sz="2000" dirty="0"/>
          </a:p>
          <a:p>
            <a:pPr marL="723900" lvl="1" indent="-457200">
              <a:buFont typeface="+mj-lt"/>
              <a:buAutoNum type="arabicPeriod"/>
            </a:pPr>
            <a:r>
              <a:rPr lang="de-DE" sz="2000" b="1" dirty="0"/>
              <a:t>Embedding Model</a:t>
            </a:r>
            <a:r>
              <a:rPr lang="de-DE" sz="2000" dirty="0"/>
              <a:t>: </a:t>
            </a:r>
            <a:r>
              <a:rPr lang="de-DE" sz="2000" dirty="0" err="1"/>
              <a:t>Utilized</a:t>
            </a:r>
            <a:r>
              <a:rPr lang="de-DE" sz="2000" dirty="0"/>
              <a:t> </a:t>
            </a:r>
            <a:r>
              <a:rPr lang="de-DE" sz="2000" dirty="0" err="1"/>
              <a:t>Hugging</a:t>
            </a:r>
            <a:r>
              <a:rPr lang="de-DE" sz="2000" dirty="0"/>
              <a:t> </a:t>
            </a:r>
            <a:r>
              <a:rPr lang="de-DE" sz="2000" dirty="0" err="1"/>
              <a:t>Face‘s</a:t>
            </a:r>
            <a:r>
              <a:rPr lang="de-DE" sz="2000" dirty="0"/>
              <a:t> MiniLM-L6-v2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generating</a:t>
            </a:r>
            <a:r>
              <a:rPr lang="de-DE" sz="2000" dirty="0"/>
              <a:t> </a:t>
            </a:r>
            <a:r>
              <a:rPr lang="de-DE" sz="2000" dirty="0" err="1"/>
              <a:t>semantic</a:t>
            </a:r>
            <a:r>
              <a:rPr lang="de-DE" sz="2000" dirty="0"/>
              <a:t> </a:t>
            </a:r>
            <a:r>
              <a:rPr lang="de-DE" sz="2000" dirty="0" err="1"/>
              <a:t>embeddings</a:t>
            </a:r>
            <a:endParaRPr lang="de-DE" sz="2000" dirty="0"/>
          </a:p>
          <a:p>
            <a:pPr marL="723900" lvl="1" indent="-457200">
              <a:buFont typeface="+mj-lt"/>
              <a:buAutoNum type="arabicPeriod"/>
            </a:pPr>
            <a:endParaRPr lang="de-DE" sz="2000" dirty="0"/>
          </a:p>
          <a:p>
            <a:pPr marL="723900" lvl="1" indent="-457200">
              <a:buFont typeface="+mj-lt"/>
              <a:buAutoNum type="arabicPeriod"/>
            </a:pPr>
            <a:r>
              <a:rPr lang="de-DE" sz="2000" b="1" dirty="0"/>
              <a:t>Storage</a:t>
            </a:r>
            <a:r>
              <a:rPr lang="de-DE" sz="2000" dirty="0"/>
              <a:t>: </a:t>
            </a:r>
            <a:r>
              <a:rPr lang="de-DE" sz="2000" dirty="0" err="1"/>
              <a:t>persisted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vector</a:t>
            </a:r>
            <a:r>
              <a:rPr lang="de-DE" sz="2000" dirty="0"/>
              <a:t> </a:t>
            </a:r>
            <a:r>
              <a:rPr lang="de-DE" sz="2000" dirty="0" err="1"/>
              <a:t>database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disk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efficient</a:t>
            </a:r>
            <a:r>
              <a:rPr lang="de-DE" sz="2000" dirty="0"/>
              <a:t> </a:t>
            </a:r>
            <a:r>
              <a:rPr lang="de-DE" sz="2000" dirty="0" err="1"/>
              <a:t>reuse</a:t>
            </a:r>
            <a:endParaRPr lang="de-DE" sz="2000" dirty="0"/>
          </a:p>
          <a:p>
            <a:pPr marL="723900" lvl="1" indent="-457200">
              <a:buFont typeface="+mj-lt"/>
              <a:buAutoNum type="arabicPeriod"/>
            </a:pPr>
            <a:endParaRPr lang="de-DE" sz="2000" dirty="0"/>
          </a:p>
          <a:p>
            <a:pPr marL="723900" lvl="1" indent="-457200">
              <a:buFont typeface="+mj-lt"/>
              <a:buAutoNum type="arabicPeriod"/>
            </a:pPr>
            <a:r>
              <a:rPr lang="de-DE" sz="2000" b="1" dirty="0" err="1"/>
              <a:t>Metadata</a:t>
            </a:r>
            <a:r>
              <a:rPr lang="de-DE" sz="2000" b="1" dirty="0"/>
              <a:t> Integration</a:t>
            </a:r>
            <a:r>
              <a:rPr lang="de-DE" sz="2000" dirty="0"/>
              <a:t>: </a:t>
            </a:r>
            <a:r>
              <a:rPr lang="de-DE" sz="2000" dirty="0" err="1"/>
              <a:t>Maintained</a:t>
            </a:r>
            <a:r>
              <a:rPr lang="de-DE" sz="2000" dirty="0"/>
              <a:t> source URL </a:t>
            </a:r>
            <a:r>
              <a:rPr lang="de-DE" sz="2000" dirty="0" err="1"/>
              <a:t>information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provide</a:t>
            </a:r>
            <a:r>
              <a:rPr lang="de-DE" sz="2000" dirty="0"/>
              <a:t> </a:t>
            </a:r>
            <a:r>
              <a:rPr lang="de-DE" sz="2000" dirty="0" err="1"/>
              <a:t>attribution</a:t>
            </a:r>
            <a:r>
              <a:rPr lang="de-DE" sz="2000" dirty="0"/>
              <a:t> in </a:t>
            </a:r>
            <a:r>
              <a:rPr lang="de-DE" sz="2000" dirty="0" err="1"/>
              <a:t>responses</a:t>
            </a:r>
            <a:r>
              <a:rPr lang="de-DE" sz="2000" dirty="0"/>
              <a:t> </a:t>
            </a:r>
          </a:p>
          <a:p>
            <a:endParaRPr lang="de-DE" sz="2000" b="1" dirty="0"/>
          </a:p>
          <a:p>
            <a:endParaRPr lang="de-DE" sz="2000" b="1" dirty="0"/>
          </a:p>
          <a:p>
            <a:pPr>
              <a:lnSpc>
                <a:spcPts val="1425"/>
              </a:lnSpc>
              <a:buNone/>
            </a:pPr>
            <a:r>
              <a:rPr lang="de-D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endParaRPr lang="de-DE" sz="2000" dirty="0"/>
          </a:p>
          <a:p>
            <a:pPr marL="266700" lvl="1" indent="0">
              <a:buNone/>
            </a:pPr>
            <a:endParaRPr lang="de-DE" sz="2000" dirty="0"/>
          </a:p>
          <a:p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82C90A-29A0-81A0-5C3E-A956F74C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4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8169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79260-39EF-4627-1839-741F67F8E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65A15-C4A5-6578-1BC9-1E862919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u="sng" dirty="0"/>
              <a:t>Retrieval System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CA82AC-A908-934F-A77F-C74819C0E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1561156"/>
            <a:ext cx="10728325" cy="4680000"/>
          </a:xfrm>
        </p:spPr>
        <p:txBody>
          <a:bodyPr/>
          <a:lstStyle/>
          <a:p>
            <a:r>
              <a:rPr lang="de-DE" sz="2000" dirty="0" err="1"/>
              <a:t>Similarity-based</a:t>
            </a:r>
            <a:r>
              <a:rPr lang="de-DE" sz="2000" dirty="0"/>
              <a:t> </a:t>
            </a:r>
            <a:r>
              <a:rPr lang="de-DE" sz="2000" dirty="0" err="1"/>
              <a:t>search</a:t>
            </a:r>
            <a:r>
              <a:rPr lang="de-DE" sz="2000" dirty="0"/>
              <a:t> </a:t>
            </a:r>
            <a:r>
              <a:rPr lang="de-DE" sz="2000" dirty="0" err="1"/>
              <a:t>approach</a:t>
            </a:r>
            <a:r>
              <a:rPr lang="de-DE" sz="2000" dirty="0"/>
              <a:t>:</a:t>
            </a:r>
          </a:p>
          <a:p>
            <a:pPr marL="723900" lvl="1" indent="-457200">
              <a:buFont typeface="+mj-lt"/>
              <a:buAutoNum type="arabicPeriod"/>
            </a:pPr>
            <a:endParaRPr lang="de-DE" sz="2000" dirty="0"/>
          </a:p>
          <a:p>
            <a:pPr marL="723900" lvl="1" indent="-457200">
              <a:buFont typeface="+mj-lt"/>
              <a:buAutoNum type="arabicPeriod"/>
            </a:pPr>
            <a:r>
              <a:rPr lang="de-DE" sz="2000" b="1" dirty="0"/>
              <a:t>Query Embedding</a:t>
            </a:r>
            <a:r>
              <a:rPr lang="de-DE" sz="2000" dirty="0"/>
              <a:t>: User </a:t>
            </a:r>
            <a:r>
              <a:rPr lang="de-DE" sz="2000" dirty="0" err="1"/>
              <a:t>queries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</a:t>
            </a:r>
            <a:r>
              <a:rPr lang="de-DE" sz="2000" dirty="0" err="1"/>
              <a:t>converted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same </a:t>
            </a:r>
            <a:r>
              <a:rPr lang="de-DE" sz="2000" dirty="0" err="1"/>
              <a:t>vector</a:t>
            </a:r>
            <a:r>
              <a:rPr lang="de-DE" sz="2000" dirty="0"/>
              <a:t> </a:t>
            </a:r>
            <a:r>
              <a:rPr lang="de-DE" sz="2000" dirty="0" err="1"/>
              <a:t>space</a:t>
            </a:r>
            <a:r>
              <a:rPr lang="de-DE" sz="2000" dirty="0"/>
              <a:t> </a:t>
            </a:r>
            <a:r>
              <a:rPr lang="de-DE" sz="2000" dirty="0" err="1"/>
              <a:t>as</a:t>
            </a:r>
            <a:r>
              <a:rPr lang="de-DE" sz="2000" dirty="0"/>
              <a:t> </a:t>
            </a:r>
            <a:r>
              <a:rPr lang="de-DE" sz="2000" dirty="0" err="1"/>
              <a:t>our</a:t>
            </a:r>
            <a:r>
              <a:rPr lang="de-DE" sz="2000" dirty="0"/>
              <a:t> </a:t>
            </a:r>
            <a:r>
              <a:rPr lang="de-DE" sz="2000" dirty="0" err="1"/>
              <a:t>documents</a:t>
            </a:r>
            <a:endParaRPr lang="de-DE" sz="2000" dirty="0"/>
          </a:p>
          <a:p>
            <a:pPr marL="723900" lvl="1" indent="-457200">
              <a:buFont typeface="+mj-lt"/>
              <a:buAutoNum type="arabicPeriod"/>
            </a:pPr>
            <a:endParaRPr lang="de-DE" sz="2000" dirty="0"/>
          </a:p>
          <a:p>
            <a:pPr marL="723900" lvl="1" indent="-457200">
              <a:buFont typeface="+mj-lt"/>
              <a:buAutoNum type="arabicPeriod"/>
            </a:pPr>
            <a:r>
              <a:rPr lang="de-DE" sz="2000" b="1" dirty="0" err="1"/>
              <a:t>Semantic</a:t>
            </a:r>
            <a:r>
              <a:rPr lang="de-DE" sz="2000" b="1" dirty="0"/>
              <a:t> Search</a:t>
            </a:r>
            <a:r>
              <a:rPr lang="de-DE" sz="2000" dirty="0"/>
              <a:t>: </a:t>
            </a:r>
            <a:r>
              <a:rPr lang="de-DE" sz="2000" dirty="0" err="1"/>
              <a:t>system</a:t>
            </a:r>
            <a:r>
              <a:rPr lang="de-DE" sz="2000" dirty="0"/>
              <a:t> </a:t>
            </a:r>
            <a:r>
              <a:rPr lang="de-DE" sz="2000" dirty="0" err="1"/>
              <a:t>identifies</a:t>
            </a:r>
            <a:r>
              <a:rPr lang="de-DE" sz="2000" dirty="0"/>
              <a:t> </a:t>
            </a:r>
            <a:r>
              <a:rPr lang="de-DE" sz="2000" dirty="0" err="1"/>
              <a:t>semantically</a:t>
            </a:r>
            <a:r>
              <a:rPr lang="de-DE" sz="2000" dirty="0"/>
              <a:t> </a:t>
            </a:r>
            <a:r>
              <a:rPr lang="de-DE" sz="2000" dirty="0" err="1"/>
              <a:t>most</a:t>
            </a:r>
            <a:r>
              <a:rPr lang="de-DE" sz="2000" dirty="0"/>
              <a:t> </a:t>
            </a:r>
            <a:r>
              <a:rPr lang="de-DE" sz="2000" dirty="0" err="1"/>
              <a:t>similar</a:t>
            </a:r>
            <a:r>
              <a:rPr lang="de-DE" sz="2000" dirty="0"/>
              <a:t> </a:t>
            </a:r>
            <a:r>
              <a:rPr lang="de-DE" sz="2000" dirty="0" err="1"/>
              <a:t>documents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query</a:t>
            </a:r>
            <a:endParaRPr lang="de-DE" sz="2000" dirty="0"/>
          </a:p>
          <a:p>
            <a:pPr marL="723900" lvl="1" indent="-457200">
              <a:buFont typeface="+mj-lt"/>
              <a:buAutoNum type="arabicPeriod"/>
            </a:pPr>
            <a:endParaRPr lang="de-DE" sz="2000" dirty="0"/>
          </a:p>
          <a:p>
            <a:pPr marL="723900" lvl="1" indent="-457200">
              <a:buFont typeface="+mj-lt"/>
              <a:buAutoNum type="arabicPeriod"/>
            </a:pPr>
            <a:r>
              <a:rPr lang="de-DE" sz="2000" b="1" dirty="0" err="1"/>
              <a:t>Relevance</a:t>
            </a:r>
            <a:r>
              <a:rPr lang="de-DE" sz="2000" b="1" dirty="0"/>
              <a:t> Ranking</a:t>
            </a:r>
            <a:r>
              <a:rPr lang="de-DE" sz="2000" dirty="0"/>
              <a:t>: </a:t>
            </a:r>
            <a:r>
              <a:rPr lang="de-DE" sz="2000" dirty="0" err="1"/>
              <a:t>documents</a:t>
            </a:r>
            <a:r>
              <a:rPr lang="de-DE" sz="2000" dirty="0"/>
              <a:t> ranke </a:t>
            </a:r>
            <a:r>
              <a:rPr lang="de-DE" sz="2000" dirty="0" err="1"/>
              <a:t>by</a:t>
            </a:r>
            <a:r>
              <a:rPr lang="de-DE" sz="2000" dirty="0"/>
              <a:t> </a:t>
            </a:r>
            <a:r>
              <a:rPr lang="de-DE" sz="2000" dirty="0" err="1"/>
              <a:t>similarity</a:t>
            </a:r>
            <a:r>
              <a:rPr lang="de-DE" sz="2000" dirty="0"/>
              <a:t> score + </a:t>
            </a:r>
            <a:r>
              <a:rPr lang="de-DE" sz="2000" dirty="0" err="1"/>
              <a:t>only</a:t>
            </a:r>
            <a:r>
              <a:rPr lang="de-DE" sz="2000" dirty="0"/>
              <a:t> top-k </a:t>
            </a:r>
            <a:r>
              <a:rPr lang="de-DE" sz="2000" dirty="0" err="1"/>
              <a:t>returned</a:t>
            </a:r>
            <a:r>
              <a:rPr lang="de-DE" sz="2000" dirty="0"/>
              <a:t> </a:t>
            </a:r>
          </a:p>
          <a:p>
            <a:endParaRPr lang="de-DE" sz="2000" b="1" dirty="0"/>
          </a:p>
          <a:p>
            <a:pPr marL="0" indent="0">
              <a:buNone/>
            </a:pPr>
            <a:r>
              <a:rPr lang="de-DE" sz="2000" b="1" dirty="0"/>
              <a:t>-&gt; </a:t>
            </a:r>
            <a:r>
              <a:rPr lang="de-DE" sz="2000" dirty="0"/>
              <a:t>Approach </a:t>
            </a:r>
            <a:r>
              <a:rPr lang="de-DE" sz="2000" dirty="0" err="1"/>
              <a:t>allows</a:t>
            </a:r>
            <a:r>
              <a:rPr lang="de-DE" sz="2000" dirty="0"/>
              <a:t> </a:t>
            </a:r>
            <a:r>
              <a:rPr lang="de-DE" sz="2000" dirty="0" err="1"/>
              <a:t>us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retrieve</a:t>
            </a:r>
            <a:r>
              <a:rPr lang="de-DE" sz="2000" dirty="0"/>
              <a:t> </a:t>
            </a:r>
            <a:r>
              <a:rPr lang="de-DE" sz="2000" dirty="0" err="1"/>
              <a:t>contextually</a:t>
            </a:r>
            <a:r>
              <a:rPr lang="de-DE" sz="2000" dirty="0"/>
              <a:t> relevant </a:t>
            </a:r>
            <a:r>
              <a:rPr lang="de-DE" sz="2000" dirty="0" err="1"/>
              <a:t>information</a:t>
            </a:r>
            <a:r>
              <a:rPr lang="de-DE" sz="2000" dirty="0"/>
              <a:t> </a:t>
            </a:r>
            <a:r>
              <a:rPr lang="de-DE" sz="2000" dirty="0" err="1"/>
              <a:t>even</a:t>
            </a:r>
            <a:r>
              <a:rPr lang="de-DE" sz="2000" dirty="0"/>
              <a:t> </a:t>
            </a:r>
            <a:r>
              <a:rPr lang="de-DE" sz="2000" dirty="0" err="1"/>
              <a:t>when</a:t>
            </a:r>
            <a:r>
              <a:rPr lang="de-DE" sz="2000" dirty="0"/>
              <a:t> </a:t>
            </a:r>
            <a:r>
              <a:rPr lang="de-DE" sz="2000" dirty="0" err="1"/>
              <a:t>exact</a:t>
            </a:r>
            <a:r>
              <a:rPr lang="de-DE" sz="2000" dirty="0"/>
              <a:t> </a:t>
            </a:r>
            <a:r>
              <a:rPr lang="de-DE" sz="2000" dirty="0" err="1"/>
              <a:t>keyword</a:t>
            </a:r>
            <a:r>
              <a:rPr lang="de-DE" sz="2000" dirty="0"/>
              <a:t> </a:t>
            </a:r>
            <a:r>
              <a:rPr lang="de-DE" sz="2000" dirty="0" err="1"/>
              <a:t>matches</a:t>
            </a:r>
            <a:r>
              <a:rPr lang="de-DE" sz="2000" dirty="0"/>
              <a:t> </a:t>
            </a:r>
            <a:r>
              <a:rPr lang="de-DE" sz="2000" dirty="0" err="1"/>
              <a:t>are</a:t>
            </a:r>
            <a:r>
              <a:rPr lang="de-DE" sz="2000" dirty="0"/>
              <a:t> not </a:t>
            </a:r>
            <a:r>
              <a:rPr lang="de-DE" sz="2000" dirty="0" err="1"/>
              <a:t>present</a:t>
            </a:r>
            <a:r>
              <a:rPr lang="de-DE" sz="2000" dirty="0"/>
              <a:t> </a:t>
            </a:r>
          </a:p>
          <a:p>
            <a:endParaRPr lang="de-DE" sz="2000" b="1" dirty="0"/>
          </a:p>
          <a:p>
            <a:pPr>
              <a:lnSpc>
                <a:spcPts val="1425"/>
              </a:lnSpc>
              <a:buNone/>
            </a:pPr>
            <a:r>
              <a:rPr lang="de-D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endParaRPr lang="de-DE" sz="2000" dirty="0"/>
          </a:p>
          <a:p>
            <a:pPr marL="266700" lvl="1" indent="0">
              <a:buNone/>
            </a:pPr>
            <a:endParaRPr lang="de-DE" sz="2000" dirty="0"/>
          </a:p>
          <a:p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17CDD8-7F0C-585F-2E32-E99B45BE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5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55266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81AFF-AE45-552F-C39E-47BB7D476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C2C90-C4AA-FD22-18DE-4C73AA6FC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u="sng" dirty="0"/>
              <a:t>Response Generation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7B3D7C-109A-5630-254A-BDC56C5CD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1561156"/>
            <a:ext cx="10728325" cy="4680000"/>
          </a:xfrm>
        </p:spPr>
        <p:txBody>
          <a:bodyPr/>
          <a:lstStyle/>
          <a:p>
            <a:r>
              <a:rPr lang="de-DE" sz="2000" dirty="0" err="1"/>
              <a:t>Similarity-based</a:t>
            </a:r>
            <a:r>
              <a:rPr lang="de-DE" sz="2000" dirty="0"/>
              <a:t> </a:t>
            </a:r>
            <a:r>
              <a:rPr lang="de-DE" sz="2000" dirty="0" err="1"/>
              <a:t>search</a:t>
            </a:r>
            <a:r>
              <a:rPr lang="de-DE" sz="2000" dirty="0"/>
              <a:t> </a:t>
            </a:r>
            <a:r>
              <a:rPr lang="de-DE" sz="2000" dirty="0" err="1"/>
              <a:t>approach</a:t>
            </a:r>
            <a:r>
              <a:rPr lang="de-DE" sz="2000" dirty="0"/>
              <a:t>:</a:t>
            </a:r>
          </a:p>
          <a:p>
            <a:pPr marL="723900" lvl="1" indent="-457200">
              <a:buFont typeface="+mj-lt"/>
              <a:buAutoNum type="arabicPeriod"/>
            </a:pPr>
            <a:endParaRPr lang="de-DE" sz="2000" dirty="0"/>
          </a:p>
          <a:p>
            <a:pPr marL="723900" lvl="1" indent="-457200">
              <a:buFont typeface="+mj-lt"/>
              <a:buAutoNum type="arabicPeriod"/>
            </a:pPr>
            <a:r>
              <a:rPr lang="de-DE" sz="2000" b="1" dirty="0" err="1"/>
              <a:t>Context</a:t>
            </a:r>
            <a:r>
              <a:rPr lang="de-DE" sz="2000" b="1" dirty="0"/>
              <a:t> </a:t>
            </a:r>
            <a:r>
              <a:rPr lang="de-DE" sz="2000" b="1" dirty="0" err="1"/>
              <a:t>assembly</a:t>
            </a:r>
            <a:r>
              <a:rPr lang="de-DE" sz="2000" dirty="0"/>
              <a:t>: </a:t>
            </a:r>
            <a:r>
              <a:rPr lang="de-DE" sz="2000" dirty="0" err="1"/>
              <a:t>combine</a:t>
            </a:r>
            <a:r>
              <a:rPr lang="de-DE" sz="2000" dirty="0"/>
              <a:t> </a:t>
            </a:r>
            <a:r>
              <a:rPr lang="de-DE" sz="2000" dirty="0" err="1"/>
              <a:t>retrieved</a:t>
            </a:r>
            <a:r>
              <a:rPr lang="de-DE" sz="2000" dirty="0"/>
              <a:t> </a:t>
            </a:r>
            <a:r>
              <a:rPr lang="de-DE" sz="2000" dirty="0" err="1"/>
              <a:t>documents</a:t>
            </a:r>
            <a:r>
              <a:rPr lang="de-DE" sz="2000" dirty="0"/>
              <a:t> </a:t>
            </a:r>
            <a:r>
              <a:rPr lang="de-DE" sz="2000" dirty="0" err="1"/>
              <a:t>into</a:t>
            </a:r>
            <a:r>
              <a:rPr lang="de-DE" sz="2000" dirty="0"/>
              <a:t> a </a:t>
            </a:r>
            <a:r>
              <a:rPr lang="de-DE" sz="2000" dirty="0" err="1"/>
              <a:t>comprehensive</a:t>
            </a:r>
            <a:r>
              <a:rPr lang="de-DE" sz="2000" dirty="0"/>
              <a:t> </a:t>
            </a:r>
            <a:r>
              <a:rPr lang="de-DE" sz="2000" dirty="0" err="1"/>
              <a:t>context</a:t>
            </a:r>
            <a:endParaRPr lang="de-DE" sz="2000" dirty="0"/>
          </a:p>
          <a:p>
            <a:pPr marL="723900" lvl="1" indent="-457200">
              <a:buFont typeface="+mj-lt"/>
              <a:buAutoNum type="arabicPeriod"/>
            </a:pPr>
            <a:endParaRPr lang="de-DE" sz="2000" dirty="0"/>
          </a:p>
          <a:p>
            <a:pPr marL="723900" lvl="1" indent="-457200">
              <a:buFont typeface="+mj-lt"/>
              <a:buAutoNum type="arabicPeriod"/>
            </a:pPr>
            <a:r>
              <a:rPr lang="de-DE" sz="2000" b="1" dirty="0"/>
              <a:t>Prompt </a:t>
            </a:r>
            <a:r>
              <a:rPr lang="de-DE" sz="2000" b="1" dirty="0" err="1"/>
              <a:t>engineering</a:t>
            </a:r>
            <a:r>
              <a:rPr lang="de-DE" sz="2000" dirty="0"/>
              <a:t>: </a:t>
            </a:r>
            <a:r>
              <a:rPr lang="de-DE" sz="2000" dirty="0" err="1"/>
              <a:t>developed</a:t>
            </a:r>
            <a:r>
              <a:rPr lang="de-DE" sz="2000" dirty="0"/>
              <a:t> </a:t>
            </a:r>
            <a:r>
              <a:rPr lang="de-DE" sz="2000" dirty="0" err="1"/>
              <a:t>specialized</a:t>
            </a:r>
            <a:r>
              <a:rPr lang="de-DE" sz="2000" dirty="0"/>
              <a:t> </a:t>
            </a:r>
            <a:r>
              <a:rPr lang="de-DE" sz="2000" dirty="0" err="1"/>
              <a:t>prompts</a:t>
            </a:r>
            <a:r>
              <a:rPr lang="de-DE" sz="2000" dirty="0"/>
              <a:t> </a:t>
            </a:r>
            <a:r>
              <a:rPr lang="de-DE" sz="2000" dirty="0" err="1"/>
              <a:t>that</a:t>
            </a:r>
            <a:r>
              <a:rPr lang="de-DE" sz="2000" dirty="0"/>
              <a:t> </a:t>
            </a:r>
            <a:r>
              <a:rPr lang="de-DE" sz="2000" dirty="0" err="1"/>
              <a:t>instruct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use</a:t>
            </a:r>
            <a:r>
              <a:rPr lang="de-DE" sz="2000" dirty="0"/>
              <a:t> </a:t>
            </a: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provided</a:t>
            </a:r>
            <a:r>
              <a:rPr lang="de-DE" sz="2000" dirty="0"/>
              <a:t> </a:t>
            </a:r>
            <a:r>
              <a:rPr lang="de-DE" sz="2000" dirty="0" err="1"/>
              <a:t>context</a:t>
            </a:r>
            <a:endParaRPr lang="de-DE" sz="2000" dirty="0"/>
          </a:p>
          <a:p>
            <a:pPr marL="723900" lvl="1" indent="-457200">
              <a:buFont typeface="+mj-lt"/>
              <a:buAutoNum type="arabicPeriod"/>
            </a:pPr>
            <a:endParaRPr lang="de-DE" sz="2000" dirty="0"/>
          </a:p>
          <a:p>
            <a:pPr marL="723900" lvl="1" indent="-457200">
              <a:buFont typeface="+mj-lt"/>
              <a:buAutoNum type="arabicPeriod"/>
            </a:pPr>
            <a:r>
              <a:rPr lang="de-DE" sz="2000" b="1" dirty="0"/>
              <a:t>LLM </a:t>
            </a:r>
            <a:r>
              <a:rPr lang="de-DE" sz="2000" b="1" dirty="0" err="1"/>
              <a:t>integration</a:t>
            </a:r>
            <a:r>
              <a:rPr lang="de-DE" sz="2000" dirty="0"/>
              <a:t>: </a:t>
            </a:r>
            <a:r>
              <a:rPr lang="de-DE" sz="2000" dirty="0" err="1"/>
              <a:t>Leveraged</a:t>
            </a:r>
            <a:r>
              <a:rPr lang="de-DE" sz="2000" dirty="0"/>
              <a:t> </a:t>
            </a:r>
            <a:r>
              <a:rPr lang="de-DE" sz="2000" dirty="0" err="1"/>
              <a:t>OpenAI‘s</a:t>
            </a:r>
            <a:r>
              <a:rPr lang="de-DE" sz="2000" dirty="0"/>
              <a:t> GPT-4o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generate</a:t>
            </a:r>
            <a:r>
              <a:rPr lang="de-DE" sz="2000" dirty="0"/>
              <a:t> </a:t>
            </a:r>
            <a:r>
              <a:rPr lang="de-DE" sz="2000" dirty="0" err="1"/>
              <a:t>natural</a:t>
            </a:r>
            <a:r>
              <a:rPr lang="de-DE" sz="2000" dirty="0"/>
              <a:t>, </a:t>
            </a:r>
            <a:r>
              <a:rPr lang="de-DE" sz="2000" dirty="0" err="1"/>
              <a:t>accurate</a:t>
            </a:r>
            <a:r>
              <a:rPr lang="de-DE" sz="2000" dirty="0"/>
              <a:t> </a:t>
            </a:r>
            <a:r>
              <a:rPr lang="de-DE" sz="2000" dirty="0" err="1"/>
              <a:t>responses</a:t>
            </a:r>
            <a:r>
              <a:rPr lang="de-DE" sz="2000" dirty="0"/>
              <a:t> </a:t>
            </a:r>
          </a:p>
          <a:p>
            <a:endParaRPr lang="de-DE" sz="2000" b="1" dirty="0"/>
          </a:p>
          <a:p>
            <a:pPr>
              <a:buFont typeface="Wingdings" panose="05000000000000000000" pitchFamily="2" charset="2"/>
              <a:buChar char="è"/>
            </a:pPr>
            <a:r>
              <a:rPr lang="de-DE" sz="2000" dirty="0"/>
              <a:t>Prompt design </a:t>
            </a:r>
            <a:r>
              <a:rPr lang="de-DE" sz="2000" dirty="0" err="1"/>
              <a:t>emphasizes</a:t>
            </a:r>
            <a:r>
              <a:rPr lang="de-DE" sz="2000" dirty="0"/>
              <a:t> </a:t>
            </a:r>
            <a:r>
              <a:rPr lang="de-DE" sz="2000" dirty="0" err="1"/>
              <a:t>factual</a:t>
            </a:r>
            <a:r>
              <a:rPr lang="de-DE" sz="2000" dirty="0"/>
              <a:t> </a:t>
            </a:r>
            <a:r>
              <a:rPr lang="de-DE" sz="2000" dirty="0" err="1"/>
              <a:t>accuracy</a:t>
            </a:r>
            <a:r>
              <a:rPr lang="de-DE" sz="2000" dirty="0"/>
              <a:t> and </a:t>
            </a:r>
            <a:r>
              <a:rPr lang="de-DE" sz="2000" dirty="0" err="1"/>
              <a:t>attribution</a:t>
            </a:r>
            <a:r>
              <a:rPr lang="de-DE" sz="2000" dirty="0"/>
              <a:t> </a:t>
            </a:r>
            <a:r>
              <a:rPr lang="de-DE" sz="2000" dirty="0" err="1"/>
              <a:t>to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source material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de-DE" sz="2000" dirty="0" err="1"/>
              <a:t>Reduced</a:t>
            </a:r>
            <a:r>
              <a:rPr lang="de-DE" sz="2000" dirty="0"/>
              <a:t> </a:t>
            </a:r>
            <a:r>
              <a:rPr lang="de-DE" sz="2000" dirty="0" err="1"/>
              <a:t>hallucination</a:t>
            </a:r>
            <a:endParaRPr lang="de-DE" sz="2000" dirty="0"/>
          </a:p>
          <a:p>
            <a:endParaRPr lang="de-DE" sz="2000" b="1" dirty="0"/>
          </a:p>
          <a:p>
            <a:pPr>
              <a:lnSpc>
                <a:spcPts val="1425"/>
              </a:lnSpc>
              <a:buNone/>
            </a:pPr>
            <a:r>
              <a:rPr lang="de-DE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endParaRPr lang="de-DE" sz="2000" dirty="0"/>
          </a:p>
          <a:p>
            <a:pPr marL="266700" lvl="1" indent="0">
              <a:buNone/>
            </a:pPr>
            <a:endParaRPr lang="de-DE" sz="2000" dirty="0"/>
          </a:p>
          <a:p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35B24B-BA64-D11B-8A04-FFFC46D9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6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36853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E4152-9B64-548C-1B24-206149A14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3CB56D-9AAD-E1F9-23DB-6A008128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u="sng" dirty="0"/>
              <a:t>Evaluation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057838-C58D-B77E-8AD5-FCEBFEE5C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089000"/>
            <a:ext cx="10728325" cy="4680000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endParaRPr lang="de-DE" sz="2000" b="1" dirty="0"/>
          </a:p>
          <a:p>
            <a:pPr>
              <a:lnSpc>
                <a:spcPts val="1425"/>
              </a:lnSpc>
              <a:buNone/>
            </a:pPr>
            <a:endParaRPr lang="de-DE" sz="2000" b="1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Created a benchmark dataset consisting of 50 question-answer pairs using o1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20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Prompted o1 to generate questions with single-word answers for randomly selected pages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20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Evaluated by comparing the answer from the model with the answer from the ground truth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20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Checked for a match between the model's answer and the ground truth answer</a:t>
            </a:r>
            <a:endParaRPr lang="de-DE" sz="20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sz="20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endParaRPr lang="de-DE" sz="2000" dirty="0"/>
          </a:p>
          <a:p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6C0248-C17B-1BAE-80F9-4AB677FE5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7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268646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E22A1-56F7-4FF9-8A90-D307E673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Questions?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837140-56B7-432E-8671-4B63B23E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noProof="0"/>
              <a:t>Organisationseinheit verbal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DB7874-B99C-4F6D-A86D-EA0EE8CA0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 noProof="0"/>
              <a:t>19.06.2024</a:t>
            </a:r>
            <a:endParaRPr lang="de-CH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20278B-D74F-421E-A3BD-EC66D5837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8</a:t>
            </a:fld>
            <a:endParaRPr lang="de-CH" noProof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13F5366-5B65-F6A0-A452-B1C3B2BBC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150" name="Picture 6" descr="Answers Icon Questions Stock Illustrations – 2,572 Answers Icon Questions  Stock Illustrations, Vectors &amp; Clipart - Dreamstime">
            <a:extLst>
              <a:ext uri="{FF2B5EF4-FFF2-40B4-BE49-F238E27FC236}">
                <a16:creationId xmlns:a16="http://schemas.microsoft.com/office/drawing/2014/main" id="{E2DD6A1D-FEFB-4A2F-7A1B-8B8AFF6DA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773" y="1840747"/>
            <a:ext cx="3260589" cy="3260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800114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Präsentation3" id="{9C84984C-18ED-5E49-A574-15FF8A3954B8}" vid="{0B390235-9264-874C-ABEB-5D2188FC234E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eth_pp_praesentation_ohne_klassifizierung</Template>
  <TotalTime>0</TotalTime>
  <Words>376</Words>
  <Application>Microsoft Office PowerPoint</Application>
  <PresentationFormat>Breitbild</PresentationFormat>
  <Paragraphs>96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Consolas</vt:lpstr>
      <vt:lpstr>Symbol</vt:lpstr>
      <vt:lpstr>Wingdings</vt:lpstr>
      <vt:lpstr>ETH Zürich</vt:lpstr>
      <vt:lpstr>Orderfox Challenge: RAG to GPT-4o</vt:lpstr>
      <vt:lpstr>Pre-processing</vt:lpstr>
      <vt:lpstr>Document Chunking</vt:lpstr>
      <vt:lpstr>Knowledge Base Creation</vt:lpstr>
      <vt:lpstr>Retrieval System</vt:lpstr>
      <vt:lpstr>Response Generation</vt:lpstr>
      <vt:lpstr>Evaluation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Bertone</dc:creator>
  <cp:lastModifiedBy>Chris Bertone</cp:lastModifiedBy>
  <cp:revision>371</cp:revision>
  <dcterms:created xsi:type="dcterms:W3CDTF">2024-06-17T15:41:24Z</dcterms:created>
  <dcterms:modified xsi:type="dcterms:W3CDTF">2025-04-06T09:55:31Z</dcterms:modified>
</cp:coreProperties>
</file>