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0A-D402-442E-B20D-A41C3A72A439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024EC-91CC-4A83-9235-EE18B3ABD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89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0A-D402-442E-B20D-A41C3A72A439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024EC-91CC-4A83-9235-EE18B3ABD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0A-D402-442E-B20D-A41C3A72A439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024EC-91CC-4A83-9235-EE18B3ABD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3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0A-D402-442E-B20D-A41C3A72A439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024EC-91CC-4A83-9235-EE18B3ABD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13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0A-D402-442E-B20D-A41C3A72A439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024EC-91CC-4A83-9235-EE18B3ABD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09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0A-D402-442E-B20D-A41C3A72A439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024EC-91CC-4A83-9235-EE18B3ABD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02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0A-D402-442E-B20D-A41C3A72A439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024EC-91CC-4A83-9235-EE18B3ABD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76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0A-D402-442E-B20D-A41C3A72A439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024EC-91CC-4A83-9235-EE18B3ABD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947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0A-D402-442E-B20D-A41C3A72A439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024EC-91CC-4A83-9235-EE18B3ABD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1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0A-D402-442E-B20D-A41C3A72A439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AB024EC-91CC-4A83-9235-EE18B3ABD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8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0A-D402-442E-B20D-A41C3A72A439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024EC-91CC-4A83-9235-EE18B3ABD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53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0A-D402-442E-B20D-A41C3A72A439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024EC-91CC-4A83-9235-EE18B3ABD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07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0A-D402-442E-B20D-A41C3A72A439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024EC-91CC-4A83-9235-EE18B3ABD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43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0A-D402-442E-B20D-A41C3A72A439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024EC-91CC-4A83-9235-EE18B3ABD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64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0A-D402-442E-B20D-A41C3A72A439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024EC-91CC-4A83-9235-EE18B3ABD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09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0A-D402-442E-B20D-A41C3A72A439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024EC-91CC-4A83-9235-EE18B3ABD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8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6A0A-D402-442E-B20D-A41C3A72A439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024EC-91CC-4A83-9235-EE18B3ABD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48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096A0A-D402-442E-B20D-A41C3A72A439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AB024EC-91CC-4A83-9235-EE18B3ABD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52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ichefleuriord/Ds_Fraud_Detection_Project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309" y="304800"/>
            <a:ext cx="9360714" cy="180267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Credit Card Fraud Detection: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i="1" dirty="0" smtClean="0"/>
              <a:t>A </a:t>
            </a:r>
            <a:r>
              <a:rPr lang="en-US" b="1" i="1" dirty="0"/>
              <a:t>Machine Learning Approach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33258" y="5878286"/>
            <a:ext cx="7018108" cy="705393"/>
          </a:xfrm>
        </p:spPr>
        <p:txBody>
          <a:bodyPr>
            <a:normAutofit/>
          </a:bodyPr>
          <a:lstStyle/>
          <a:p>
            <a:r>
              <a:rPr lang="en-US" dirty="0"/>
              <a:t>Presented by </a:t>
            </a:r>
            <a:r>
              <a:rPr lang="en-US" dirty="0" err="1"/>
              <a:t>Riché</a:t>
            </a:r>
            <a:r>
              <a:rPr lang="en-US" dirty="0"/>
              <a:t> FLEURINORD – </a:t>
            </a:r>
            <a:r>
              <a:rPr lang="en-US" dirty="0" err="1"/>
              <a:t>Akademi</a:t>
            </a:r>
            <a:r>
              <a:rPr lang="en-US" dirty="0"/>
              <a:t> Education (2025)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114" y="2107475"/>
            <a:ext cx="7047909" cy="369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45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98417"/>
            <a:ext cx="10018713" cy="1282337"/>
          </a:xfrm>
        </p:spPr>
        <p:txBody>
          <a:bodyPr/>
          <a:lstStyle/>
          <a:p>
            <a:r>
              <a:rPr lang="en-US" b="1" dirty="0"/>
              <a:t>Results Comparison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0881995"/>
              </p:ext>
            </p:extLst>
          </p:nvPr>
        </p:nvGraphicFramePr>
        <p:xfrm>
          <a:off x="1928451" y="1680754"/>
          <a:ext cx="10018710" cy="2651760"/>
        </p:xfrm>
        <a:graphic>
          <a:graphicData uri="http://schemas.openxmlformats.org/drawingml/2006/table">
            <a:tbl>
              <a:tblPr/>
              <a:tblGrid>
                <a:gridCol w="2003742">
                  <a:extLst>
                    <a:ext uri="{9D8B030D-6E8A-4147-A177-3AD203B41FA5}">
                      <a16:colId xmlns:a16="http://schemas.microsoft.com/office/drawing/2014/main" val="872600979"/>
                    </a:ext>
                  </a:extLst>
                </a:gridCol>
                <a:gridCol w="2003742">
                  <a:extLst>
                    <a:ext uri="{9D8B030D-6E8A-4147-A177-3AD203B41FA5}">
                      <a16:colId xmlns:a16="http://schemas.microsoft.com/office/drawing/2014/main" val="3206075052"/>
                    </a:ext>
                  </a:extLst>
                </a:gridCol>
                <a:gridCol w="2003742">
                  <a:extLst>
                    <a:ext uri="{9D8B030D-6E8A-4147-A177-3AD203B41FA5}">
                      <a16:colId xmlns:a16="http://schemas.microsoft.com/office/drawing/2014/main" val="2835635373"/>
                    </a:ext>
                  </a:extLst>
                </a:gridCol>
                <a:gridCol w="2003742">
                  <a:extLst>
                    <a:ext uri="{9D8B030D-6E8A-4147-A177-3AD203B41FA5}">
                      <a16:colId xmlns:a16="http://schemas.microsoft.com/office/drawing/2014/main" val="1546557390"/>
                    </a:ext>
                  </a:extLst>
                </a:gridCol>
                <a:gridCol w="2003742">
                  <a:extLst>
                    <a:ext uri="{9D8B030D-6E8A-4147-A177-3AD203B41FA5}">
                      <a16:colId xmlns:a16="http://schemas.microsoft.com/office/drawing/2014/main" val="23537426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 (Fraud)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 (Fraud)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ROC-AUC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189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(Baseline)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9869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 (Baseline)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172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(Resampled)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9177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 (Resampled)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99.7%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73357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28451" y="4972594"/>
            <a:ext cx="8608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(resampled) → very strong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(detects most frauds).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(resampled) → higher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(fewer false alerts).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967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07126"/>
            <a:ext cx="10018713" cy="768531"/>
          </a:xfrm>
        </p:spPr>
        <p:txBody>
          <a:bodyPr/>
          <a:lstStyle/>
          <a:p>
            <a:r>
              <a:rPr lang="en-US" b="1" dirty="0"/>
              <a:t>Recommendations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828363" y="1703950"/>
            <a:ext cx="9330607" cy="3451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approach:</a:t>
            </a:r>
          </a:p>
          <a:p>
            <a:pPr algn="just">
              <a:buFontTx/>
              <a:buChar char="-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for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(catching most frauds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>
              <a:buFontTx/>
              <a:buChar char="-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for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(reducing false positives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Deploy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fraud alert system.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Continuously monitor and retrain with new data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357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Next Steps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749588" y="2591037"/>
            <a:ext cx="7955448" cy="2022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and analyze more recent data.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advanced models: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Forest, 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results into a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banking system.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with business teams to fine-tune fraud alert thresholds.</a:t>
            </a:r>
          </a:p>
        </p:txBody>
      </p:sp>
    </p:spTree>
    <p:extLst>
      <p:ext uri="{BB962C8B-B14F-4D97-AF65-F5344CB8AC3E}">
        <p14:creationId xmlns:p14="http://schemas.microsoft.com/office/powerpoint/2010/main" val="571159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9250" y="2327364"/>
            <a:ext cx="6788833" cy="711927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i="1" dirty="0"/>
              <a:t>Together we can make financial transactions safer.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68434" y="3433632"/>
            <a:ext cx="80554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📘</a:t>
            </a:r>
            <a:r>
              <a:rPr lang="en-US" b="1" dirty="0" smtClean="0"/>
              <a:t>Project</a:t>
            </a:r>
            <a:r>
              <a:rPr lang="en-US" dirty="0" smtClean="0"/>
              <a:t>: </a:t>
            </a:r>
            <a:r>
              <a:rPr lang="en-US" i="1" dirty="0"/>
              <a:t>3rd </a:t>
            </a:r>
            <a:r>
              <a:rPr lang="en-US" i="1" dirty="0" smtClean="0"/>
              <a:t>Project_ </a:t>
            </a:r>
            <a:r>
              <a:rPr lang="en-US" i="1" dirty="0"/>
              <a:t>MACHINE LEARNING FUNDAMENTALS - Phase </a:t>
            </a:r>
            <a:r>
              <a:rPr lang="en-US" i="1" dirty="0" smtClean="0"/>
              <a:t>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👨🏫</a:t>
            </a:r>
            <a:r>
              <a:rPr lang="en-US" b="1" dirty="0" smtClean="0"/>
              <a:t>Instructors</a:t>
            </a:r>
            <a:r>
              <a:rPr lang="en-US" dirty="0" smtClean="0"/>
              <a:t>: </a:t>
            </a:r>
            <a:r>
              <a:rPr lang="en-US" dirty="0" err="1" smtClean="0"/>
              <a:t>Wedter</a:t>
            </a:r>
            <a:r>
              <a:rPr lang="en-US" dirty="0" smtClean="0"/>
              <a:t> JEROME &amp; Geovany Batista Polo LAGUERRE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�</a:t>
            </a:r>
            <a:r>
              <a:rPr lang="en-US" b="1" dirty="0" smtClean="0"/>
              <a:t>GitHub Repository</a:t>
            </a:r>
            <a:r>
              <a:rPr lang="en-US" dirty="0" smtClean="0"/>
              <a:t>: </a:t>
            </a:r>
            <a:r>
              <a:rPr lang="en-US" u="sng" dirty="0">
                <a:hlinkClick r:id="rId2"/>
              </a:rPr>
              <a:t>https://github.com/richefleuriord/Ds_Fraud_Detection_Project.git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725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970313"/>
            <a:ext cx="10018713" cy="3124201"/>
          </a:xfrm>
        </p:spPr>
        <p:txBody>
          <a:bodyPr/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Credit card fraud costs millions of dollars and damages customer trust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 transaction data to identify fraudulent transactions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Exploratory analysis, data preparation, and classification models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Impact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Reduce financial losses and improve customer safety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981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0"/>
            <a:ext cx="10018713" cy="1752599"/>
          </a:xfrm>
        </p:spPr>
        <p:txBody>
          <a:bodyPr/>
          <a:lstStyle/>
          <a:p>
            <a:r>
              <a:rPr lang="en-US" b="1" dirty="0"/>
              <a:t>Business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2" y="1663337"/>
            <a:ext cx="5909266" cy="4650377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How can we automatically detect fraud in real time?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Banks, risk management teams, customers.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financial losses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Fewer false positives (legitimate customers not wrongly blocked)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customer confidence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074" y="2046514"/>
            <a:ext cx="4763589" cy="371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452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65464"/>
            <a:ext cx="10018713" cy="1288868"/>
          </a:xfrm>
        </p:spPr>
        <p:txBody>
          <a:bodyPr/>
          <a:lstStyle/>
          <a:p>
            <a:r>
              <a:rPr lang="en-US" b="1" dirty="0"/>
              <a:t>Data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22564"/>
            <a:ext cx="10018713" cy="3124201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/Credit Card Fraud Detection/creditcard.csv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(284,807 records, 492 frauds → 0.17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%).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Tx/>
              <a:buChar char="-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Amount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</a:p>
          <a:p>
            <a:pPr>
              <a:buFontTx/>
              <a:buChar char="-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=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</a:p>
          <a:p>
            <a:pPr>
              <a:buFontTx/>
              <a:buChar char="-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V1-V28 =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anonymized variables (PCA components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Challenge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Highly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imbalanced dataset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(fraud ≈ 1 in 600 transactions).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813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3979" y="381000"/>
            <a:ext cx="10018713" cy="759823"/>
          </a:xfrm>
        </p:spPr>
        <p:txBody>
          <a:bodyPr/>
          <a:lstStyle/>
          <a:p>
            <a:r>
              <a:rPr lang="en-US" b="1" dirty="0"/>
              <a:t>Data Preparation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93019" y="1323703"/>
            <a:ext cx="5160329" cy="4395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Steps:</a:t>
            </a:r>
          </a:p>
          <a:p>
            <a:pPr algn="just">
              <a:buFontTx/>
              <a:buChar char="-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Removed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duplicates (1,081 dropped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>
              <a:buFontTx/>
              <a:buChar char="-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for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comparison.</a:t>
            </a:r>
          </a:p>
          <a:p>
            <a:pPr algn="just">
              <a:buFontTx/>
              <a:buChar char="-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Split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training and testing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sets.</a:t>
            </a:r>
          </a:p>
          <a:p>
            <a:pPr algn="just">
              <a:buFontTx/>
              <a:buChar char="-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Applied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SMOTE to balance fraud vs.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non-fraud (synthetic frauds added).</a:t>
            </a:r>
          </a:p>
          <a:p>
            <a:pPr algn="just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Impact: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can learn fraud detection more effectively.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348" y="1600428"/>
            <a:ext cx="5190309" cy="421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503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63286"/>
            <a:ext cx="10018713" cy="1064623"/>
          </a:xfrm>
        </p:spPr>
        <p:txBody>
          <a:bodyPr/>
          <a:lstStyle/>
          <a:p>
            <a:r>
              <a:rPr lang="en-US" b="1" dirty="0"/>
              <a:t>Modeling Approach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84311" y="1523442"/>
            <a:ext cx="5235729" cy="358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Tested:</a:t>
            </a:r>
          </a:p>
          <a:p>
            <a:pPr algn="just">
              <a:buFontTx/>
              <a:buChar char="-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pPr algn="just">
              <a:buFontTx/>
              <a:buChar char="-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</a:p>
          <a:p>
            <a:pPr algn="just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Scenarios:</a:t>
            </a:r>
          </a:p>
          <a:p>
            <a:pPr algn="just">
              <a:buFontTx/>
              <a:buChar char="-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Baseline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imbalanced)</a:t>
            </a:r>
          </a:p>
          <a:p>
            <a:pPr algn="just">
              <a:buFontTx/>
              <a:buChar char="-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Resampled (balanced with SMOTE)</a:t>
            </a:r>
          </a:p>
          <a:p>
            <a:pPr algn="just"/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577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72291"/>
            <a:ext cx="10018713" cy="1003663"/>
          </a:xfrm>
        </p:spPr>
        <p:txBody>
          <a:bodyPr/>
          <a:lstStyle/>
          <a:p>
            <a:r>
              <a:rPr lang="en-US" b="1" dirty="0" smtClean="0"/>
              <a:t>Evaluation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86" y="1255486"/>
            <a:ext cx="3905249" cy="253274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449" y="1060498"/>
            <a:ext cx="3495065" cy="26319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86" y="3977145"/>
            <a:ext cx="3967231" cy="24969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449" y="3861527"/>
            <a:ext cx="3588610" cy="261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688" y="250372"/>
            <a:ext cx="10018713" cy="1221377"/>
          </a:xfrm>
        </p:spPr>
        <p:txBody>
          <a:bodyPr/>
          <a:lstStyle/>
          <a:p>
            <a:r>
              <a:rPr lang="en-US" b="1" dirty="0"/>
              <a:t>Evaluation Metrics Explained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623666" y="1471749"/>
            <a:ext cx="6248884" cy="4110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alone is misleading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(~99% but misses rare frauds).</a:t>
            </a:r>
          </a:p>
          <a:p>
            <a:pPr algn="just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Metrics:</a:t>
            </a:r>
          </a:p>
          <a:p>
            <a:pPr algn="just">
              <a:buFontTx/>
              <a:buChar char="-"/>
            </a:pP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of flagged frauds that are truly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frauds.</a:t>
            </a:r>
            <a:endParaRPr lang="en-US" alt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Recall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of all frauds that the model successfully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detected.</a:t>
            </a:r>
          </a:p>
          <a:p>
            <a:pPr algn="just">
              <a:buFontTx/>
              <a:buChar char="-"/>
            </a:pP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ROC-AUC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performance score.</a:t>
            </a:r>
          </a:p>
          <a:p>
            <a:pPr algn="just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670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35132"/>
            <a:ext cx="10018713" cy="1219199"/>
          </a:xfrm>
        </p:spPr>
        <p:txBody>
          <a:bodyPr/>
          <a:lstStyle/>
          <a:p>
            <a:r>
              <a:rPr lang="en-US" b="1" dirty="0"/>
              <a:t>Evaluation Metrics Explained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268" y="1082040"/>
            <a:ext cx="4072005" cy="247976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114" y="1082040"/>
            <a:ext cx="4274910" cy="24797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196" y="3378926"/>
            <a:ext cx="4165077" cy="28128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114" y="3300548"/>
            <a:ext cx="4274910" cy="281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9500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68</TotalTime>
  <Words>463</Words>
  <Application>Microsoft Office PowerPoint</Application>
  <PresentationFormat>Widescreen</PresentationFormat>
  <Paragraphs>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Corbel</vt:lpstr>
      <vt:lpstr>Times New Roman</vt:lpstr>
      <vt:lpstr>Parallax</vt:lpstr>
      <vt:lpstr>Credit Card Fraud Detection:  A Machine Learning Approach</vt:lpstr>
      <vt:lpstr>Overview</vt:lpstr>
      <vt:lpstr>Business Understanding</vt:lpstr>
      <vt:lpstr>Data Understanding</vt:lpstr>
      <vt:lpstr>Data Preparation</vt:lpstr>
      <vt:lpstr>Modeling Approach</vt:lpstr>
      <vt:lpstr>Evaluation</vt:lpstr>
      <vt:lpstr>Evaluation Metrics Explained</vt:lpstr>
      <vt:lpstr>Evaluation Metrics Explained</vt:lpstr>
      <vt:lpstr>Results Comparison</vt:lpstr>
      <vt:lpstr>Recommendations</vt:lpstr>
      <vt:lpstr>Next Steps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Detection:  A Machine Learning Approach</dc:title>
  <dc:creator>HP</dc:creator>
  <cp:lastModifiedBy>HP</cp:lastModifiedBy>
  <cp:revision>7</cp:revision>
  <dcterms:created xsi:type="dcterms:W3CDTF">2025-08-22T14:31:12Z</dcterms:created>
  <dcterms:modified xsi:type="dcterms:W3CDTF">2025-08-22T15:39:16Z</dcterms:modified>
</cp:coreProperties>
</file>