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06CEF-6E10-40C2-8F59-466DA40F762D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88EB-867D-4B0C-A43A-A443DF30E2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6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275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44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59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46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95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Due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habitat </a:t>
            </a:r>
            <a:r>
              <a:rPr lang="nl-NL" dirty="0" err="1" smtClean="0"/>
              <a:t>preference</a:t>
            </a:r>
            <a:r>
              <a:rPr lang="nl-NL" dirty="0" smtClean="0"/>
              <a:t>, </a:t>
            </a:r>
            <a:r>
              <a:rPr lang="nl-NL" dirty="0" err="1" smtClean="0"/>
              <a:t>etc</a:t>
            </a:r>
            <a:endParaRPr lang="nl-NL" dirty="0" smtClean="0"/>
          </a:p>
          <a:p>
            <a:r>
              <a:rPr lang="nl-NL" dirty="0" err="1" smtClean="0"/>
              <a:t>Difference</a:t>
            </a:r>
            <a:r>
              <a:rPr lang="nl-NL" dirty="0" smtClean="0"/>
              <a:t> in </a:t>
            </a:r>
            <a:r>
              <a:rPr lang="nl-NL" dirty="0" err="1" smtClean="0"/>
              <a:t>hydrodynamic</a:t>
            </a:r>
            <a:r>
              <a:rPr lang="nl-NL" baseline="0" dirty="0" smtClean="0"/>
              <a:t> / </a:t>
            </a:r>
            <a:r>
              <a:rPr lang="nl-NL" baseline="0" dirty="0" err="1" smtClean="0"/>
              <a:t>prey</a:t>
            </a:r>
            <a:r>
              <a:rPr lang="nl-NL" baseline="0" dirty="0" smtClean="0"/>
              <a:t> availability</a:t>
            </a:r>
          </a:p>
          <a:p>
            <a:r>
              <a:rPr lang="nl-NL" baseline="0" dirty="0" err="1" smtClean="0"/>
              <a:t>Stream:more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productive</a:t>
            </a:r>
            <a:r>
              <a:rPr lang="nl-NL" baseline="0" dirty="0" smtClean="0"/>
              <a:t> habitat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13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37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611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79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1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788EB-867D-4B0C-A43A-A443DF30E27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62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9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7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4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05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0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44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4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91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4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71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3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EB62-27D5-4C55-85DE-564D170DF8AA}" type="datetimeFigureOut">
              <a:rPr lang="nl-NL" smtClean="0"/>
              <a:t>17-10-2017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F23C-5A22-45DC-9267-D8012C95BE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95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5" y="214227"/>
            <a:ext cx="11715751" cy="1924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59" y="1690692"/>
            <a:ext cx="5590483" cy="44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415" y="624253"/>
            <a:ext cx="651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directional</a:t>
            </a:r>
            <a:r>
              <a:rPr lang="nl-NL" dirty="0" smtClean="0"/>
              <a:t> </a:t>
            </a:r>
            <a:r>
              <a:rPr lang="nl-NL" dirty="0" err="1" smtClean="0"/>
              <a:t>selection</a:t>
            </a:r>
            <a:r>
              <a:rPr lang="nl-NL" dirty="0" smtClean="0"/>
              <a:t> </a:t>
            </a:r>
            <a:r>
              <a:rPr lang="nl-NL" dirty="0" err="1" smtClean="0"/>
              <a:t>favoring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stream</a:t>
            </a:r>
            <a:r>
              <a:rPr lang="nl-NL" dirty="0" smtClean="0"/>
              <a:t> </a:t>
            </a:r>
            <a:r>
              <a:rPr lang="nl-NL" dirty="0" err="1" smtClean="0"/>
              <a:t>fish</a:t>
            </a:r>
            <a:endParaRPr lang="nl-NL" dirty="0" smtClean="0"/>
          </a:p>
          <a:p>
            <a:r>
              <a:rPr lang="nl-NL" dirty="0" err="1" smtClean="0"/>
              <a:t>Simulations</a:t>
            </a:r>
            <a:r>
              <a:rPr lang="nl-NL" dirty="0" smtClean="0"/>
              <a:t> </a:t>
            </a:r>
            <a:r>
              <a:rPr lang="nl-NL" dirty="0" err="1" smtClean="0"/>
              <a:t>showing</a:t>
            </a:r>
            <a:r>
              <a:rPr lang="nl-NL" dirty="0" smtClean="0"/>
              <a:t> </a:t>
            </a:r>
            <a:r>
              <a:rPr lang="nl-NL" dirty="0" err="1" smtClean="0"/>
              <a:t>outcome</a:t>
            </a:r>
            <a:r>
              <a:rPr lang="nl-NL" dirty="0" smtClean="0"/>
              <a:t> of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divergences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9" y="1539385"/>
            <a:ext cx="5238750" cy="2724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10053" y="4532336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Divergent </a:t>
            </a:r>
            <a:r>
              <a:rPr lang="nl-NL" dirty="0" err="1" smtClean="0"/>
              <a:t>selection</a:t>
            </a:r>
            <a:r>
              <a:rPr lang="nl-NL" dirty="0" smtClean="0"/>
              <a:t>    + NFDS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959469" y="4532335"/>
            <a:ext cx="226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Directional</a:t>
            </a:r>
            <a:r>
              <a:rPr lang="nl-NL" dirty="0"/>
              <a:t> </a:t>
            </a:r>
            <a:r>
              <a:rPr lang="nl-NL" dirty="0" err="1" smtClean="0"/>
              <a:t>selection</a:t>
            </a:r>
            <a:r>
              <a:rPr lang="nl-NL" dirty="0" smtClean="0"/>
              <a:t>    + NFDS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458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64" y="41034"/>
            <a:ext cx="76771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37" y="2054839"/>
            <a:ext cx="5921213" cy="155880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3358661" y="2268420"/>
            <a:ext cx="33762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0577" y="2508743"/>
            <a:ext cx="33762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04384" y="1837593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26 May 2017</a:t>
            </a:r>
            <a:endParaRPr lang="nl-NL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49508" y="2540978"/>
            <a:ext cx="30366" cy="20837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9392" y="4987020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31 </a:t>
            </a:r>
            <a:r>
              <a:rPr lang="nl-NL" sz="1600" dirty="0"/>
              <a:t>May 2017</a:t>
            </a:r>
            <a:endParaRPr lang="nl-NL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37" y="3882906"/>
            <a:ext cx="6660745" cy="2302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70" y="5033956"/>
            <a:ext cx="6157546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stickle-situation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err="1" smtClean="0"/>
              <a:t>Parapatric</a:t>
            </a:r>
            <a:r>
              <a:rPr lang="nl-NL" sz="2400" dirty="0" smtClean="0"/>
              <a:t> </a:t>
            </a:r>
            <a:r>
              <a:rPr lang="nl-NL" sz="2400" dirty="0" err="1"/>
              <a:t>lake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stream </a:t>
            </a:r>
            <a:r>
              <a:rPr lang="nl-NL" sz="2400" dirty="0" err="1"/>
              <a:t>sticklebacks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1026" name="Picture 2" descr="https://sites.google.com/site/brucedeagleresearch/_/rsrc/1362073480866/resear/st/Lake%20Stream%20Stickleback.JPG?height=265&amp;widt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19" y="1825628"/>
            <a:ext cx="3810000" cy="25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8020" y="4349752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(image taken </a:t>
            </a:r>
            <a:r>
              <a:rPr lang="nl-NL" sz="1000" dirty="0" err="1"/>
              <a:t>from</a:t>
            </a:r>
            <a:r>
              <a:rPr lang="nl-NL" sz="1000" dirty="0"/>
              <a:t> Bruce </a:t>
            </a:r>
            <a:r>
              <a:rPr lang="nl-NL" sz="1000" dirty="0" err="1"/>
              <a:t>Deagle’s</a:t>
            </a:r>
            <a:r>
              <a:rPr lang="nl-NL" sz="1000" dirty="0"/>
              <a:t> homepage</a:t>
            </a:r>
          </a:p>
          <a:p>
            <a:r>
              <a:rPr lang="nl-NL" sz="1000" dirty="0"/>
              <a:t>https://sites.google.com/site/brucedeagleresearch/home)</a:t>
            </a:r>
            <a:endParaRPr lang="nl-N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083800" y="2768763"/>
            <a:ext cx="51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Lake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83803" y="4001298"/>
            <a:ext cx="70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60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stickle-situation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7333" cy="4351339"/>
          </a:xfrm>
        </p:spPr>
        <p:txBody>
          <a:bodyPr/>
          <a:lstStyle/>
          <a:p>
            <a:r>
              <a:rPr lang="nl-NL" sz="2400" smtClean="0"/>
              <a:t>Parapatric</a:t>
            </a:r>
            <a:r>
              <a:rPr lang="nl-NL" sz="2400" dirty="0" smtClean="0"/>
              <a:t> </a:t>
            </a:r>
            <a:r>
              <a:rPr lang="nl-NL" sz="2400" dirty="0" err="1"/>
              <a:t>lake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stream </a:t>
            </a:r>
            <a:r>
              <a:rPr lang="nl-NL" sz="2400" dirty="0" err="1"/>
              <a:t>sticklebacks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Balance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diversifying</a:t>
            </a:r>
            <a:r>
              <a:rPr lang="nl-NL" sz="2400" dirty="0"/>
              <a:t> effect of </a:t>
            </a:r>
            <a:r>
              <a:rPr lang="nl-NL" sz="2400" dirty="0">
                <a:solidFill>
                  <a:srgbClr val="FF0000"/>
                </a:solidFill>
              </a:rPr>
              <a:t>divergent </a:t>
            </a:r>
            <a:r>
              <a:rPr lang="nl-NL" sz="2400" dirty="0" err="1">
                <a:solidFill>
                  <a:srgbClr val="FF0000"/>
                </a:solidFill>
              </a:rPr>
              <a:t>selection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homogenizing</a:t>
            </a:r>
            <a:r>
              <a:rPr lang="nl-NL" sz="2400" dirty="0"/>
              <a:t> effect of </a:t>
            </a:r>
            <a:r>
              <a:rPr lang="nl-NL" sz="2400" dirty="0">
                <a:solidFill>
                  <a:srgbClr val="FF0000"/>
                </a:solidFill>
              </a:rPr>
              <a:t>gene flow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6" name="Picture 2" descr="https://sites.google.com/site/brucedeagleresearch/_/rsrc/1362073480866/resear/st/Lake%20Stream%20Stickleback.JPG?height=265&amp;widt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19" y="1825628"/>
            <a:ext cx="3810000" cy="25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8020" y="4349752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(image taken </a:t>
            </a:r>
            <a:r>
              <a:rPr lang="nl-NL" sz="1000" dirty="0" err="1"/>
              <a:t>from</a:t>
            </a:r>
            <a:r>
              <a:rPr lang="nl-NL" sz="1000" dirty="0"/>
              <a:t> Bruce </a:t>
            </a:r>
            <a:r>
              <a:rPr lang="nl-NL" sz="1000" dirty="0" err="1"/>
              <a:t>Deagle’s</a:t>
            </a:r>
            <a:r>
              <a:rPr lang="nl-NL" sz="1000" dirty="0"/>
              <a:t> homepage</a:t>
            </a:r>
          </a:p>
          <a:p>
            <a:r>
              <a:rPr lang="nl-NL" sz="1000" dirty="0"/>
              <a:t>https://sites.google.com/site/brucedeagleresearch/home)</a:t>
            </a:r>
            <a:endParaRPr lang="nl-NL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59" y="1690692"/>
            <a:ext cx="5590483" cy="44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stickle-situation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7333" cy="4351339"/>
          </a:xfrm>
        </p:spPr>
        <p:txBody>
          <a:bodyPr>
            <a:normAutofit lnSpcReduction="10000"/>
          </a:bodyPr>
          <a:lstStyle/>
          <a:p>
            <a:r>
              <a:rPr lang="nl-NL" sz="2400" dirty="0" err="1" smtClean="0"/>
              <a:t>Parapatric</a:t>
            </a:r>
            <a:r>
              <a:rPr lang="nl-NL" sz="2400" dirty="0" smtClean="0"/>
              <a:t> </a:t>
            </a:r>
            <a:r>
              <a:rPr lang="nl-NL" sz="2400" dirty="0" err="1"/>
              <a:t>lake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stream </a:t>
            </a:r>
            <a:r>
              <a:rPr lang="nl-NL" sz="2400" dirty="0" err="1"/>
              <a:t>sticklebacks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Balance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diversifying</a:t>
            </a:r>
            <a:r>
              <a:rPr lang="nl-NL" sz="2400" dirty="0"/>
              <a:t> effect of </a:t>
            </a:r>
            <a:r>
              <a:rPr lang="nl-NL" sz="2400" dirty="0">
                <a:solidFill>
                  <a:srgbClr val="FF0000"/>
                </a:solidFill>
              </a:rPr>
              <a:t>divergent </a:t>
            </a:r>
            <a:r>
              <a:rPr lang="nl-NL" sz="2400" dirty="0" err="1">
                <a:solidFill>
                  <a:srgbClr val="FF0000"/>
                </a:solidFill>
              </a:rPr>
              <a:t>selection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homogenizing</a:t>
            </a:r>
            <a:r>
              <a:rPr lang="nl-NL" sz="2400" dirty="0"/>
              <a:t> effect of </a:t>
            </a:r>
            <a:r>
              <a:rPr lang="nl-NL" sz="2400" dirty="0">
                <a:solidFill>
                  <a:srgbClr val="FF0000"/>
                </a:solidFill>
              </a:rPr>
              <a:t>gene flow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smtClean="0"/>
              <a:t>Concurrent effect of </a:t>
            </a:r>
            <a:r>
              <a:rPr lang="nl-NL" dirty="0" smtClean="0">
                <a:solidFill>
                  <a:srgbClr val="FF0000"/>
                </a:solidFill>
              </a:rPr>
              <a:t>divergent </a:t>
            </a:r>
            <a:r>
              <a:rPr lang="nl-NL" dirty="0" err="1" smtClean="0">
                <a:solidFill>
                  <a:srgbClr val="FF0000"/>
                </a:solidFill>
              </a:rPr>
              <a:t>selection</a:t>
            </a:r>
            <a:r>
              <a:rPr lang="nl-NL" dirty="0" smtClean="0">
                <a:solidFill>
                  <a:srgbClr val="FF0000"/>
                </a:solidFill>
              </a:rPr>
              <a:t> (DS)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negative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frequency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dependent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selection</a:t>
            </a:r>
            <a:r>
              <a:rPr lang="nl-NL" dirty="0" smtClean="0">
                <a:solidFill>
                  <a:srgbClr val="FF0000"/>
                </a:solidFill>
              </a:rPr>
              <a:t> (NFDS)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sites.google.com/site/brucedeagleresearch/_/rsrc/1362073480866/resear/st/Lake%20Stream%20Stickleback.JPG?height=265&amp;widt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19" y="1825628"/>
            <a:ext cx="3810000" cy="25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8020" y="4349752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(image taken </a:t>
            </a:r>
            <a:r>
              <a:rPr lang="nl-NL" sz="1000" dirty="0" err="1"/>
              <a:t>from</a:t>
            </a:r>
            <a:r>
              <a:rPr lang="nl-NL" sz="1000" dirty="0"/>
              <a:t> Bruce </a:t>
            </a:r>
            <a:r>
              <a:rPr lang="nl-NL" sz="1000" dirty="0" err="1"/>
              <a:t>Deagle’s</a:t>
            </a:r>
            <a:r>
              <a:rPr lang="nl-NL" sz="1000" dirty="0"/>
              <a:t> homepage</a:t>
            </a:r>
          </a:p>
          <a:p>
            <a:r>
              <a:rPr lang="nl-NL" sz="1000" dirty="0"/>
              <a:t>https://sites.google.com/site/brucedeagleresearch/home)</a:t>
            </a:r>
            <a:endParaRPr lang="nl-NL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59" y="1690692"/>
            <a:ext cx="5590483" cy="4429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9867" y="2624667"/>
            <a:ext cx="5029200" cy="15832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115909" y="6504546"/>
            <a:ext cx="42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Survival </a:t>
            </a:r>
            <a:r>
              <a:rPr lang="nl-NL" dirty="0" err="1"/>
              <a:t>after</a:t>
            </a:r>
            <a:r>
              <a:rPr lang="nl-NL" dirty="0"/>
              <a:t> 6 weeks : </a:t>
            </a:r>
            <a:r>
              <a:rPr lang="nl-NL" dirty="0" err="1"/>
              <a:t>estimate</a:t>
            </a:r>
            <a:r>
              <a:rPr lang="nl-NL" dirty="0"/>
              <a:t> of fitness</a:t>
            </a:r>
          </a:p>
        </p:txBody>
      </p:sp>
      <p:sp>
        <p:nvSpPr>
          <p:cNvPr id="8" name="Down Arrow 7"/>
          <p:cNvSpPr/>
          <p:nvPr/>
        </p:nvSpPr>
        <p:spPr>
          <a:xfrm>
            <a:off x="8971599" y="6176965"/>
            <a:ext cx="171420" cy="241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8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Balance </a:t>
            </a:r>
            <a:r>
              <a:rPr lang="nl-NL" dirty="0" err="1" smtClean="0"/>
              <a:t>between</a:t>
            </a:r>
            <a:r>
              <a:rPr lang="nl-NL" dirty="0" smtClean="0"/>
              <a:t> DS </a:t>
            </a:r>
            <a:r>
              <a:rPr lang="nl-NL" dirty="0" err="1" smtClean="0"/>
              <a:t>and</a:t>
            </a:r>
            <a:r>
              <a:rPr lang="nl-NL" dirty="0" smtClean="0"/>
              <a:t> NFDS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4868008" cy="224521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NFDS: Rare</a:t>
            </a:r>
          </a:p>
          <a:p>
            <a:pPr lvl="1"/>
            <a:r>
              <a:rPr lang="nl-NL" dirty="0" smtClean="0"/>
              <a:t>Ecotype (immigrant)</a:t>
            </a:r>
          </a:p>
          <a:p>
            <a:pPr lvl="1"/>
            <a:r>
              <a:rPr lang="nl-NL" dirty="0" err="1" smtClean="0"/>
              <a:t>Bodymass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MHC type</a:t>
            </a:r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763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239" y="1113629"/>
            <a:ext cx="4852513" cy="176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0" y="1113628"/>
            <a:ext cx="5695951" cy="562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4077" y="21277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S-S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077" y="296593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S-L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4077" y="344665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L-S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4077" y="509477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L-L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259" y="5767659"/>
            <a:ext cx="986204" cy="9752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00864" y="519735"/>
            <a:ext cx="476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Rare </a:t>
            </a:r>
            <a:r>
              <a:rPr lang="en-US" dirty="0">
                <a:solidFill>
                  <a:srgbClr val="FF0000"/>
                </a:solidFill>
              </a:rPr>
              <a:t>ecotype </a:t>
            </a:r>
            <a:r>
              <a:rPr lang="en-US" dirty="0"/>
              <a:t>survival was on average 1.26-fold higher than common ecotype survival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6901211" y="3169654"/>
            <a:ext cx="4769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evidence of directional selection</a:t>
            </a:r>
          </a:p>
          <a:p>
            <a:endParaRPr lang="en-US" dirty="0"/>
          </a:p>
          <a:p>
            <a:r>
              <a:rPr lang="en-US" dirty="0"/>
              <a:t>Directional selection favoring stream individuals over lake in both habitats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9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6153" y="1019113"/>
            <a:ext cx="6134891" cy="5708651"/>
            <a:chOff x="190500" y="1027906"/>
            <a:chExt cx="6134890" cy="5708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" y="1027906"/>
              <a:ext cx="5905500" cy="57086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58595" y="15060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S-S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6610" y="2060021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S-L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58596" y="230971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accent1">
                      <a:lumMod val="50000"/>
                    </a:schemeClr>
                  </a:solidFill>
                </a:rPr>
                <a:t>L-S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4626" y="415380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accent1">
                      <a:lumMod val="50000"/>
                    </a:schemeClr>
                  </a:solidFill>
                </a:rPr>
                <a:t>L-L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00864" y="519734"/>
            <a:ext cx="50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Survival </a:t>
            </a:r>
            <a:r>
              <a:rPr lang="en-US" dirty="0"/>
              <a:t>is higher for </a:t>
            </a:r>
            <a:r>
              <a:rPr lang="en-US" dirty="0">
                <a:solidFill>
                  <a:srgbClr val="FF0000"/>
                </a:solidFill>
              </a:rPr>
              <a:t>atypically sized </a:t>
            </a:r>
            <a:r>
              <a:rPr lang="en-US" dirty="0"/>
              <a:t>individuals within cages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4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0864" y="519734"/>
            <a:ext cx="542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Host-parasite </a:t>
            </a:r>
            <a:r>
              <a:rPr lang="en-US" dirty="0"/>
              <a:t>interactions : </a:t>
            </a:r>
            <a:r>
              <a:rPr lang="en-US" dirty="0">
                <a:solidFill>
                  <a:srgbClr val="FF0000"/>
                </a:solidFill>
              </a:rPr>
              <a:t>MHC</a:t>
            </a:r>
            <a:r>
              <a:rPr lang="en-US" dirty="0"/>
              <a:t> </a:t>
            </a:r>
            <a:r>
              <a:rPr lang="en-US" dirty="0" err="1"/>
              <a:t>IIb</a:t>
            </a:r>
            <a:r>
              <a:rPr lang="en-US" dirty="0"/>
              <a:t> (hypervariable exon 2)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1" y="1521068"/>
            <a:ext cx="4735132" cy="44928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9400" y="1767254"/>
            <a:ext cx="432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DS: </a:t>
            </a:r>
            <a:r>
              <a:rPr lang="nl-NL" dirty="0" err="1" smtClean="0"/>
              <a:t>Immigrants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carry</a:t>
            </a:r>
            <a:r>
              <a:rPr lang="nl-NL" dirty="0" smtClean="0"/>
              <a:t> more parasite load</a:t>
            </a:r>
          </a:p>
          <a:p>
            <a:endParaRPr lang="nl-NL" dirty="0" smtClean="0"/>
          </a:p>
          <a:p>
            <a:r>
              <a:rPr lang="nl-NL" dirty="0" smtClean="0"/>
              <a:t>NFDS: </a:t>
            </a:r>
            <a:r>
              <a:rPr lang="nl-NL" dirty="0" err="1" smtClean="0"/>
              <a:t>selection</a:t>
            </a:r>
            <a:r>
              <a:rPr lang="nl-NL" dirty="0" smtClean="0"/>
              <a:t> </a:t>
            </a:r>
            <a:r>
              <a:rPr lang="nl-NL" dirty="0" err="1" smtClean="0"/>
              <a:t>favors</a:t>
            </a:r>
            <a:r>
              <a:rPr lang="nl-NL" dirty="0" smtClean="0"/>
              <a:t> parasites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exploit</a:t>
            </a:r>
            <a:r>
              <a:rPr lang="nl-NL" dirty="0" smtClean="0"/>
              <a:t> </a:t>
            </a:r>
            <a:r>
              <a:rPr lang="nl-NL" dirty="0" err="1" smtClean="0"/>
              <a:t>locally</a:t>
            </a:r>
            <a:r>
              <a:rPr lang="nl-NL" dirty="0" smtClean="0"/>
              <a:t> common host genotype 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308" y="3767502"/>
            <a:ext cx="3787653" cy="25443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98308" y="6311831"/>
            <a:ext cx="505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Stutz, W. E., &amp; </a:t>
            </a:r>
            <a:r>
              <a:rPr lang="en-US" sz="1400" dirty="0" err="1"/>
              <a:t>Bolnick</a:t>
            </a:r>
            <a:r>
              <a:rPr lang="en-US" sz="1400" dirty="0"/>
              <a:t>, D. I. (2017).  </a:t>
            </a:r>
            <a:r>
              <a:rPr lang="en-US" sz="1400" i="1" dirty="0"/>
              <a:t>Molecular Ecology</a:t>
            </a:r>
            <a:r>
              <a:rPr lang="en-US" sz="1400" dirty="0"/>
              <a:t>.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9090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6942" y="1587392"/>
            <a:ext cx="4962892" cy="4472327"/>
            <a:chOff x="6352811" y="1385169"/>
            <a:chExt cx="4962892" cy="44723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2811" y="1385169"/>
              <a:ext cx="4962892" cy="44723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92902" y="2059937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>
                      <a:lumMod val="50000"/>
                    </a:schemeClr>
                  </a:solidFill>
                </a:rPr>
                <a:t>S-L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52933" y="411147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1">
                      <a:lumMod val="50000"/>
                    </a:schemeClr>
                  </a:solidFill>
                </a:rPr>
                <a:t>L-L</a:t>
              </a:r>
              <a:endParaRPr lang="nl-NL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41256" y="2361806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1">
                      <a:lumMod val="50000"/>
                    </a:schemeClr>
                  </a:solidFill>
                </a:rPr>
                <a:t>L-S</a:t>
              </a:r>
              <a:endParaRPr lang="nl-NL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80310" y="42111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>
                      <a:lumMod val="50000"/>
                    </a:schemeClr>
                  </a:solidFill>
                </a:rPr>
                <a:t>S-S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00864" y="519734"/>
            <a:ext cx="50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 of native/immigrant status on parasite load</a:t>
            </a:r>
            <a:endParaRPr lang="nl-NL" dirty="0"/>
          </a:p>
        </p:txBody>
      </p:sp>
      <p:sp>
        <p:nvSpPr>
          <p:cNvPr id="11" name="Left-Right Arrow 10"/>
          <p:cNvSpPr/>
          <p:nvPr/>
        </p:nvSpPr>
        <p:spPr>
          <a:xfrm>
            <a:off x="1217147" y="6059719"/>
            <a:ext cx="2101362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 Rare                       Common</a:t>
            </a:r>
            <a:endParaRPr lang="nl-N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2262160"/>
            <a:ext cx="501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Parasite load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fish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</a:t>
            </a:r>
            <a:r>
              <a:rPr lang="nl-NL" dirty="0" smtClean="0"/>
              <a:t>native MHC</a:t>
            </a:r>
          </a:p>
          <a:p>
            <a:endParaRPr lang="nl-NL" dirty="0"/>
          </a:p>
          <a:p>
            <a:r>
              <a:rPr lang="nl-NL" dirty="0" smtClean="0"/>
              <a:t>Best chance of survival: </a:t>
            </a:r>
            <a:r>
              <a:rPr lang="nl-NL" dirty="0" err="1" smtClean="0"/>
              <a:t>Majority</a:t>
            </a:r>
            <a:r>
              <a:rPr lang="nl-NL" dirty="0" smtClean="0"/>
              <a:t> ecotype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minority</a:t>
            </a:r>
            <a:r>
              <a:rPr lang="nl-NL" dirty="0" smtClean="0"/>
              <a:t> MHC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302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The stickle-situation</vt:lpstr>
      <vt:lpstr>The stickle-situation</vt:lpstr>
      <vt:lpstr>The stickle-situation</vt:lpstr>
      <vt:lpstr>Balance between DS and NFDS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Ramesh</dc:creator>
  <cp:lastModifiedBy>A. Ramesh</cp:lastModifiedBy>
  <cp:revision>13</cp:revision>
  <dcterms:created xsi:type="dcterms:W3CDTF">2017-10-17T05:33:20Z</dcterms:created>
  <dcterms:modified xsi:type="dcterms:W3CDTF">2017-10-17T07:17:41Z</dcterms:modified>
</cp:coreProperties>
</file>