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2" r:id="rId4"/>
    <p:sldId id="265" r:id="rId5"/>
    <p:sldId id="262" r:id="rId6"/>
    <p:sldId id="266" r:id="rId7"/>
    <p:sldId id="258" r:id="rId8"/>
    <p:sldId id="267" r:id="rId9"/>
    <p:sldId id="268" r:id="rId10"/>
    <p:sldId id="269" r:id="rId11"/>
    <p:sldId id="270" r:id="rId12"/>
    <p:sldId id="271" r:id="rId13"/>
    <p:sldId id="273" r:id="rId14"/>
    <p:sldId id="259" r:id="rId15"/>
    <p:sldId id="274" r:id="rId16"/>
    <p:sldId id="260" r:id="rId17"/>
    <p:sldId id="263" r:id="rId18"/>
    <p:sldId id="26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61" autoAdjust="0"/>
  </p:normalViewPr>
  <p:slideViewPr>
    <p:cSldViewPr>
      <p:cViewPr varScale="1">
        <p:scale>
          <a:sx n="64" d="100"/>
          <a:sy n="64" d="100"/>
        </p:scale>
        <p:origin x="15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38245-5222-4875-B595-DAA9E1B2F047}" type="datetimeFigureOut">
              <a:rPr lang="en-GB" smtClean="0"/>
              <a:pPr/>
              <a:t>18/05/2016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E7A90-5B18-44E6-896F-B56F6E25EE11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44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NOTE: Some photo’s are placeholders (incomplete</a:t>
            </a:r>
            <a:r>
              <a:rPr lang="nl-NL" baseline="0" dirty="0" smtClean="0"/>
              <a:t> pics).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740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Moeten</a:t>
            </a:r>
            <a:r>
              <a:rPr lang="en-GB" dirty="0" smtClean="0"/>
              <a:t> we het nog </a:t>
            </a:r>
            <a:r>
              <a:rPr lang="en-GB" dirty="0" err="1" smtClean="0"/>
              <a:t>eens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uitgebreid</a:t>
            </a:r>
            <a:r>
              <a:rPr lang="en-GB" baseline="0" dirty="0" smtClean="0"/>
              <a:t> over </a:t>
            </a:r>
            <a:r>
              <a:rPr lang="en-GB" baseline="0" dirty="0" err="1" smtClean="0"/>
              <a:t>hebben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Hier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staat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vermoedelijk</a:t>
            </a:r>
            <a:r>
              <a:rPr lang="en-GB" baseline="0" dirty="0" smtClean="0"/>
              <a:t> nog </a:t>
            </a:r>
            <a:r>
              <a:rPr lang="en-GB" baseline="0" dirty="0" err="1" smtClean="0"/>
              <a:t>een</a:t>
            </a:r>
            <a:r>
              <a:rPr lang="en-GB" baseline="0" dirty="0" smtClean="0"/>
              <a:t> ‘</a:t>
            </a:r>
            <a:r>
              <a:rPr lang="en-GB" baseline="0" dirty="0" err="1" smtClean="0"/>
              <a:t>hogere</a:t>
            </a:r>
            <a:r>
              <a:rPr lang="en-GB" baseline="0" dirty="0" smtClean="0"/>
              <a:t>’ </a:t>
            </a:r>
            <a:r>
              <a:rPr lang="en-GB" baseline="0" dirty="0" err="1" smtClean="0"/>
              <a:t>vraag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boven</a:t>
            </a:r>
            <a:r>
              <a:rPr lang="en-GB" baseline="0" dirty="0" smtClean="0"/>
              <a:t>. De </a:t>
            </a:r>
            <a:r>
              <a:rPr lang="en-GB" baseline="0" dirty="0" err="1" smtClean="0"/>
              <a:t>onderzoeksvraag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hoeft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ook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niet</a:t>
            </a:r>
            <a:r>
              <a:rPr lang="en-GB" baseline="0" dirty="0" smtClean="0"/>
              <a:t> in </a:t>
            </a:r>
            <a:r>
              <a:rPr lang="en-GB" baseline="0" dirty="0" err="1" smtClean="0"/>
              <a:t>één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keer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zeggen</a:t>
            </a:r>
            <a:r>
              <a:rPr lang="en-GB" baseline="0" dirty="0" smtClean="0"/>
              <a:t>.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030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49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Outgroup may be unnecessary.</a:t>
            </a:r>
            <a:r>
              <a:rPr lang="nl-NL" baseline="0" dirty="0" smtClean="0"/>
              <a:t> Constant clock rate used.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TODO:</a:t>
            </a:r>
            <a:r>
              <a:rPr lang="nl-NL" baseline="0" dirty="0" smtClean="0"/>
              <a:t> Make species names better visible </a:t>
            </a:r>
          </a:p>
          <a:p>
            <a:r>
              <a:rPr lang="nl-NL" baseline="0" dirty="0" smtClean="0"/>
              <a:t>TODO: Add clearer title to pictures (Sampled tree 1 and 2)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947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TODO:</a:t>
            </a:r>
            <a:r>
              <a:rPr lang="nl-NL" baseline="0" dirty="0" smtClean="0"/>
              <a:t> Clearer titles, show that these are 2 random draws sampled tree 1 </a:t>
            </a:r>
          </a:p>
          <a:p>
            <a:r>
              <a:rPr lang="nl-NL" baseline="0" dirty="0" smtClean="0"/>
              <a:t>Q: Should we show the 2 drawn alignments from sampled tree 2 also? Not too much stuff happening in one dia?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782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TODO: Find picture of posterior</a:t>
            </a:r>
            <a:r>
              <a:rPr lang="nl-NL" baseline="0" dirty="0" smtClean="0"/>
              <a:t> Toy example 4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485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TODO: Add legend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732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POSSIBLE QUESTIONS?:</a:t>
            </a:r>
          </a:p>
          <a:p>
            <a:r>
              <a:rPr lang="nl-NL" dirty="0" smtClean="0"/>
              <a:t>Q1:</a:t>
            </a:r>
            <a:r>
              <a:rPr lang="nl-NL" baseline="0" dirty="0" smtClean="0"/>
              <a:t> Why did you use an outgroup?</a:t>
            </a:r>
          </a:p>
          <a:p>
            <a:r>
              <a:rPr lang="nl-NL" baseline="0" dirty="0" smtClean="0"/>
              <a:t>Q2: Are the used summary statistics the best, and why?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545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828800"/>
          </a:xfrm>
        </p:spPr>
        <p:txBody>
          <a:bodyPr>
            <a:normAutofit/>
          </a:bodyPr>
          <a:lstStyle/>
          <a:p>
            <a:r>
              <a:rPr lang="en-GB" sz="5400" dirty="0" smtClean="0"/>
              <a:t>BEAST2 and the Protracted Birth-Death model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By </a:t>
            </a:r>
            <a:r>
              <a:rPr lang="en-GB" sz="2400" dirty="0" err="1" smtClean="0"/>
              <a:t>Femke</a:t>
            </a:r>
            <a:r>
              <a:rPr lang="en-GB" sz="2400" dirty="0" smtClean="0"/>
              <a:t> Thon &amp; </a:t>
            </a:r>
            <a:r>
              <a:rPr lang="en-GB" sz="2400" dirty="0" err="1" smtClean="0"/>
              <a:t>Jolien</a:t>
            </a:r>
            <a:r>
              <a:rPr lang="en-GB" sz="2400" dirty="0" smtClean="0"/>
              <a:t> Gay</a:t>
            </a:r>
          </a:p>
          <a:p>
            <a:r>
              <a:rPr lang="en-GB" sz="2400" dirty="0" smtClean="0"/>
              <a:t>Supervisors: </a:t>
            </a:r>
          </a:p>
          <a:p>
            <a:r>
              <a:rPr lang="en-GB" sz="2400" dirty="0" err="1" smtClean="0"/>
              <a:t>Richel</a:t>
            </a:r>
            <a:r>
              <a:rPr lang="en-GB" sz="2400" dirty="0" smtClean="0"/>
              <a:t> </a:t>
            </a:r>
            <a:r>
              <a:rPr lang="en-GB" sz="2400" dirty="0" err="1" smtClean="0"/>
              <a:t>Bilderbeek</a:t>
            </a:r>
            <a:r>
              <a:rPr lang="en-GB" sz="2400" dirty="0" smtClean="0"/>
              <a:t> &amp; </a:t>
            </a:r>
            <a:r>
              <a:rPr lang="en-GB" sz="2400" dirty="0" err="1" smtClean="0"/>
              <a:t>Rampal</a:t>
            </a:r>
            <a:r>
              <a:rPr lang="en-GB" sz="2400" dirty="0" smtClean="0"/>
              <a:t> Etienne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3. </a:t>
            </a:r>
            <a:r>
              <a:rPr lang="en-GB" sz="2800" dirty="0" smtClean="0"/>
              <a:t>Convert to DNA alignment</a:t>
            </a:r>
            <a:endParaRPr lang="en-GB" sz="2800" dirty="0"/>
          </a:p>
        </p:txBody>
      </p:sp>
      <p:pic>
        <p:nvPicPr>
          <p:cNvPr id="5122" name="Picture 2" descr="C:\Users\Aline\Dropbox\RUG 2015-2016\1.9 Community eclogy research\4. Poster_presentation\Photo's\Toy example 4_Alignment 1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295400"/>
            <a:ext cx="2743200" cy="2743200"/>
          </a:xfrm>
          <a:prstGeom prst="rect">
            <a:avLst/>
          </a:prstGeom>
          <a:noFill/>
        </p:spPr>
      </p:pic>
      <p:pic>
        <p:nvPicPr>
          <p:cNvPr id="5123" name="Picture 3" descr="C:\Users\Aline\Dropbox\RUG 2015-2016\1.9 Community eclogy research\4. Poster_presentation\Photo's\Toy example 4_Alignment 1 (2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3657600"/>
            <a:ext cx="2743200" cy="2743200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057400"/>
            <a:ext cx="4572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2209800"/>
            <a:ext cx="4572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</a:t>
            </a:r>
            <a:r>
              <a:rPr kumimoji="0" lang="en-GB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BEAST2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Simulate alignment from</a:t>
            </a:r>
            <a:r>
              <a:rPr kumimoji="0" lang="en-GB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species tree (once or more)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4. </a:t>
            </a:r>
            <a:r>
              <a:rPr lang="en-GB" sz="2800" dirty="0" smtClean="0"/>
              <a:t>Infer a posterior (BEAST2)</a:t>
            </a:r>
            <a:endParaRPr lang="en-GB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2209800"/>
            <a:ext cx="4572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</a:t>
            </a:r>
            <a:r>
              <a:rPr kumimoji="0" lang="en-GB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BEAST2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Posterior / alignment (again, once or more)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5. </a:t>
            </a:r>
            <a:r>
              <a:rPr lang="nl-NL" sz="2800" dirty="0" smtClean="0"/>
              <a:t>Analysis</a:t>
            </a:r>
            <a:endParaRPr lang="en-GB" sz="2800" dirty="0"/>
          </a:p>
        </p:txBody>
      </p:sp>
      <p:pic>
        <p:nvPicPr>
          <p:cNvPr id="3074" name="Picture 2" descr="C:\Users\Aline\Dropbox\RUG 2015-2016\1.9 Community eclogy research\4. Poster_presentation\Photo's\Toy example 4_nLTT plot posterior and true tre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981200"/>
            <a:ext cx="3733800" cy="37338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2209800"/>
            <a:ext cx="4572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nl-NL" sz="2400" dirty="0" smtClean="0"/>
              <a:t>Compare posterior with true species tree (from step1)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Collect summary</a:t>
            </a:r>
            <a:r>
              <a:rPr kumimoji="0" lang="nl-NL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statistics (gamma, ....)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773363"/>
          </a:xfrm>
        </p:spPr>
        <p:txBody>
          <a:bodyPr>
            <a:normAutofit/>
          </a:bodyPr>
          <a:lstStyle/>
          <a:p>
            <a:r>
              <a:rPr lang="en-GB" sz="2800" dirty="0" smtClean="0"/>
              <a:t>Error big enough?</a:t>
            </a:r>
          </a:p>
          <a:p>
            <a:r>
              <a:rPr lang="en-GB" sz="2800" dirty="0" smtClean="0"/>
              <a:t>Right summary statistics used?</a:t>
            </a:r>
          </a:p>
          <a:p>
            <a:pPr>
              <a:buNone/>
            </a:pPr>
            <a:endParaRPr lang="en-GB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447800"/>
            <a:ext cx="8229600" cy="83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nl-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“Can BEAST2 accurately recover a ‘true’ tree?”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362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 questions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Distribution of gamma statistics</a:t>
            </a:r>
            <a:endParaRPr lang="en-GB" sz="2800" dirty="0"/>
          </a:p>
        </p:txBody>
      </p:sp>
      <p:pic>
        <p:nvPicPr>
          <p:cNvPr id="1026" name="Picture 2" descr="C:\Users\Aline\Dropbox\RUG 2015-2016\1.9 Community eclogy research\4. Poster_presentation\Photo's\distribution of gamma statistics_species tre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590800"/>
            <a:ext cx="4468611" cy="3048000"/>
          </a:xfrm>
          <a:prstGeom prst="rect">
            <a:avLst/>
          </a:prstGeom>
          <a:noFill/>
        </p:spPr>
      </p:pic>
      <p:pic>
        <p:nvPicPr>
          <p:cNvPr id="1027" name="Picture 3" descr="C:\Users\Aline\Dropbox\RUG 2015-2016\1.9 Community eclogy research\4. Poster_presentation\Photo's\distribution of gamma statistics_posteri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590800"/>
            <a:ext cx="4393000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Distribution of ... (</a:t>
            </a:r>
            <a:r>
              <a:rPr lang="en-GB" sz="2800" dirty="0" err="1" smtClean="0"/>
              <a:t>Femke</a:t>
            </a:r>
            <a:r>
              <a:rPr lang="en-GB" sz="2800" dirty="0" smtClean="0"/>
              <a:t>)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Error gamma statistics: substantial</a:t>
            </a:r>
          </a:p>
          <a:p>
            <a:r>
              <a:rPr lang="en-GB" sz="2800" dirty="0" smtClean="0"/>
              <a:t>Error ....: ??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Conclusion(s)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Errors big enough BUT:</a:t>
            </a:r>
          </a:p>
          <a:p>
            <a:pPr lvl="1"/>
            <a:r>
              <a:rPr lang="en-GB" sz="2400" dirty="0" smtClean="0"/>
              <a:t>Correct gamma statistics used?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819400"/>
            <a:ext cx="8610600" cy="2362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nl-NL" dirty="0" smtClean="0"/>
              <a:t>“Can BEAST2 accurately recover a ‘true’ tree?”</a:t>
            </a:r>
          </a:p>
          <a:p>
            <a:pPr>
              <a:buNone/>
            </a:pPr>
            <a:endParaRPr lang="nl-NL" sz="2400" dirty="0" smtClean="0"/>
          </a:p>
          <a:p>
            <a:pPr>
              <a:buNone/>
            </a:pPr>
            <a:r>
              <a:rPr lang="nl-NL" sz="2800" dirty="0" smtClean="0"/>
              <a:t>				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ine\Dropbox\RUG 2015-2016\1.9 Community eclogy research\4. Poster_presentation\Photo's\page_38__speciation_by_theater-d50v4w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828800"/>
            <a:ext cx="3311119" cy="214034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19800" cy="4525963"/>
          </a:xfrm>
        </p:spPr>
        <p:txBody>
          <a:bodyPr>
            <a:normAutofit/>
          </a:bodyPr>
          <a:lstStyle/>
          <a:p>
            <a:r>
              <a:rPr lang="en-GB" sz="2800" b="1" dirty="0" smtClean="0"/>
              <a:t>Speciation</a:t>
            </a:r>
          </a:p>
          <a:p>
            <a:pPr lvl="1"/>
            <a:r>
              <a:rPr lang="en-GB" sz="2400" dirty="0" smtClean="0"/>
              <a:t>Evolutionary process</a:t>
            </a:r>
          </a:p>
          <a:p>
            <a:pPr lvl="1"/>
            <a:r>
              <a:rPr lang="en-GB" sz="2400" dirty="0" smtClean="0"/>
              <a:t>Population -&gt; distinct species (reproductive isolation)</a:t>
            </a:r>
          </a:p>
          <a:p>
            <a:pPr lvl="1"/>
            <a:endParaRPr lang="en-GB" sz="2400" dirty="0" smtClean="0"/>
          </a:p>
          <a:p>
            <a:pPr lvl="1"/>
            <a:r>
              <a:rPr lang="en-GB" sz="2400" b="1" dirty="0" smtClean="0"/>
              <a:t>Models</a:t>
            </a:r>
          </a:p>
          <a:p>
            <a:pPr lvl="2">
              <a:buNone/>
            </a:pPr>
            <a:r>
              <a:rPr lang="en-GB" sz="2000" dirty="0" smtClean="0"/>
              <a:t>-&gt; Tools needed!</a:t>
            </a:r>
          </a:p>
          <a:p>
            <a:pPr lvl="1"/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line\Dropbox\RUG 2015-2016\1.9 Community eclogy research\4. Poster_presentation\Photo's\BayesianApproa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2438400"/>
            <a:ext cx="4171950" cy="67627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b="1" dirty="0" smtClean="0"/>
              <a:t>B</a:t>
            </a:r>
            <a:r>
              <a:rPr lang="en-GB" dirty="0" smtClean="0"/>
              <a:t>ayesian </a:t>
            </a:r>
            <a:r>
              <a:rPr lang="en-GB" b="1" dirty="0" smtClean="0"/>
              <a:t>E</a:t>
            </a:r>
            <a:r>
              <a:rPr lang="en-GB" dirty="0" smtClean="0"/>
              <a:t>volutionary </a:t>
            </a:r>
            <a:r>
              <a:rPr lang="en-GB" b="1" dirty="0" smtClean="0"/>
              <a:t>A</a:t>
            </a:r>
            <a:r>
              <a:rPr lang="en-GB" dirty="0" smtClean="0"/>
              <a:t>nalysis by </a:t>
            </a:r>
            <a:r>
              <a:rPr lang="en-GB" b="1" dirty="0" smtClean="0"/>
              <a:t>S</a:t>
            </a:r>
            <a:r>
              <a:rPr lang="en-GB" dirty="0" smtClean="0"/>
              <a:t>ampling </a:t>
            </a:r>
            <a:r>
              <a:rPr lang="en-GB" b="1" dirty="0" smtClean="0"/>
              <a:t>T</a:t>
            </a:r>
            <a:r>
              <a:rPr lang="en-GB" dirty="0" smtClean="0"/>
              <a:t>rees (BEAST)</a:t>
            </a:r>
          </a:p>
          <a:p>
            <a:pPr lvl="1"/>
            <a:r>
              <a:rPr lang="en-GB" sz="2400" dirty="0" smtClean="0"/>
              <a:t>Bayesian statistics</a:t>
            </a:r>
          </a:p>
          <a:p>
            <a:pPr lvl="2">
              <a:buNone/>
            </a:pPr>
            <a:r>
              <a:rPr lang="en-GB" sz="2000" dirty="0" smtClean="0"/>
              <a:t>Markov Chain Monte Carlo (</a:t>
            </a:r>
            <a:r>
              <a:rPr lang="nl-NL" sz="2000" dirty="0" smtClean="0"/>
              <a:t>MCMC)</a:t>
            </a:r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1"/>
            <a:r>
              <a:rPr lang="nl-NL" sz="2400" dirty="0" smtClean="0"/>
              <a:t>Multiple speciation models can be applied</a:t>
            </a:r>
          </a:p>
          <a:p>
            <a:pPr lvl="2">
              <a:buNone/>
            </a:pPr>
            <a:r>
              <a:rPr lang="nl-NL" sz="2000" dirty="0" smtClean="0"/>
              <a:t>All assume </a:t>
            </a:r>
            <a:r>
              <a:rPr lang="nl-NL" sz="2000" u="sng" dirty="0" smtClean="0"/>
              <a:t>instant speciation</a:t>
            </a:r>
            <a:endParaRPr lang="en-GB" sz="2000" u="sng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16" name="Rectangular Callout 15"/>
          <p:cNvSpPr/>
          <p:nvPr/>
        </p:nvSpPr>
        <p:spPr>
          <a:xfrm>
            <a:off x="6019800" y="2057400"/>
            <a:ext cx="914400" cy="45720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75000"/>
                  </a:schemeClr>
                </a:solidFill>
              </a:rPr>
              <a:t>Prior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7239000" y="2057400"/>
            <a:ext cx="1143000" cy="457200"/>
          </a:xfrm>
          <a:prstGeom prst="wedgeRectCallou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Likelihood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6858000" y="3200400"/>
            <a:ext cx="1295400" cy="609600"/>
          </a:xfrm>
          <a:prstGeom prst="wedgeRectCallout">
            <a:avLst>
              <a:gd name="adj1" fmla="val -20833"/>
              <a:gd name="adj2" fmla="val -77976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Marginal probability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4572000" y="2057400"/>
            <a:ext cx="1066800" cy="533400"/>
          </a:xfrm>
          <a:prstGeom prst="wedgeRectCallout">
            <a:avLst>
              <a:gd name="adj1" fmla="val -20833"/>
              <a:gd name="adj2" fmla="val 672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75000"/>
                  </a:schemeClr>
                </a:solidFill>
              </a:rPr>
              <a:t>Posterior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/>
              <a:t>Standard</a:t>
            </a:r>
            <a:r>
              <a:rPr lang="en-GB" sz="2800" dirty="0" smtClean="0"/>
              <a:t> Birth-Death model (BD)</a:t>
            </a:r>
          </a:p>
          <a:p>
            <a:pPr lvl="1"/>
            <a:r>
              <a:rPr lang="nl-NL" sz="2400" dirty="0" smtClean="0"/>
              <a:t>Instant speciation</a:t>
            </a:r>
          </a:p>
          <a:p>
            <a:pPr lvl="1"/>
            <a:r>
              <a:rPr lang="nl-NL" sz="2400" dirty="0" smtClean="0"/>
              <a:t>Constant speciation and extinction rates</a:t>
            </a:r>
          </a:p>
          <a:p>
            <a:pPr lvl="1"/>
            <a:r>
              <a:rPr lang="nl-NL" sz="2400" dirty="0" smtClean="0"/>
              <a:t>Number of lineages increase constant or accelerated (pull of the present)</a:t>
            </a:r>
          </a:p>
          <a:p>
            <a:pPr lvl="1">
              <a:buNone/>
            </a:pPr>
            <a:endParaRPr lang="nl-NL" sz="2400" dirty="0" smtClean="0"/>
          </a:p>
          <a:p>
            <a:pPr>
              <a:buNone/>
            </a:pPr>
            <a:r>
              <a:rPr lang="nl-NL" sz="2800" dirty="0" smtClean="0"/>
              <a:t>BUT: </a:t>
            </a:r>
            <a:r>
              <a:rPr lang="nl-NL" sz="2800" b="1" dirty="0" smtClean="0"/>
              <a:t>slowdown</a:t>
            </a:r>
            <a:r>
              <a:rPr lang="nl-NL" sz="2800" dirty="0" smtClean="0"/>
              <a:t> observed towards the present</a:t>
            </a:r>
            <a:endParaRPr lang="en-GB" sz="2800" dirty="0" smtClean="0"/>
          </a:p>
          <a:p>
            <a:pPr>
              <a:buNone/>
            </a:pPr>
            <a:endParaRPr lang="nl-NL" sz="2800" dirty="0" smtClean="0"/>
          </a:p>
          <a:p>
            <a:pPr>
              <a:buNone/>
            </a:pPr>
            <a:r>
              <a:rPr lang="nl-NL" sz="2800" dirty="0" smtClean="0"/>
              <a:t>		</a:t>
            </a:r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199"/>
          </a:xfrm>
        </p:spPr>
        <p:txBody>
          <a:bodyPr>
            <a:normAutofit/>
          </a:bodyPr>
          <a:lstStyle/>
          <a:p>
            <a:r>
              <a:rPr lang="nl-NL" sz="2800" b="1" dirty="0" smtClean="0"/>
              <a:t>Protracted</a:t>
            </a:r>
            <a:r>
              <a:rPr lang="nl-NL" sz="2800" dirty="0" smtClean="0"/>
              <a:t> Birth-Death model (PBD)</a:t>
            </a:r>
          </a:p>
          <a:p>
            <a:pPr lvl="1"/>
            <a:r>
              <a:rPr lang="nl-NL" sz="2400" dirty="0" smtClean="0"/>
              <a:t>Extension of BD</a:t>
            </a:r>
          </a:p>
          <a:p>
            <a:pPr lvl="1"/>
            <a:r>
              <a:rPr lang="nl-NL" sz="2400" dirty="0" smtClean="0"/>
              <a:t>Assumes </a:t>
            </a:r>
            <a:r>
              <a:rPr lang="nl-NL" sz="2400" u="sng" dirty="0" smtClean="0"/>
              <a:t>speciation takes time</a:t>
            </a:r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pPr>
              <a:buNone/>
            </a:pPr>
            <a:endParaRPr lang="nl-NL" sz="2800" dirty="0" smtClean="0"/>
          </a:p>
        </p:txBody>
      </p:sp>
      <p:pic>
        <p:nvPicPr>
          <p:cNvPr id="2051" name="Picture 3" descr="C:\Users\Aline\Cer2016\doc\EtienneEtAl2014Fig1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3276600"/>
            <a:ext cx="3448050" cy="3327969"/>
          </a:xfrm>
          <a:prstGeom prst="rect">
            <a:avLst/>
          </a:prstGeom>
          <a:noFill/>
        </p:spPr>
      </p:pic>
      <p:pic>
        <p:nvPicPr>
          <p:cNvPr id="2050" name="Picture 2" descr="C:\Users\Aline\Dropbox\RUG 2015-2016\1.9 Community eclogy research\4. Poster_presentation\Photo's\Pure BD and protracted BD visualiz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352800"/>
            <a:ext cx="3962400" cy="320079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6581001"/>
            <a:ext cx="342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Etienne and </a:t>
            </a:r>
            <a:r>
              <a:rPr lang="en-GB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Rosindell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(2012)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Material &amp;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Material:</a:t>
            </a:r>
          </a:p>
          <a:p>
            <a:pPr lvl="1"/>
            <a:r>
              <a:rPr lang="nl-NL" sz="2400" dirty="0" smtClean="0"/>
              <a:t>Simulated PBD parameter files</a:t>
            </a:r>
          </a:p>
          <a:p>
            <a:pPr lvl="1"/>
            <a:r>
              <a:rPr lang="nl-NL" sz="2400" dirty="0" smtClean="0"/>
              <a:t>BEAST2</a:t>
            </a:r>
          </a:p>
          <a:p>
            <a:pPr lvl="1"/>
            <a:r>
              <a:rPr lang="nl-NL" sz="2400" dirty="0" smtClean="0"/>
              <a:t>R</a:t>
            </a:r>
          </a:p>
          <a:p>
            <a:pPr lvl="1"/>
            <a:r>
              <a:rPr lang="nl-NL" sz="2400" dirty="0" smtClean="0"/>
              <a:t>Summary statistics </a:t>
            </a:r>
          </a:p>
          <a:p>
            <a:pPr lvl="1"/>
            <a:r>
              <a:rPr lang="nl-NL" sz="2400" dirty="0" smtClean="0"/>
              <a:t>GitHub</a:t>
            </a:r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r>
              <a:rPr lang="nl-NL" sz="2800" dirty="0" smtClean="0"/>
              <a:t>Methods:</a:t>
            </a:r>
            <a:r>
              <a:rPr lang="en-GB" sz="2800" dirty="0" smtClean="0"/>
              <a:t> </a:t>
            </a:r>
            <a:r>
              <a:rPr lang="en-GB" sz="2800" b="1" dirty="0" smtClean="0"/>
              <a:t>5 steps</a:t>
            </a:r>
          </a:p>
          <a:p>
            <a:pPr lvl="1">
              <a:buNone/>
            </a:pPr>
            <a:endParaRPr lang="nl-NL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1. </a:t>
            </a:r>
            <a:r>
              <a:rPr lang="en-GB" sz="2800" dirty="0" smtClean="0"/>
              <a:t>Create ‘true’ species trees (simulated)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4572000" cy="205740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Create parameter files</a:t>
            </a:r>
          </a:p>
          <a:p>
            <a:endParaRPr lang="en-GB" sz="2400" dirty="0" smtClean="0"/>
          </a:p>
          <a:p>
            <a:r>
              <a:rPr lang="en-GB" sz="2400" dirty="0" smtClean="0"/>
              <a:t>Simulate incipient tree/parameter file</a:t>
            </a:r>
            <a:endParaRPr lang="en-GB" sz="2400" dirty="0"/>
          </a:p>
        </p:txBody>
      </p:sp>
      <p:pic>
        <p:nvPicPr>
          <p:cNvPr id="1026" name="Picture 2" descr="C:\Users\Aline\Dropbox\RUG 2015-2016\1.9 Community eclogy research\4. Poster_presentation\Photo's\Toy example 4_Incipient species tre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676400"/>
            <a:ext cx="3352800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2.</a:t>
            </a:r>
            <a:r>
              <a:rPr lang="nl-NL" sz="2800" dirty="0" smtClean="0"/>
              <a:t> </a:t>
            </a:r>
            <a:r>
              <a:rPr lang="en-GB" sz="2800" dirty="0" smtClean="0"/>
              <a:t>Sample a (monophyletic) species trees</a:t>
            </a:r>
            <a:endParaRPr lang="en-GB" sz="2800" dirty="0"/>
          </a:p>
        </p:txBody>
      </p:sp>
      <p:pic>
        <p:nvPicPr>
          <p:cNvPr id="4098" name="Picture 2" descr="C:\Users\Aline\Dropbox\RUG 2015-2016\1.9 Community eclogy research\4. Poster_presentation\Photo's\Toy example 4_Sampled species tree 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1371600"/>
            <a:ext cx="3048000" cy="3048000"/>
          </a:xfrm>
          <a:prstGeom prst="rect">
            <a:avLst/>
          </a:prstGeom>
          <a:noFill/>
        </p:spPr>
      </p:pic>
      <p:pic>
        <p:nvPicPr>
          <p:cNvPr id="4099" name="Picture 3" descr="C:\Users\Aline\Dropbox\RUG 2015-2016\1.9 Community eclogy research\4. Poster_presentation\Photo's\Toy example 4_Sampled species tree 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3810000"/>
            <a:ext cx="2819400" cy="28194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57400"/>
            <a:ext cx="4953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Sample unique species from</a:t>
            </a:r>
            <a:r>
              <a:rPr kumimoji="0" lang="en-GB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incipient tree (once or more)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Simulate incipient tree / parameter file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486</Words>
  <Application>Microsoft Office PowerPoint</Application>
  <PresentationFormat>Diavoorstelling (4:3)</PresentationFormat>
  <Paragraphs>108</Paragraphs>
  <Slides>18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BEAST2 and the Protracted Birth-Death model</vt:lpstr>
      <vt:lpstr>Research Question</vt:lpstr>
      <vt:lpstr>Introduction: What?</vt:lpstr>
      <vt:lpstr>Introduction: What?</vt:lpstr>
      <vt:lpstr>Introduction: What?</vt:lpstr>
      <vt:lpstr>Introduction: What?</vt:lpstr>
      <vt:lpstr>Material &amp; Methods</vt:lpstr>
      <vt:lpstr>1. Create ‘true’ species trees (simulated)</vt:lpstr>
      <vt:lpstr>2. Sample a (monophyletic) species trees</vt:lpstr>
      <vt:lpstr>3. Convert to DNA alignment</vt:lpstr>
      <vt:lpstr>4. Infer a posterior (BEAST2)</vt:lpstr>
      <vt:lpstr>5. Analysis</vt:lpstr>
      <vt:lpstr>Main Question</vt:lpstr>
      <vt:lpstr>Results</vt:lpstr>
      <vt:lpstr>Results</vt:lpstr>
      <vt:lpstr>Discussion</vt:lpstr>
      <vt:lpstr>Conclusion(s)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Title...</dc:title>
  <dc:creator>Jolien Gay</dc:creator>
  <cp:lastModifiedBy>Stultum</cp:lastModifiedBy>
  <cp:revision>92</cp:revision>
  <dcterms:created xsi:type="dcterms:W3CDTF">2006-08-16T00:00:00Z</dcterms:created>
  <dcterms:modified xsi:type="dcterms:W3CDTF">2016-05-18T07:53:52Z</dcterms:modified>
</cp:coreProperties>
</file>