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858000" cy="9144000"/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34" y="3822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3321888"/>
            <a:ext cx="6427074" cy="2292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90" y="6059594"/>
            <a:ext cx="5292884" cy="27327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8742" y="428234"/>
            <a:ext cx="1843058" cy="9124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69" y="428234"/>
            <a:ext cx="5403153" cy="9124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288" y="6871502"/>
            <a:ext cx="6427074" cy="2123828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88" y="4532320"/>
            <a:ext cx="6427074" cy="2339181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84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6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5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3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2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9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27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569" y="2495129"/>
            <a:ext cx="3623105" cy="705715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8695" y="2495129"/>
            <a:ext cx="3623105" cy="7057150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4" y="2393639"/>
            <a:ext cx="3340871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064" y="3391194"/>
            <a:ext cx="3340871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4" cy="99755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845" indent="0">
              <a:buNone/>
              <a:defRPr sz="2200" b="1"/>
            </a:lvl2pPr>
            <a:lvl3pPr marL="995690" indent="0">
              <a:buNone/>
              <a:defRPr sz="2000" b="1"/>
            </a:lvl3pPr>
            <a:lvl4pPr marL="1493535" indent="0">
              <a:buNone/>
              <a:defRPr sz="1700" b="1"/>
            </a:lvl4pPr>
            <a:lvl5pPr marL="1991380" indent="0">
              <a:buNone/>
              <a:defRPr sz="1700" b="1"/>
            </a:lvl5pPr>
            <a:lvl6pPr marL="2489225" indent="0">
              <a:buNone/>
              <a:defRPr sz="1700" b="1"/>
            </a:lvl6pPr>
            <a:lvl7pPr marL="2987070" indent="0">
              <a:buNone/>
              <a:defRPr sz="1700" b="1"/>
            </a:lvl7pPr>
            <a:lvl8pPr marL="3484916" indent="0">
              <a:buNone/>
              <a:defRPr sz="1700" b="1"/>
            </a:lvl8pPr>
            <a:lvl9pPr marL="3982761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4" cy="616108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64" y="425755"/>
            <a:ext cx="2487604" cy="1811938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244" y="425759"/>
            <a:ext cx="4226956" cy="91265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64" y="2237695"/>
            <a:ext cx="2487604" cy="7314584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060" y="7485380"/>
            <a:ext cx="4536758" cy="883692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500"/>
            </a:lvl1pPr>
            <a:lvl2pPr marL="497845" indent="0">
              <a:buNone/>
              <a:defRPr sz="3000"/>
            </a:lvl2pPr>
            <a:lvl3pPr marL="995690" indent="0">
              <a:buNone/>
              <a:defRPr sz="2600"/>
            </a:lvl3pPr>
            <a:lvl4pPr marL="1493535" indent="0">
              <a:buNone/>
              <a:defRPr sz="2200"/>
            </a:lvl4pPr>
            <a:lvl5pPr marL="1991380" indent="0">
              <a:buNone/>
              <a:defRPr sz="2200"/>
            </a:lvl5pPr>
            <a:lvl6pPr marL="2489225" indent="0">
              <a:buNone/>
              <a:defRPr sz="2200"/>
            </a:lvl6pPr>
            <a:lvl7pPr marL="2987070" indent="0">
              <a:buNone/>
              <a:defRPr sz="2200"/>
            </a:lvl7pPr>
            <a:lvl8pPr marL="3484916" indent="0">
              <a:buNone/>
              <a:defRPr sz="2200"/>
            </a:lvl8pPr>
            <a:lvl9pPr marL="3982761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060" y="8369072"/>
            <a:ext cx="4536758" cy="1254988"/>
          </a:xfrm>
        </p:spPr>
        <p:txBody>
          <a:bodyPr/>
          <a:lstStyle>
            <a:lvl1pPr marL="0" indent="0">
              <a:buNone/>
              <a:defRPr sz="1500"/>
            </a:lvl1pPr>
            <a:lvl2pPr marL="497845" indent="0">
              <a:buNone/>
              <a:defRPr sz="1300"/>
            </a:lvl2pPr>
            <a:lvl3pPr marL="995690" indent="0">
              <a:buNone/>
              <a:defRPr sz="1100"/>
            </a:lvl3pPr>
            <a:lvl4pPr marL="1493535" indent="0">
              <a:buNone/>
              <a:defRPr sz="1000"/>
            </a:lvl4pPr>
            <a:lvl5pPr marL="1991380" indent="0">
              <a:buNone/>
              <a:defRPr sz="1000"/>
            </a:lvl5pPr>
            <a:lvl6pPr marL="2489225" indent="0">
              <a:buNone/>
              <a:defRPr sz="1000"/>
            </a:lvl6pPr>
            <a:lvl7pPr marL="2987070" indent="0">
              <a:buNone/>
              <a:defRPr sz="1000"/>
            </a:lvl7pPr>
            <a:lvl8pPr marL="3484916" indent="0">
              <a:buNone/>
              <a:defRPr sz="1000"/>
            </a:lvl8pPr>
            <a:lvl9pPr marL="398276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063" y="2495129"/>
            <a:ext cx="6805137" cy="7057150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063" y="9911201"/>
            <a:ext cx="1764295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A763-9294-4B08-B709-C1AB7962095B}" type="datetimeFigureOut">
              <a:rPr lang="en-GB" smtClean="0"/>
              <a:pPr/>
              <a:t>27/05/2016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432" y="9911201"/>
            <a:ext cx="2394400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905" y="9911201"/>
            <a:ext cx="1764295" cy="569325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10C89-C20C-48F1-8B45-659555E59A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69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7561263" cy="102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nl-NL" sz="2400" b="1" dirty="0" smtClean="0">
                <a:solidFill>
                  <a:schemeClr val="bg1"/>
                </a:solidFill>
              </a:rPr>
              <a:t>Inferring</a:t>
            </a:r>
            <a:r>
              <a:rPr lang="nl-NL" sz="2400" dirty="0" smtClean="0">
                <a:solidFill>
                  <a:schemeClr val="bg1"/>
                </a:solidFill>
              </a:rPr>
              <a:t> </a:t>
            </a:r>
            <a:r>
              <a:rPr lang="nl-NL" sz="2400" b="1" dirty="0" smtClean="0">
                <a:solidFill>
                  <a:schemeClr val="bg1"/>
                </a:solidFill>
              </a:rPr>
              <a:t>Phylogenies</a:t>
            </a:r>
            <a:r>
              <a:rPr lang="nl-NL" sz="24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nl-NL" dirty="0" smtClean="0">
                <a:solidFill>
                  <a:schemeClr val="bg1"/>
                </a:solidFill>
              </a:rPr>
              <a:t>BEAST2 and the Protracted Birth-Death Model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463063" y="2754412"/>
            <a:ext cx="4098200" cy="37052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0" y="2754412"/>
            <a:ext cx="3304279" cy="7938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63063" y="9605156"/>
            <a:ext cx="4098200" cy="1088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0" y="1170236"/>
            <a:ext cx="399665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NL" sz="900" dirty="0" smtClean="0"/>
              <a:t>In nature, speciation takes time. However, many phylogenetic inference programs use models that assume speciation to happen instantly. The pure Birth-Death model (BD) assumes instant speciation. However,  data from nature shows a slowdown in lineage accumulation towards the present, despite model assumptions. An extention of this model, the Protracted BD model (PBD), allows for speciation to take time. </a:t>
            </a:r>
          </a:p>
          <a:p>
            <a:pPr algn="just"/>
            <a:endParaRPr lang="nl-NL" sz="900" dirty="0" smtClean="0"/>
          </a:p>
          <a:p>
            <a:pPr algn="just"/>
            <a:endParaRPr lang="nl-NL" sz="900" dirty="0"/>
          </a:p>
          <a:p>
            <a:pPr algn="just"/>
            <a:endParaRPr lang="en-GB" sz="900" dirty="0"/>
          </a:p>
        </p:txBody>
      </p:sp>
      <p:pic>
        <p:nvPicPr>
          <p:cNvPr id="13" name="Picture 2" descr="C:\Users\Aline\Dropbox\RUG 2015-2016\1.9 Community eclogy research\4. Poster_presentation\Photo's\Pure BD and protracted BD visualiz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863" y="1242244"/>
            <a:ext cx="1572319" cy="1270107"/>
          </a:xfrm>
          <a:prstGeom prst="rect">
            <a:avLst/>
          </a:prstGeom>
          <a:noFill/>
        </p:spPr>
      </p:pic>
      <p:pic>
        <p:nvPicPr>
          <p:cNvPr id="14" name="Picture 2" descr="C:\Users\Aline\Dropbox\RUG 2015-2016\1.9 Community eclogy research\4. Poster_presentation\Photo's\Parameter file examp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223" y="3186460"/>
            <a:ext cx="1600779" cy="1659899"/>
          </a:xfrm>
          <a:prstGeom prst="rect">
            <a:avLst/>
          </a:prstGeom>
          <a:noFill/>
        </p:spPr>
      </p:pic>
      <p:pic>
        <p:nvPicPr>
          <p:cNvPr id="15" name="Picture 2" descr="C:\Users\Aline\Dropbox\RUG 2015-2016\1.9 Community eclogy research\4. Poster_presentation\Figs and graphs ppt\Step1_Incipient species tr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223" y="4986660"/>
            <a:ext cx="1584176" cy="1584176"/>
          </a:xfrm>
          <a:prstGeom prst="rect">
            <a:avLst/>
          </a:prstGeom>
          <a:noFill/>
        </p:spPr>
      </p:pic>
      <p:pic>
        <p:nvPicPr>
          <p:cNvPr id="16" name="Picture 3" descr="C:\Users\Aline\Dropbox\RUG 2015-2016\1.9 Community eclogy research\4. Poster_presentation\Figs and graphs ppt\Step2_Sampled species tre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247" y="6714852"/>
            <a:ext cx="1129890" cy="792088"/>
          </a:xfrm>
          <a:prstGeom prst="rect">
            <a:avLst/>
          </a:prstGeom>
          <a:noFill/>
        </p:spPr>
      </p:pic>
      <p:pic>
        <p:nvPicPr>
          <p:cNvPr id="17" name="Picture 4" descr="C:\Users\Aline\Dropbox\RUG 2015-2016\1.9 Community eclogy research\4. Poster_presentation\Figs and graphs ppt\Step3_Alignm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223" y="7650956"/>
            <a:ext cx="1557489" cy="1152128"/>
          </a:xfrm>
          <a:prstGeom prst="rect">
            <a:avLst/>
          </a:prstGeom>
          <a:noFill/>
        </p:spPr>
      </p:pic>
      <p:pic>
        <p:nvPicPr>
          <p:cNvPr id="18" name="Picture 5" descr="C:\Users\Aline\Dropbox\RUG 2015-2016\1.9 Community eclogy research\4. Poster_presentation\Figs and graphs ppt\Step4_Posterior.png"/>
          <p:cNvPicPr>
            <a:picLocks noChangeAspect="1" noChangeArrowheads="1"/>
          </p:cNvPicPr>
          <p:nvPr/>
        </p:nvPicPr>
        <p:blipFill>
          <a:blip r:embed="rId7" cstate="print">
            <a:lum bright="-50000" contrast="70000"/>
          </a:blip>
          <a:srcRect l="5463" t="18399" r="4187" b="3572"/>
          <a:stretch>
            <a:fillRect/>
          </a:stretch>
        </p:blipFill>
        <p:spPr bwMode="auto">
          <a:xfrm>
            <a:off x="108223" y="8947100"/>
            <a:ext cx="1917686" cy="1656184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764408" y="31864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1</a:t>
            </a:r>
            <a:r>
              <a:rPr lang="nl-NL" sz="900" dirty="0" smtClean="0"/>
              <a:t>: Simulate desired parameter files</a:t>
            </a:r>
            <a:endParaRPr lang="en-GB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1836416" y="4986660"/>
            <a:ext cx="13681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2</a:t>
            </a:r>
            <a:r>
              <a:rPr lang="nl-NL" sz="900" dirty="0" smtClean="0"/>
              <a:t>: Simulate 1 incipient species tree per parameter file</a:t>
            </a:r>
            <a:endParaRPr lang="en-GB" sz="900" dirty="0"/>
          </a:p>
        </p:txBody>
      </p:sp>
      <p:pic>
        <p:nvPicPr>
          <p:cNvPr id="21" name="Picture 5" descr="beas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20432816">
            <a:off x="56220" y="8931310"/>
            <a:ext cx="407458" cy="40745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1836415" y="6642844"/>
            <a:ext cx="14401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3</a:t>
            </a:r>
            <a:r>
              <a:rPr lang="nl-NL" sz="900" dirty="0" smtClean="0"/>
              <a:t>: Sample 2 monophyletic species trees per incipient tree</a:t>
            </a:r>
            <a:endParaRPr lang="en-GB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564608" y="9739188"/>
            <a:ext cx="399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Etienne, R. S., &amp; </a:t>
            </a:r>
            <a:r>
              <a:rPr lang="en-GB" sz="800" dirty="0" err="1" smtClean="0"/>
              <a:t>Rosindell</a:t>
            </a:r>
            <a:r>
              <a:rPr lang="en-GB" sz="800" dirty="0" smtClean="0"/>
              <a:t>, J. (2012). Prolonging the past counteracts the pull of the present: protracted speciation can explain observed slowdowns in diversification. </a:t>
            </a:r>
            <a:r>
              <a:rPr lang="en-GB" sz="800" i="1" dirty="0" smtClean="0"/>
              <a:t>Systematic Biology</a:t>
            </a:r>
            <a:r>
              <a:rPr lang="en-GB" sz="800" dirty="0" smtClean="0"/>
              <a:t>, </a:t>
            </a:r>
            <a:r>
              <a:rPr lang="en-GB" sz="800" b="1" dirty="0" smtClean="0"/>
              <a:t>61(2</a:t>
            </a:r>
            <a:r>
              <a:rPr lang="en-GB" sz="800" dirty="0" smtClean="0"/>
              <a:t>), 204-213.</a:t>
            </a:r>
            <a:endParaRPr lang="en-GB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1836416" y="7650956"/>
            <a:ext cx="14401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4</a:t>
            </a:r>
            <a:r>
              <a:rPr lang="nl-NL" sz="900" dirty="0" smtClean="0"/>
              <a:t>: Simulat 2 DNA alignments per sampled species tree</a:t>
            </a:r>
            <a:endParaRPr lang="en-GB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2124448" y="8947100"/>
            <a:ext cx="1080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900" b="1" dirty="0" smtClean="0"/>
              <a:t>Step 5</a:t>
            </a:r>
            <a:r>
              <a:rPr lang="nl-NL" sz="900" dirty="0" smtClean="0"/>
              <a:t>: Run BEAST2 two times per alignment to get posteriors (eight in total per parameter file)</a:t>
            </a:r>
            <a:endParaRPr lang="en-GB" sz="900" dirty="0"/>
          </a:p>
        </p:txBody>
      </p:sp>
      <p:sp>
        <p:nvSpPr>
          <p:cNvPr id="28" name="Rectangle 27"/>
          <p:cNvSpPr/>
          <p:nvPr/>
        </p:nvSpPr>
        <p:spPr>
          <a:xfrm>
            <a:off x="0" y="2754412"/>
            <a:ext cx="3304279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GB" sz="1400" dirty="0" smtClean="0"/>
              <a:t>Method</a:t>
            </a:r>
            <a:endParaRPr lang="en-GB" sz="1400" dirty="0"/>
          </a:p>
        </p:txBody>
      </p:sp>
      <p:sp>
        <p:nvSpPr>
          <p:cNvPr id="30" name="Rectangle 29"/>
          <p:cNvSpPr/>
          <p:nvPr/>
        </p:nvSpPr>
        <p:spPr>
          <a:xfrm>
            <a:off x="3463063" y="2754412"/>
            <a:ext cx="4098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GB" sz="1400" dirty="0" smtClean="0"/>
              <a:t>Results</a:t>
            </a:r>
            <a:endParaRPr lang="en-GB" dirty="0"/>
          </a:p>
        </p:txBody>
      </p:sp>
      <p:sp>
        <p:nvSpPr>
          <p:cNvPr id="31" name="Rectangle 30"/>
          <p:cNvSpPr/>
          <p:nvPr/>
        </p:nvSpPr>
        <p:spPr>
          <a:xfrm>
            <a:off x="3463063" y="9307140"/>
            <a:ext cx="40982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569" tIns="49785" rIns="99569" bIns="49785" rtlCol="0" anchor="ctr"/>
          <a:lstStyle/>
          <a:p>
            <a:pPr algn="ctr"/>
            <a:r>
              <a:rPr lang="en-GB" sz="1400" dirty="0" smtClean="0"/>
              <a:t>References</a:t>
            </a:r>
            <a:endParaRPr lang="en-GB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652839" y="2466380"/>
            <a:ext cx="87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PBD ( </a:t>
            </a:r>
            <a:r>
              <a:rPr lang="el-GR" sz="700" dirty="0" smtClean="0"/>
              <a:t>λ</a:t>
            </a:r>
            <a:r>
              <a:rPr lang="en-GB" sz="700" dirty="0" smtClean="0"/>
              <a:t> = ∞)</a:t>
            </a:r>
          </a:p>
          <a:p>
            <a:pPr algn="ctr"/>
            <a:endParaRPr lang="en-GB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228903" y="2466380"/>
            <a:ext cx="8759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 smtClean="0"/>
              <a:t>PBD </a:t>
            </a:r>
            <a:endParaRPr lang="en-GB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948983" y="2466380"/>
            <a:ext cx="8759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/>
              <a:t>Phylogeny</a:t>
            </a:r>
          </a:p>
          <a:p>
            <a:pPr algn="ctr"/>
            <a:endParaRPr lang="en-GB" sz="1600" dirty="0"/>
          </a:p>
        </p:txBody>
      </p:sp>
      <p:pic>
        <p:nvPicPr>
          <p:cNvPr id="35" name="Picture 3" descr="C:\Users\Aline\Cer2016\doc\EtienneEtAl2014Fig1a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84687" y="1242244"/>
            <a:ext cx="1368152" cy="13205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Aline</dc:creator>
  <cp:lastModifiedBy>Aline</cp:lastModifiedBy>
  <cp:revision>17</cp:revision>
  <dcterms:created xsi:type="dcterms:W3CDTF">2016-05-27T12:09:41Z</dcterms:created>
  <dcterms:modified xsi:type="dcterms:W3CDTF">2016-05-27T14:20:14Z</dcterms:modified>
</cp:coreProperties>
</file>