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2" r:id="rId4"/>
    <p:sldId id="262" r:id="rId5"/>
    <p:sldId id="276" r:id="rId6"/>
    <p:sldId id="266" r:id="rId7"/>
    <p:sldId id="277" r:id="rId8"/>
    <p:sldId id="289" r:id="rId9"/>
    <p:sldId id="273" r:id="rId10"/>
    <p:sldId id="283" r:id="rId11"/>
    <p:sldId id="286" r:id="rId12"/>
    <p:sldId id="288" r:id="rId13"/>
    <p:sldId id="287" r:id="rId14"/>
    <p:sldId id="274" r:id="rId15"/>
    <p:sldId id="285" r:id="rId16"/>
    <p:sldId id="260" r:id="rId17"/>
    <p:sldId id="261" r:id="rId18"/>
    <p:sldId id="265" r:id="rId19"/>
    <p:sldId id="278" r:id="rId20"/>
    <p:sldId id="279"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3481" autoAdjust="0"/>
  </p:normalViewPr>
  <p:slideViewPr>
    <p:cSldViewPr>
      <p:cViewPr>
        <p:scale>
          <a:sx n="60" d="100"/>
          <a:sy n="60" d="100"/>
        </p:scale>
        <p:origin x="-164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26/05/2016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Outgroup may be unnecessary.</a:t>
            </a:r>
            <a:r>
              <a:rPr lang="nl-NL" baseline="0" dirty="0" smtClean="0"/>
              <a:t> Constant clock rate used.</a:t>
            </a:r>
            <a:endParaRPr lang="nl-NL" dirty="0" smtClean="0"/>
          </a:p>
          <a:p>
            <a:endParaRPr lang="nl-NL" dirty="0" smtClean="0"/>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20</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21</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22</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Two</a:t>
            </a:r>
            <a:r>
              <a:rPr lang="en-GB" baseline="0" dirty="0" smtClean="0"/>
              <a:t> possible explanations have been proposed to try and explain the observed slowdown</a:t>
            </a:r>
          </a:p>
          <a:p>
            <a:pPr>
              <a:buFontTx/>
              <a:buChar char="-"/>
            </a:pPr>
            <a:r>
              <a:rPr lang="en-GB" b="1" baseline="0" dirty="0" smtClean="0"/>
              <a:t>Sampling </a:t>
            </a:r>
            <a:r>
              <a:rPr lang="en-GB" b="1" baseline="0" dirty="0" err="1" smtClean="0"/>
              <a:t>artifact</a:t>
            </a:r>
            <a:r>
              <a:rPr lang="en-GB" baseline="0" dirty="0" smtClean="0"/>
              <a:t>: 2 artefacts have been found (if a small sample from the actual phylogeny is taken, </a:t>
            </a:r>
          </a:p>
          <a:p>
            <a:pPr lvl="1">
              <a:buFontTx/>
              <a:buNone/>
            </a:pPr>
            <a:r>
              <a:rPr lang="en-GB" i="1" baseline="0" dirty="0" smtClean="0"/>
              <a:t>BUT</a:t>
            </a:r>
            <a:r>
              <a:rPr lang="en-GB" baseline="0" dirty="0" smtClean="0"/>
              <a:t>: in nearly complete phylogenies, sampling artefact does not explain the observed slowdown</a:t>
            </a:r>
          </a:p>
          <a:p>
            <a:pPr>
              <a:buFontTx/>
              <a:buChar char="-"/>
            </a:pPr>
            <a:r>
              <a:rPr lang="en-GB" baseline="0" dirty="0" smtClean="0"/>
              <a:t> </a:t>
            </a:r>
            <a:r>
              <a:rPr lang="en-GB" b="1" baseline="0" dirty="0" smtClean="0"/>
              <a:t>Species-level density dependence</a:t>
            </a:r>
            <a:r>
              <a:rPr lang="en-GB" baseline="0" dirty="0" smtClean="0"/>
              <a:t>: no constants speciation or extinction rates like in the pure BD model. Because of niche filling they will decrease with time. </a:t>
            </a:r>
          </a:p>
          <a:p>
            <a:pPr lvl="1">
              <a:buFontTx/>
              <a:buNone/>
            </a:pPr>
            <a:r>
              <a:rPr lang="en-GB" i="1" baseline="0" dirty="0" smtClean="0"/>
              <a:t>BUT</a:t>
            </a:r>
            <a:r>
              <a:rPr lang="en-GB" baseline="0" dirty="0" smtClean="0"/>
              <a:t>: new species may create </a:t>
            </a:r>
            <a:r>
              <a:rPr lang="en-GB" baseline="0" smtClean="0"/>
              <a:t>new niches</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8</a:t>
            </a:r>
            <a:r>
              <a:rPr lang="en-GB" baseline="0" dirty="0" smtClean="0"/>
              <a:t> posteriors / parameter set (incipient tree)</a:t>
            </a:r>
          </a:p>
          <a:p>
            <a:r>
              <a:rPr lang="en-GB" baseline="0" dirty="0" smtClean="0"/>
              <a:t>Around 1000 parameter files</a:t>
            </a:r>
          </a:p>
          <a:p>
            <a:r>
              <a:rPr lang="en-GB" dirty="0" smtClean="0"/>
              <a:t>2 million</a:t>
            </a:r>
            <a:r>
              <a:rPr lang="en-GB" baseline="0" dirty="0" smtClean="0"/>
              <a:t> </a:t>
            </a:r>
            <a:r>
              <a:rPr lang="en-GB" baseline="0" smtClean="0"/>
              <a:t>posteriors </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Graph 1: The lower the 'comparison' value, the bigger the error of BEAST towards higher gamma statistics.</a:t>
            </a:r>
          </a:p>
          <a:p>
            <a:r>
              <a:rPr lang="en-GB" dirty="0" smtClean="0"/>
              <a:t>Interestingly, some parameter values don't show up in the lower comparison values. The higher values for the speciation initiation rate for example (0.8 and 1). This turned to be because of missing posterior gammas for those</a:t>
            </a:r>
            <a:r>
              <a:rPr lang="en-GB" baseline="0" dirty="0" smtClean="0"/>
              <a:t> </a:t>
            </a:r>
            <a:r>
              <a:rPr lang="en-GB" dirty="0" smtClean="0"/>
              <a:t>parameters. All files after ```article_1_5_5_2_2.RDA``` appear to be corrupted.</a:t>
            </a:r>
          </a:p>
        </p:txBody>
      </p:sp>
      <p:sp>
        <p:nvSpPr>
          <p:cNvPr id="4" name="Slide Number Placeholder 3"/>
          <p:cNvSpPr>
            <a:spLocks noGrp="1"/>
          </p:cNvSpPr>
          <p:nvPr>
            <p:ph type="sldNum" sz="quarter" idx="10"/>
          </p:nvPr>
        </p:nvSpPr>
        <p:spPr/>
        <p:txBody>
          <a:bodyPr/>
          <a:lstStyle/>
          <a:p>
            <a:fld id="{9BBE7A90-5B18-44E6-896F-B56F6E25EE11}" type="slidenum">
              <a:rPr lang="en-GB" smtClean="0"/>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initiation 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14</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17</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Distribution gamma statistics</a:t>
            </a:r>
            <a:endParaRPr lang="en-GB" sz="4800" b="1" dirty="0"/>
          </a:p>
        </p:txBody>
      </p:sp>
      <p:pic>
        <p:nvPicPr>
          <p:cNvPr id="1026" name="Picture 2" descr="C:\Users\Aline\Dropbox\RUG 2015-2016\1.9 Community eclogy research\4. Poster_presentation\Figs and graphs ppt\Sampled Trees Gamma Statistics.png"/>
          <p:cNvPicPr>
            <a:picLocks noChangeAspect="1" noChangeArrowheads="1"/>
          </p:cNvPicPr>
          <p:nvPr/>
        </p:nvPicPr>
        <p:blipFill>
          <a:blip r:embed="rId3" cstate="print"/>
          <a:srcRect/>
          <a:stretch>
            <a:fillRect/>
          </a:stretch>
        </p:blipFill>
        <p:spPr bwMode="auto">
          <a:xfrm>
            <a:off x="2057400" y="1143000"/>
            <a:ext cx="5011737" cy="2781035"/>
          </a:xfrm>
          <a:prstGeom prst="rect">
            <a:avLst/>
          </a:prstGeom>
          <a:noFill/>
        </p:spPr>
      </p:pic>
      <p:pic>
        <p:nvPicPr>
          <p:cNvPr id="1027" name="Picture 3" descr="C:\Users\Aline\Dropbox\RUG 2015-2016\1.9 Community eclogy research\4. Poster_presentation\Figs and graphs ppt\Posterior Trees Gamma Statistics.png"/>
          <p:cNvPicPr>
            <a:picLocks noChangeAspect="1" noChangeArrowheads="1"/>
          </p:cNvPicPr>
          <p:nvPr/>
        </p:nvPicPr>
        <p:blipFill>
          <a:blip r:embed="rId4" cstate="print"/>
          <a:srcRect/>
          <a:stretch>
            <a:fillRect/>
          </a:stretch>
        </p:blipFill>
        <p:spPr bwMode="auto">
          <a:xfrm>
            <a:off x="1905000" y="3962400"/>
            <a:ext cx="5218193" cy="2895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a:xfrm>
            <a:off x="457200" y="274638"/>
            <a:ext cx="8229600" cy="1143000"/>
          </a:xfrm>
        </p:spPr>
        <p:txBody>
          <a:bodyPr>
            <a:normAutofit/>
          </a:bodyPr>
          <a:lstStyle/>
          <a:p>
            <a:r>
              <a:rPr lang="en-GB" b="1" dirty="0" smtClean="0"/>
              <a:t>Results:</a:t>
            </a:r>
            <a:r>
              <a:rPr lang="en-GB" sz="2800" b="1" dirty="0" smtClean="0"/>
              <a:t> </a:t>
            </a:r>
            <a:r>
              <a:rPr lang="en-GB" sz="3200" dirty="0" smtClean="0"/>
              <a:t>Comparison Gammas</a:t>
            </a:r>
            <a:endParaRPr lang="en-GB" sz="4800" dirty="0"/>
          </a:p>
        </p:txBody>
      </p:sp>
      <p:pic>
        <p:nvPicPr>
          <p:cNvPr id="4098" name="Picture 2" descr="C:\Users\Aline\Dropbox\RUG 2015-2016\1.9 Community eclogy research\4. Poster_presentation\Figs and graphs ppt\Comparison plot.png"/>
          <p:cNvPicPr>
            <a:picLocks noChangeAspect="1" noChangeArrowheads="1"/>
          </p:cNvPicPr>
          <p:nvPr/>
        </p:nvPicPr>
        <p:blipFill>
          <a:blip r:embed="rId4" cstate="print"/>
          <a:srcRect/>
          <a:stretch>
            <a:fillRect/>
          </a:stretch>
        </p:blipFill>
        <p:spPr bwMode="auto">
          <a:xfrm>
            <a:off x="2209800" y="1371600"/>
            <a:ext cx="4572000" cy="2537024"/>
          </a:xfrm>
          <a:prstGeom prst="rect">
            <a:avLst/>
          </a:prstGeom>
          <a:noFill/>
        </p:spPr>
      </p:pic>
      <p:pic>
        <p:nvPicPr>
          <p:cNvPr id="4099" name="Picture 3" descr="C:\Users\Aline\Dropbox\RUG 2015-2016\1.9 Community eclogy research\4. Poster_presentation\Figs and graphs ppt\Differences Gammas.png"/>
          <p:cNvPicPr>
            <a:picLocks noChangeAspect="1" noChangeArrowheads="1"/>
          </p:cNvPicPr>
          <p:nvPr/>
        </p:nvPicPr>
        <p:blipFill>
          <a:blip r:embed="rId5" cstate="print"/>
          <a:srcRect/>
          <a:stretch>
            <a:fillRect/>
          </a:stretch>
        </p:blipFill>
        <p:spPr bwMode="auto">
          <a:xfrm>
            <a:off x="2362200" y="3810000"/>
            <a:ext cx="4394270"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Age</a:t>
            </a:r>
            <a:endParaRPr lang="en-GB" dirty="0"/>
          </a:p>
        </p:txBody>
      </p:sp>
      <p:pic>
        <p:nvPicPr>
          <p:cNvPr id="1026" name="Picture 2" descr="C:\Users\Aline\Dropbox\RUG 2015-2016\1.9 Community eclogy research\4. Poster_presentation\Figs and graphs ppt\Age big diff.png"/>
          <p:cNvPicPr>
            <a:picLocks noChangeAspect="1" noChangeArrowheads="1"/>
          </p:cNvPicPr>
          <p:nvPr/>
        </p:nvPicPr>
        <p:blipFill>
          <a:blip r:embed="rId3" cstate="print"/>
          <a:srcRect/>
          <a:stretch>
            <a:fillRect/>
          </a:stretch>
        </p:blipFill>
        <p:spPr bwMode="auto">
          <a:xfrm>
            <a:off x="2209800" y="1371600"/>
            <a:ext cx="4394270" cy="2438400"/>
          </a:xfrm>
          <a:prstGeom prst="rect">
            <a:avLst/>
          </a:prstGeom>
          <a:noFill/>
        </p:spPr>
      </p:pic>
      <p:pic>
        <p:nvPicPr>
          <p:cNvPr id="1027" name="Picture 3" descr="C:\Users\Aline\Dropbox\RUG 2015-2016\1.9 Community eclogy research\4. Poster_presentation\Figs and graphs ppt\age small diff.png"/>
          <p:cNvPicPr>
            <a:picLocks noChangeAspect="1" noChangeArrowheads="1"/>
          </p:cNvPicPr>
          <p:nvPr/>
        </p:nvPicPr>
        <p:blipFill>
          <a:blip r:embed="rId4" cstate="print"/>
          <a:srcRect/>
          <a:stretch>
            <a:fillRect/>
          </a:stretch>
        </p:blipFill>
        <p:spPr bwMode="auto">
          <a:xfrm>
            <a:off x="2133600" y="3962400"/>
            <a:ext cx="4358477" cy="2418539"/>
          </a:xfrm>
          <a:prstGeom prst="rect">
            <a:avLst/>
          </a:prstGeom>
          <a:noFill/>
        </p:spPr>
      </p:pic>
      <p:sp>
        <p:nvSpPr>
          <p:cNvPr id="7" name="TextBox 6"/>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8" name="TextBox 7"/>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Results: </a:t>
            </a:r>
            <a:r>
              <a:rPr lang="en-GB" sz="3200" dirty="0" smtClean="0"/>
              <a:t>Mutation Rate</a:t>
            </a:r>
            <a:endParaRPr lang="en-GB" sz="4800" dirty="0"/>
          </a:p>
        </p:txBody>
      </p:sp>
      <p:pic>
        <p:nvPicPr>
          <p:cNvPr id="2050" name="Picture 2" descr="C:\Users\Aline\Dropbox\RUG 2015-2016\1.9 Community eclogy research\4. Poster_presentation\Figs and graphs ppt\Mutation rate big diff.png"/>
          <p:cNvPicPr>
            <a:picLocks noChangeAspect="1" noChangeArrowheads="1"/>
          </p:cNvPicPr>
          <p:nvPr/>
        </p:nvPicPr>
        <p:blipFill>
          <a:blip r:embed="rId3" cstate="print"/>
          <a:srcRect/>
          <a:stretch>
            <a:fillRect/>
          </a:stretch>
        </p:blipFill>
        <p:spPr bwMode="auto">
          <a:xfrm>
            <a:off x="2362200" y="1219200"/>
            <a:ext cx="4381504" cy="2431316"/>
          </a:xfrm>
          <a:prstGeom prst="rect">
            <a:avLst/>
          </a:prstGeom>
          <a:noFill/>
        </p:spPr>
      </p:pic>
      <p:pic>
        <p:nvPicPr>
          <p:cNvPr id="2051" name="Picture 3" descr="C:\Users\Aline\Dropbox\RUG 2015-2016\1.9 Community eclogy research\4. Poster_presentation\Figs and graphs ppt\mutation rate small diff.png"/>
          <p:cNvPicPr>
            <a:picLocks noChangeAspect="1" noChangeArrowheads="1"/>
          </p:cNvPicPr>
          <p:nvPr/>
        </p:nvPicPr>
        <p:blipFill>
          <a:blip r:embed="rId4" cstate="print"/>
          <a:srcRect/>
          <a:stretch>
            <a:fillRect/>
          </a:stretch>
        </p:blipFill>
        <p:spPr bwMode="auto">
          <a:xfrm>
            <a:off x="2362200" y="3886200"/>
            <a:ext cx="4419600" cy="2452456"/>
          </a:xfrm>
          <a:prstGeom prst="rect">
            <a:avLst/>
          </a:prstGeom>
          <a:noFill/>
        </p:spPr>
      </p:pic>
      <p:sp>
        <p:nvSpPr>
          <p:cNvPr id="6" name="TextBox 5"/>
          <p:cNvSpPr txBox="1"/>
          <p:nvPr/>
        </p:nvSpPr>
        <p:spPr>
          <a:xfrm>
            <a:off x="990600" y="1981200"/>
            <a:ext cx="1371600" cy="646331"/>
          </a:xfrm>
          <a:prstGeom prst="rect">
            <a:avLst/>
          </a:prstGeom>
          <a:noFill/>
        </p:spPr>
        <p:txBody>
          <a:bodyPr wrap="square" rtlCol="0">
            <a:spAutoFit/>
          </a:bodyPr>
          <a:lstStyle/>
          <a:p>
            <a:r>
              <a:rPr lang="nl-NL" dirty="0" smtClean="0"/>
              <a:t>Big difference</a:t>
            </a:r>
            <a:endParaRPr lang="en-GB" dirty="0"/>
          </a:p>
        </p:txBody>
      </p:sp>
      <p:sp>
        <p:nvSpPr>
          <p:cNvPr id="7" name="TextBox 6"/>
          <p:cNvSpPr txBox="1"/>
          <p:nvPr/>
        </p:nvSpPr>
        <p:spPr>
          <a:xfrm>
            <a:off x="990600" y="4648200"/>
            <a:ext cx="1371600" cy="646331"/>
          </a:xfrm>
          <a:prstGeom prst="rect">
            <a:avLst/>
          </a:prstGeom>
          <a:noFill/>
        </p:spPr>
        <p:txBody>
          <a:bodyPr wrap="square" rtlCol="0">
            <a:spAutoFit/>
          </a:bodyPr>
          <a:lstStyle/>
          <a:p>
            <a:r>
              <a:rPr lang="nl-NL" dirty="0" smtClean="0"/>
              <a:t>Small difference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Results: </a:t>
            </a:r>
            <a:r>
              <a:rPr lang="en-GB" sz="3200" dirty="0" smtClean="0"/>
              <a:t>Speciation Initiation Rate (SIR)</a:t>
            </a:r>
            <a:endParaRPr lang="en-GB" sz="4800" dirty="0"/>
          </a:p>
        </p:txBody>
      </p:sp>
      <p:pic>
        <p:nvPicPr>
          <p:cNvPr id="3" name="Picture 2" descr="C:\Users\Aline\Dropbox\RUG 2015-2016\1.9 Community eclogy research\4. Poster_presentation\Figs and graphs ppt\Number of runs for Speciation Initiation Rate (SIR).png"/>
          <p:cNvPicPr>
            <a:picLocks noChangeAspect="1" noChangeArrowheads="1"/>
          </p:cNvPicPr>
          <p:nvPr/>
        </p:nvPicPr>
        <p:blipFill>
          <a:blip r:embed="rId4" cstate="print"/>
          <a:srcRect/>
          <a:stretch>
            <a:fillRect/>
          </a:stretch>
        </p:blipFill>
        <p:spPr bwMode="auto">
          <a:xfrm>
            <a:off x="838200" y="1676400"/>
            <a:ext cx="7372416" cy="409098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3074" name="Picture 2" descr="C:\Users\Aline\Dropbox\RUG 2015-2016\1.9 Community eclogy research\4. Poster_presentation\Figs and graphs ppt\Distribution of BD gammas.png"/>
          <p:cNvPicPr>
            <a:picLocks noChangeAspect="1" noChangeArrowheads="1"/>
          </p:cNvPicPr>
          <p:nvPr/>
        </p:nvPicPr>
        <p:blipFill>
          <a:blip r:embed="rId3" cstate="print"/>
          <a:srcRect/>
          <a:stretch>
            <a:fillRect/>
          </a:stretch>
        </p:blipFill>
        <p:spPr bwMode="auto">
          <a:xfrm>
            <a:off x="2133600" y="1075166"/>
            <a:ext cx="4876800" cy="2706159"/>
          </a:xfrm>
          <a:prstGeom prst="rect">
            <a:avLst/>
          </a:prstGeom>
          <a:noFill/>
        </p:spPr>
      </p:pic>
      <p:pic>
        <p:nvPicPr>
          <p:cNvPr id="3075" name="Picture 3" descr="C:\Users\Aline\Dropbox\RUG 2015-2016\1.9 Community eclogy research\4. Poster_presentation\Figs and graphs ppt\Distribution of PBD gammas.png"/>
          <p:cNvPicPr>
            <a:picLocks noChangeAspect="1" noChangeArrowheads="1"/>
          </p:cNvPicPr>
          <p:nvPr/>
        </p:nvPicPr>
        <p:blipFill>
          <a:blip r:embed="rId4" cstate="print"/>
          <a:srcRect/>
          <a:stretch>
            <a:fillRect/>
          </a:stretch>
        </p:blipFill>
        <p:spPr bwMode="auto">
          <a:xfrm>
            <a:off x="2133600" y="3810000"/>
            <a:ext cx="4876800" cy="2706159"/>
          </a:xfrm>
          <a:prstGeom prst="rect">
            <a:avLst/>
          </a:prstGeom>
          <a:noFill/>
        </p:spPr>
      </p:pic>
      <p:sp>
        <p:nvSpPr>
          <p:cNvPr id="7" name="Title 1"/>
          <p:cNvSpPr>
            <a:spLocks noGrp="1"/>
          </p:cNvSpPr>
          <p:nvPr>
            <p:ph type="title"/>
          </p:nvPr>
        </p:nvSpPr>
        <p:spPr>
          <a:xfrm>
            <a:off x="457200" y="274638"/>
            <a:ext cx="8229600" cy="1143000"/>
          </a:xfrm>
        </p:spPr>
        <p:txBody>
          <a:bodyPr>
            <a:normAutofit/>
          </a:bodyPr>
          <a:lstStyle/>
          <a:p>
            <a:r>
              <a:rPr lang="en-GB" b="1" dirty="0" smtClean="0"/>
              <a:t>Results: </a:t>
            </a:r>
            <a:r>
              <a:rPr lang="en-GB" sz="3200" dirty="0" smtClean="0"/>
              <a:t>Gamma Distribution</a:t>
            </a:r>
            <a:endParaRPr lang="en-GB" sz="4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buNone/>
            </a:pPr>
            <a:endParaRPr lang="nl-NL" sz="2400" dirty="0" smtClean="0"/>
          </a:p>
          <a:p>
            <a:pPr lvl="1"/>
            <a:endParaRPr lang="en-GB"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5" name="Picture"/>
          <p:cNvPicPr/>
          <p:nvPr/>
        </p:nvPicPr>
        <p:blipFill>
          <a:blip r:embed="rId4" cstate="print"/>
          <a:stretch>
            <a:fillRect/>
          </a:stretch>
        </p:blipFill>
        <p:spPr bwMode="auto">
          <a:xfrm>
            <a:off x="381000" y="2971800"/>
            <a:ext cx="3810000" cy="34290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1. </a:t>
            </a:r>
            <a:r>
              <a:rPr lang="en-GB" sz="2800" dirty="0" smtClean="0"/>
              <a:t>Start with ‘true’ species trees</a:t>
            </a:r>
            <a:endParaRPr lang="en-GB" sz="2800" dirty="0"/>
          </a:p>
        </p:txBody>
      </p:sp>
      <p:sp>
        <p:nvSpPr>
          <p:cNvPr id="3" name="Content Placeholder 2"/>
          <p:cNvSpPr>
            <a:spLocks noGrp="1"/>
          </p:cNvSpPr>
          <p:nvPr>
            <p:ph idx="1"/>
          </p:nvPr>
        </p:nvSpPr>
        <p:spPr>
          <a:xfrm>
            <a:off x="457200" y="1524000"/>
            <a:ext cx="4876800" cy="2057400"/>
          </a:xfrm>
        </p:spPr>
        <p:txBody>
          <a:bodyPr>
            <a:normAutofit/>
          </a:bodyPr>
          <a:lstStyle/>
          <a:p>
            <a:pPr>
              <a:buFont typeface="Wingdings" pitchFamily="2" charset="2"/>
              <a:buChar char="ü"/>
            </a:pPr>
            <a:r>
              <a:rPr lang="en-GB" sz="2400" dirty="0" smtClean="0"/>
              <a:t>Create parameter files</a:t>
            </a:r>
          </a:p>
          <a:p>
            <a:pPr>
              <a:buFont typeface="Wingdings" pitchFamily="2" charset="2"/>
              <a:buChar char="ü"/>
            </a:pPr>
            <a:r>
              <a:rPr lang="en-GB" sz="2400" dirty="0" smtClean="0"/>
              <a:t>Simulate incipient tree / parameter file </a:t>
            </a:r>
            <a:endParaRPr lang="en-GB" sz="2400"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5" cstate="print"/>
          <a:srcRect/>
          <a:stretch>
            <a:fillRect/>
          </a:stretch>
        </p:blipFill>
        <p:spPr bwMode="auto">
          <a:xfrm>
            <a:off x="8229600" y="-304800"/>
            <a:ext cx="3279314" cy="3400425"/>
          </a:xfrm>
          <a:prstGeom prst="rect">
            <a:avLst/>
          </a:prstGeom>
          <a:noFill/>
        </p:spPr>
      </p:pic>
      <p:pic>
        <p:nvPicPr>
          <p:cNvPr id="7" name="Picture"/>
          <p:cNvPicPr/>
          <p:nvPr/>
        </p:nvPicPr>
        <p:blipFill>
          <a:blip r:embed="rId6" cstate="print"/>
          <a:stretch>
            <a:fillRect/>
          </a:stretch>
        </p:blipFill>
        <p:spPr bwMode="auto">
          <a:xfrm>
            <a:off x="4800600" y="3048000"/>
            <a:ext cx="3962400" cy="3352800"/>
          </a:xfrm>
          <a:prstGeom prst="rect">
            <a:avLst/>
          </a:prstGeom>
          <a:noFill/>
          <a:ln w="9525">
            <a:noFill/>
            <a:headEnd/>
            <a:tailEnd/>
          </a:ln>
        </p:spPr>
      </p:pic>
      <p:sp>
        <p:nvSpPr>
          <p:cNvPr id="11" name="Right Arrow 10"/>
          <p:cNvSpPr/>
          <p:nvPr/>
        </p:nvSpPr>
        <p:spPr>
          <a:xfrm>
            <a:off x="42672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8" name="Picture"/>
          <p:cNvPicPr/>
          <p:nvPr/>
        </p:nvPicPr>
        <p:blipFill>
          <a:blip r:embed="rId4" cstate="print"/>
          <a:stretch>
            <a:fillRect/>
          </a:stretch>
        </p:blipFill>
        <p:spPr bwMode="auto">
          <a:xfrm>
            <a:off x="381000" y="3124200"/>
            <a:ext cx="4267200" cy="29718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2.</a:t>
            </a:r>
            <a:r>
              <a:rPr lang="nl-NL" sz="2800" dirty="0" smtClean="0"/>
              <a:t> </a:t>
            </a:r>
            <a:r>
              <a:rPr lang="en-GB" sz="2800" dirty="0" smtClean="0"/>
              <a:t>Sample a (monophyletic) species trees</a:t>
            </a:r>
            <a:endParaRPr lang="en-GB" sz="2800" dirty="0"/>
          </a:p>
        </p:txBody>
      </p:sp>
      <p:sp>
        <p:nvSpPr>
          <p:cNvPr id="7" name="Content Placeholder 2"/>
          <p:cNvSpPr>
            <a:spLocks noGrp="1"/>
          </p:cNvSpPr>
          <p:nvPr>
            <p:ph idx="1"/>
          </p:nvPr>
        </p:nvSpPr>
        <p:spPr>
          <a:xfrm>
            <a:off x="457200" y="1524000"/>
            <a:ext cx="8077200" cy="2057400"/>
          </a:xfrm>
        </p:spPr>
        <p:txBody>
          <a:bodyPr>
            <a:normAutofit/>
          </a:bodyPr>
          <a:lstStyle/>
          <a:p>
            <a:pPr lvl="0">
              <a:buFont typeface="Wingdings" pitchFamily="2" charset="2"/>
              <a:buChar char="ü"/>
              <a:defRPr/>
            </a:pPr>
            <a:r>
              <a:rPr lang="en-GB" sz="2400" dirty="0" smtClean="0"/>
              <a:t>Sample unique species from incipient tree (2x)</a:t>
            </a:r>
          </a:p>
          <a:p>
            <a:pPr lvl="0">
              <a:buFont typeface="Wingdings" pitchFamily="2" charset="2"/>
              <a:buChar char="ü"/>
              <a:defRPr/>
            </a:pPr>
            <a:r>
              <a:rPr lang="en-GB" sz="2400" dirty="0" smtClean="0"/>
              <a:t>Add </a:t>
            </a:r>
            <a:r>
              <a:rPr lang="en-GB" sz="2400" dirty="0" err="1" smtClean="0"/>
              <a:t>outgroup</a:t>
            </a:r>
            <a:endParaRPr lang="en-GB" sz="2400" dirty="0"/>
          </a:p>
        </p:txBody>
      </p:sp>
      <p:sp>
        <p:nvSpPr>
          <p:cNvPr id="6" name="Content Placeholder 2"/>
          <p:cNvSpPr txBox="1">
            <a:spLocks/>
          </p:cNvSpPr>
          <p:nvPr/>
        </p:nvSpPr>
        <p:spPr>
          <a:xfrm>
            <a:off x="457200" y="2057400"/>
            <a:ext cx="4953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p:cNvPicPr/>
          <p:nvPr/>
        </p:nvPicPr>
        <p:blipFill>
          <a:blip r:embed="rId5" cstate="print"/>
          <a:stretch>
            <a:fillRect/>
          </a:stretch>
        </p:blipFill>
        <p:spPr bwMode="auto">
          <a:xfrm>
            <a:off x="4800600" y="3276600"/>
            <a:ext cx="3505200" cy="2628900"/>
          </a:xfrm>
          <a:prstGeom prst="rect">
            <a:avLst/>
          </a:prstGeom>
          <a:noFill/>
          <a:ln w="9525">
            <a:noFill/>
            <a:headEnd/>
            <a:tailEnd/>
          </a:ln>
        </p:spPr>
      </p:pic>
      <p:sp>
        <p:nvSpPr>
          <p:cNvPr id="10" name="Oval 9"/>
          <p:cNvSpPr/>
          <p:nvPr/>
        </p:nvSpPr>
        <p:spPr>
          <a:xfrm>
            <a:off x="3352800" y="51054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4267200" y="4343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 name="Picture"/>
          <p:cNvPicPr/>
          <p:nvPr/>
        </p:nvPicPr>
        <p:blipFill>
          <a:blip r:embed="rId4" cstate="print"/>
          <a:stretch>
            <a:fillRect/>
          </a:stretch>
        </p:blipFill>
        <p:spPr bwMode="auto">
          <a:xfrm>
            <a:off x="2209800" y="2438400"/>
            <a:ext cx="4495800" cy="40386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3. </a:t>
            </a:r>
            <a:r>
              <a:rPr lang="en-GB" sz="2800" dirty="0" smtClean="0"/>
              <a:t>Convert to DNA alignment</a:t>
            </a:r>
            <a:endParaRPr lang="en-GB" sz="2800" dirty="0"/>
          </a:p>
        </p:txBody>
      </p:sp>
      <p:sp>
        <p:nvSpPr>
          <p:cNvPr id="9" name="Content Placeholder 2"/>
          <p:cNvSpPr>
            <a:spLocks noGrp="1"/>
          </p:cNvSpPr>
          <p:nvPr>
            <p:ph idx="1"/>
          </p:nvPr>
        </p:nvSpPr>
        <p:spPr>
          <a:xfrm>
            <a:off x="457200" y="1524000"/>
            <a:ext cx="8153400" cy="2971800"/>
          </a:xfrm>
        </p:spPr>
        <p:txBody>
          <a:bodyPr>
            <a:normAutofit/>
          </a:bodyPr>
          <a:lstStyle/>
          <a:p>
            <a:pPr lvl="0">
              <a:buFont typeface="Wingdings" pitchFamily="2" charset="2"/>
              <a:buChar char="ü"/>
              <a:defRPr/>
            </a:pPr>
            <a:r>
              <a:rPr lang="en-GB" sz="2400" dirty="0" smtClean="0"/>
              <a:t>Input BEAST2</a:t>
            </a:r>
          </a:p>
          <a:p>
            <a:pPr lvl="0">
              <a:buFont typeface="Wingdings" pitchFamily="2" charset="2"/>
              <a:buChar char="ü"/>
              <a:defRPr/>
            </a:pPr>
            <a:r>
              <a:rPr lang="en-GB" sz="2400" dirty="0" smtClean="0"/>
              <a:t>Simulate alignment from species tree (2x)</a:t>
            </a:r>
            <a:endParaRPr lang="en-GB" sz="2400" dirty="0"/>
          </a:p>
        </p:txBody>
      </p:sp>
      <p:sp>
        <p:nvSpPr>
          <p:cNvPr id="7" name="Content Placeholder 2"/>
          <p:cNvSpPr txBox="1">
            <a:spLocks/>
          </p:cNvSpPr>
          <p:nvPr/>
        </p:nvSpPr>
        <p:spPr>
          <a:xfrm>
            <a:off x="457200" y="2057400"/>
            <a:ext cx="4572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6" name="Picture"/>
          <p:cNvPicPr/>
          <p:nvPr/>
        </p:nvPicPr>
        <p:blipFill>
          <a:blip r:embed="rId4" cstate="print"/>
          <a:stretch>
            <a:fillRect/>
          </a:stretch>
        </p:blipFill>
        <p:spPr bwMode="auto">
          <a:xfrm>
            <a:off x="3505200" y="762000"/>
            <a:ext cx="5181600" cy="5410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4. </a:t>
            </a:r>
            <a:r>
              <a:rPr lang="en-GB" sz="2800" dirty="0" smtClean="0"/>
              <a:t>Infer a posterior (BEAST2)</a:t>
            </a:r>
            <a:endParaRPr lang="en-GB" sz="2800" dirty="0"/>
          </a:p>
        </p:txBody>
      </p:sp>
      <p:sp>
        <p:nvSpPr>
          <p:cNvPr id="4" name="Content Placeholder 2"/>
          <p:cNvSpPr>
            <a:spLocks noGrp="1"/>
          </p:cNvSpPr>
          <p:nvPr>
            <p:ph idx="1"/>
          </p:nvPr>
        </p:nvSpPr>
        <p:spPr>
          <a:xfrm>
            <a:off x="457200" y="1524000"/>
            <a:ext cx="5029200" cy="2057400"/>
          </a:xfrm>
        </p:spPr>
        <p:txBody>
          <a:bodyPr>
            <a:normAutofit/>
          </a:bodyPr>
          <a:lstStyle/>
          <a:p>
            <a:pPr lvl="0">
              <a:buFont typeface="Wingdings" pitchFamily="2" charset="2"/>
              <a:buChar char="ü"/>
              <a:defRPr/>
            </a:pPr>
            <a:r>
              <a:rPr lang="en-GB" sz="2400" dirty="0" smtClean="0"/>
              <a:t>Output BEAST2</a:t>
            </a:r>
          </a:p>
          <a:p>
            <a:pPr lvl="0">
              <a:buFont typeface="Wingdings" pitchFamily="2" charset="2"/>
              <a:buChar char="ü"/>
              <a:defRPr/>
            </a:pPr>
            <a:r>
              <a:rPr lang="en-GB" sz="2400" smtClean="0"/>
              <a:t>Posterior </a:t>
            </a:r>
            <a:r>
              <a:rPr lang="en-GB" sz="2400" dirty="0" smtClean="0"/>
              <a:t>/ alignment (2x)</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p:cNvPicPr/>
          <p:nvPr/>
        </p:nvPicPr>
        <p:blipFill>
          <a:blip r:embed="rId4" cstate="print"/>
          <a:stretch>
            <a:fillRect/>
          </a:stretch>
        </p:blipFill>
        <p:spPr bwMode="auto">
          <a:xfrm>
            <a:off x="2514600" y="2514600"/>
            <a:ext cx="4114800" cy="3886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5. </a:t>
            </a:r>
            <a:r>
              <a:rPr lang="nl-NL" sz="2800" dirty="0" smtClean="0"/>
              <a:t>Analysis</a:t>
            </a:r>
            <a:endParaRPr lang="en-GB" sz="2800" dirty="0"/>
          </a:p>
        </p:txBody>
      </p:sp>
      <p:sp>
        <p:nvSpPr>
          <p:cNvPr id="6" name="Content Placeholder 2"/>
          <p:cNvSpPr>
            <a:spLocks noGrp="1"/>
          </p:cNvSpPr>
          <p:nvPr>
            <p:ph idx="1"/>
          </p:nvPr>
        </p:nvSpPr>
        <p:spPr>
          <a:xfrm>
            <a:off x="457200" y="1524000"/>
            <a:ext cx="8382000" cy="2819400"/>
          </a:xfrm>
        </p:spPr>
        <p:txBody>
          <a:bodyPr>
            <a:normAutofit/>
          </a:bodyPr>
          <a:lstStyle/>
          <a:p>
            <a:pPr lvl="0">
              <a:buFont typeface="Wingdings" pitchFamily="2" charset="2"/>
              <a:buChar char="ü"/>
            </a:pPr>
            <a:r>
              <a:rPr lang="nl-NL" sz="2400" dirty="0" smtClean="0"/>
              <a:t>Compare posterior with sampled true species tree (from step2)</a:t>
            </a:r>
          </a:p>
          <a:p>
            <a:pPr lvl="0">
              <a:buFont typeface="Wingdings" pitchFamily="2" charset="2"/>
              <a:buChar char="ü"/>
            </a:pPr>
            <a:r>
              <a:rPr lang="nl-NL" sz="2400" dirty="0" smtClean="0"/>
              <a:t>Summary statistics to quanitfy error (gamma, ....)</a:t>
            </a: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Speciation</a:t>
            </a:r>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2895600" y="4419600"/>
            <a:ext cx="5921375" cy="2056108"/>
          </a:xfrm>
          <a:prstGeom prst="rect">
            <a:avLst/>
          </a:prstGeom>
          <a:noFill/>
        </p:spPr>
      </p:pic>
      <p:sp>
        <p:nvSpPr>
          <p:cNvPr id="7" name="TextBox 6"/>
          <p:cNvSpPr txBox="1"/>
          <p:nvPr/>
        </p:nvSpPr>
        <p:spPr>
          <a:xfrm>
            <a:off x="7391400" y="6581001"/>
            <a:ext cx="1600200" cy="276999"/>
          </a:xfrm>
          <a:prstGeom prst="rect">
            <a:avLst/>
          </a:prstGeom>
          <a:noFill/>
        </p:spPr>
        <p:txBody>
          <a:bodyPr wrap="square" rtlCol="0">
            <a:spAutoFit/>
          </a:bodyPr>
          <a:lstStyle/>
          <a:p>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pic>
        <p:nvPicPr>
          <p:cNvPr id="1027" name="Picture 3" descr="C:\Users\Aline\Dropbox\RUG 2015-2016\1.9 Community eclogy research\4. Poster_presentation\Photo's\exponential increase.png"/>
          <p:cNvPicPr>
            <a:picLocks noChangeAspect="1" noChangeArrowheads="1"/>
          </p:cNvPicPr>
          <p:nvPr/>
        </p:nvPicPr>
        <p:blipFill>
          <a:blip r:embed="rId5" cstate="print"/>
          <a:srcRect/>
          <a:stretch>
            <a:fillRect/>
          </a:stretch>
        </p:blipFill>
        <p:spPr bwMode="auto">
          <a:xfrm>
            <a:off x="381000" y="4800600"/>
            <a:ext cx="2273300" cy="1684014"/>
          </a:xfrm>
          <a:prstGeom prst="rect">
            <a:avLst/>
          </a:prstGeom>
          <a:noFill/>
        </p:spPr>
      </p:pic>
      <p:sp>
        <p:nvSpPr>
          <p:cNvPr id="10" name="Rectangle 9"/>
          <p:cNvSpPr/>
          <p:nvPr/>
        </p:nvSpPr>
        <p:spPr>
          <a:xfrm>
            <a:off x="2362200" y="4953000"/>
            <a:ext cx="9889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a:t>
            </a:r>
            <a:r>
              <a:rPr lang="en-GB" dirty="0" smtClean="0"/>
              <a:t>:</a:t>
            </a:r>
          </a:p>
          <a:p>
            <a:pPr lvl="1"/>
            <a:r>
              <a:rPr lang="en-GB" sz="2400" dirty="0" smtClean="0"/>
              <a:t>Sampling artefact </a:t>
            </a:r>
          </a:p>
          <a:p>
            <a:pPr lvl="1"/>
            <a:r>
              <a:rPr lang="en-GB" sz="2400" dirty="0" smtClean="0"/>
              <a:t>Diversity dependence</a:t>
            </a:r>
          </a:p>
        </p:txBody>
      </p:sp>
      <p:pic>
        <p:nvPicPr>
          <p:cNvPr id="6" name="Picture 3" descr="C:\Users\Aline\Downloads\il_570xN.450080809_qa36.jpg"/>
          <p:cNvPicPr>
            <a:picLocks noChangeAspect="1" noChangeArrowheads="1"/>
          </p:cNvPicPr>
          <p:nvPr/>
        </p:nvPicPr>
        <p:blipFill>
          <a:blip r:embed="rId4" cstate="print">
            <a:lum bright="60000"/>
          </a:blip>
          <a:srcRect/>
          <a:stretch>
            <a:fillRect/>
          </a:stretch>
        </p:blipFill>
        <p:spPr bwMode="auto">
          <a:xfrm>
            <a:off x="3505200" y="3505200"/>
            <a:ext cx="20574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states</a:t>
            </a:r>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a:solidFill>
                            <a:srgbClr val="000000"/>
                          </a:solidFill>
                          <a:latin typeface="Calibri"/>
                        </a:rPr>
                        <a:t>PB </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9" name="Picture 5" descr="C:\Users\Aline\Dropbox\RUG 2015-2016\1.9 Community eclogy research\4. Poster_presentation\Figs and graphs ppt\Step4_Posterior.png"/>
          <p:cNvPicPr>
            <a:picLocks noChangeAspect="1" noChangeArrowheads="1"/>
          </p:cNvPicPr>
          <p:nvPr/>
        </p:nvPicPr>
        <p:blipFill>
          <a:blip r:embed="rId4" cstate="print">
            <a:lum bright="-50000" contrast="70000"/>
          </a:blip>
          <a:srcRect/>
          <a:stretch>
            <a:fillRect/>
          </a:stretch>
        </p:blipFill>
        <p:spPr bwMode="auto">
          <a:xfrm>
            <a:off x="5029200" y="381000"/>
            <a:ext cx="3506787" cy="3506787"/>
          </a:xfrm>
          <a:prstGeom prst="rect">
            <a:avLst/>
          </a:prstGeom>
          <a:noFill/>
        </p:spPr>
      </p:pic>
      <p:pic>
        <p:nvPicPr>
          <p:cNvPr id="1028" name="Picture 4" descr="C:\Users\Aline\Dropbox\RUG 2015-2016\1.9 Community eclogy research\4. Poster_presentation\Figs and graphs ppt\Step3_Alignment.png"/>
          <p:cNvPicPr>
            <a:picLocks noChangeAspect="1" noChangeArrowheads="1"/>
          </p:cNvPicPr>
          <p:nvPr/>
        </p:nvPicPr>
        <p:blipFill>
          <a:blip r:embed="rId5" cstate="print"/>
          <a:srcRect/>
          <a:stretch>
            <a:fillRect/>
          </a:stretch>
        </p:blipFill>
        <p:spPr bwMode="auto">
          <a:xfrm>
            <a:off x="5638800" y="4419600"/>
            <a:ext cx="2514600" cy="1860136"/>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21" name="Picture 5" descr="beast.png"/>
          <p:cNvPicPr>
            <a:picLocks noChangeAspect="1" noChangeArrowheads="1"/>
          </p:cNvPicPr>
          <p:nvPr/>
        </p:nvPicPr>
        <p:blipFill>
          <a:blip r:embed="rId6" cstate="print"/>
          <a:srcRect/>
          <a:stretch>
            <a:fillRect/>
          </a:stretch>
        </p:blipFill>
        <p:spPr bwMode="auto">
          <a:xfrm rot="20432816">
            <a:off x="5962023" y="3904623"/>
            <a:ext cx="685800" cy="685801"/>
          </a:xfrm>
          <a:prstGeom prst="rect">
            <a:avLst/>
          </a:prstGeom>
          <a:noFill/>
        </p:spPr>
      </p:pic>
      <p:sp>
        <p:nvSpPr>
          <p:cNvPr id="23" name="TextBox 22"/>
          <p:cNvSpPr txBox="1"/>
          <p:nvPr/>
        </p:nvSpPr>
        <p:spPr>
          <a:xfrm>
            <a:off x="838200" y="6096000"/>
            <a:ext cx="2438400" cy="369332"/>
          </a:xfrm>
          <a:prstGeom prst="rect">
            <a:avLst/>
          </a:prstGeom>
          <a:noFill/>
        </p:spPr>
        <p:txBody>
          <a:bodyPr wrap="square" rtlCol="0">
            <a:spAutoFit/>
          </a:bodyPr>
          <a:lstStyle/>
          <a:p>
            <a:pPr algn="ctr"/>
            <a:r>
              <a:rPr lang="en-GB" dirty="0" smtClean="0"/>
              <a:t>Sampled species </a:t>
            </a:r>
            <a:r>
              <a:rPr lang="en-GB" dirty="0" smtClean="0"/>
              <a:t>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Aline\Dropbox\RUG 2015-2016\1.9 Community eclogy research\4. Poster_presentation\Figs and graphs ppt\Step1_Incipient species tree.png"/>
          <p:cNvPicPr>
            <a:picLocks noChangeAspect="1" noChangeArrowheads="1"/>
          </p:cNvPicPr>
          <p:nvPr/>
        </p:nvPicPr>
        <p:blipFill>
          <a:blip r:embed="rId7" cstate="print"/>
          <a:srcRect/>
          <a:stretch>
            <a:fillRect/>
          </a:stretch>
        </p:blipFill>
        <p:spPr bwMode="auto">
          <a:xfrm>
            <a:off x="1143000" y="1295400"/>
            <a:ext cx="2286000" cy="2286000"/>
          </a:xfrm>
          <a:prstGeom prst="rect">
            <a:avLst/>
          </a:prstGeom>
          <a:noFill/>
        </p:spPr>
      </p:pic>
      <p:pic>
        <p:nvPicPr>
          <p:cNvPr id="1027" name="Picture 3" descr="C:\Users\Aline\Dropbox\RUG 2015-2016\1.9 Community eclogy research\4. Poster_presentation\Figs and graphs ppt\Step2_Sampled species tree.png"/>
          <p:cNvPicPr>
            <a:picLocks noChangeAspect="1" noChangeArrowheads="1"/>
          </p:cNvPicPr>
          <p:nvPr/>
        </p:nvPicPr>
        <p:blipFill>
          <a:blip r:embed="rId8" cstate="print"/>
          <a:srcRect/>
          <a:stretch>
            <a:fillRect/>
          </a:stretch>
        </p:blipFill>
        <p:spPr bwMode="auto">
          <a:xfrm>
            <a:off x="1219200" y="4724400"/>
            <a:ext cx="1847850" cy="1295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1478</TotalTime>
  <Words>643</Words>
  <Application>Microsoft Office PowerPoint</Application>
  <PresentationFormat>On-screen Show (4:3)</PresentationFormat>
  <Paragraphs>134</Paragraphs>
  <Slides>23</Slides>
  <Notes>14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Inferring Phylogenies: BEAST2 and the Protracted Birth-Death model</vt:lpstr>
      <vt:lpstr>Research Question</vt:lpstr>
      <vt:lpstr>Introduction</vt:lpstr>
      <vt:lpstr>Introduction</vt:lpstr>
      <vt:lpstr>Introduction</vt:lpstr>
      <vt:lpstr>Introduction</vt:lpstr>
      <vt:lpstr>Slide 7</vt:lpstr>
      <vt:lpstr>Material &amp; Methods</vt:lpstr>
      <vt:lpstr>Main Question</vt:lpstr>
      <vt:lpstr>Results: Distribution gamma statistics</vt:lpstr>
      <vt:lpstr>Results: Comparison Gammas</vt:lpstr>
      <vt:lpstr>Results: Age</vt:lpstr>
      <vt:lpstr>Results: Mutation Rate</vt:lpstr>
      <vt:lpstr>Results: Speciation Initiation Rate (SIR)</vt:lpstr>
      <vt:lpstr>Results: Gamma Distribution</vt:lpstr>
      <vt:lpstr>Discussion &amp; Conclusions</vt:lpstr>
      <vt:lpstr>Questions</vt:lpstr>
      <vt:lpstr>BEAST2</vt:lpstr>
      <vt:lpstr>1. Start with ‘true’ species trees</vt:lpstr>
      <vt:lpstr>2. Sample a (monophyletic) species trees</vt:lpstr>
      <vt:lpstr>3. Convert to DNA alignment</vt:lpstr>
      <vt:lpstr>4. Infer a posterior (BEAST2)</vt:lpstr>
      <vt:lpstr>5.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210</cp:revision>
  <dcterms:created xsi:type="dcterms:W3CDTF">2006-08-16T00:00:00Z</dcterms:created>
  <dcterms:modified xsi:type="dcterms:W3CDTF">2016-05-26T08:48:52Z</dcterms:modified>
</cp:coreProperties>
</file>