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561263" cy="10693400"/>
  <p:notesSz cx="6858000" cy="9144000"/>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Naamloze sectie" id="{01810474-5217-4AD5-844D-85DDB4C4BADF}">
          <p14:sldIdLst/>
        </p14:section>
        <p14:section name="Naamloze sectie" id="{28E8E83F-D616-4AE9-B01C-675565659E91}">
          <p14:sldIdLst>
            <p14:sldId id="256"/>
          </p14:sldIdLst>
        </p14:section>
      </p14:sectionLst>
    </p:ex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2303"/>
    <a:srgbClr val="4E2D12"/>
    <a:srgbClr val="793905"/>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80" d="100"/>
          <a:sy n="180" d="100"/>
        </p:scale>
        <p:origin x="-870" y="-2922"/>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7095" y="3321888"/>
            <a:ext cx="6427074" cy="2292150"/>
          </a:xfrm>
        </p:spPr>
        <p:txBody>
          <a:bodyPr/>
          <a:lstStyle/>
          <a:p>
            <a:r>
              <a:rPr lang="en-US" smtClean="0"/>
              <a:t>Click to edit Master title style</a:t>
            </a:r>
            <a:endParaRPr lang="en-GB"/>
          </a:p>
        </p:txBody>
      </p:sp>
      <p:sp>
        <p:nvSpPr>
          <p:cNvPr id="3" name="Subtitle 2"/>
          <p:cNvSpPr>
            <a:spLocks noGrp="1"/>
          </p:cNvSpPr>
          <p:nvPr>
            <p:ph type="subTitle" idx="1"/>
          </p:nvPr>
        </p:nvSpPr>
        <p:spPr>
          <a:xfrm>
            <a:off x="1134190" y="6059594"/>
            <a:ext cx="5292884" cy="2732757"/>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38742" y="428234"/>
            <a:ext cx="1843058" cy="912404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9569" y="428234"/>
            <a:ext cx="5403153" cy="91240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7288" y="6871502"/>
            <a:ext cx="6427074" cy="2123828"/>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597288" y="4532320"/>
            <a:ext cx="6427074" cy="2339181"/>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F1A763-9294-4B08-B709-C1AB7962095B}" type="datetimeFigureOut">
              <a:rPr lang="en-GB" smtClean="0"/>
              <a:pPr/>
              <a:t>27/05/2016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9569"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158695"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F1A763-9294-4B08-B709-C1AB7962095B}" type="datetimeFigureOut">
              <a:rPr lang="en-GB" smtClean="0"/>
              <a:pPr/>
              <a:t>27/05/2016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8063" y="428232"/>
            <a:ext cx="6805137" cy="1782233"/>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78064" y="2393639"/>
            <a:ext cx="3340871"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378064" y="3391194"/>
            <a:ext cx="3340871"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841017" y="2393639"/>
            <a:ext cx="3342184"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3841017" y="3391194"/>
            <a:ext cx="3342184"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EF1A763-9294-4B08-B709-C1AB7962095B}" type="datetimeFigureOut">
              <a:rPr lang="en-GB" smtClean="0"/>
              <a:pPr/>
              <a:t>27/05/2016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EF1A763-9294-4B08-B709-C1AB7962095B}" type="datetimeFigureOut">
              <a:rPr lang="en-GB" smtClean="0"/>
              <a:pPr/>
              <a:t>27/05/2016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1A763-9294-4B08-B709-C1AB7962095B}" type="datetimeFigureOut">
              <a:rPr lang="en-GB" smtClean="0"/>
              <a:pPr/>
              <a:t>27/05/2016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8064" y="425755"/>
            <a:ext cx="2487604" cy="1811938"/>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2956244" y="425759"/>
            <a:ext cx="4226956" cy="9126521"/>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78064" y="2237695"/>
            <a:ext cx="2487604" cy="731458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27/05/2016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060" y="7485380"/>
            <a:ext cx="4536758" cy="883692"/>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1482060" y="955475"/>
            <a:ext cx="4536758" cy="6416040"/>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1482060" y="8369072"/>
            <a:ext cx="4536758" cy="125498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27/05/2016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8063" y="428232"/>
            <a:ext cx="6805137" cy="1782233"/>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78063" y="2495129"/>
            <a:ext cx="6805137" cy="7057150"/>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78063" y="9911201"/>
            <a:ext cx="1764295" cy="569325"/>
          </a:xfrm>
          <a:prstGeom prst="rect">
            <a:avLst/>
          </a:prstGeom>
        </p:spPr>
        <p:txBody>
          <a:bodyPr vert="horz" lIns="99569" tIns="49785" rIns="99569" bIns="49785" rtlCol="0" anchor="ctr"/>
          <a:lstStyle>
            <a:lvl1pPr algn="l">
              <a:defRPr sz="1300">
                <a:solidFill>
                  <a:schemeClr val="tx1">
                    <a:tint val="75000"/>
                  </a:schemeClr>
                </a:solidFill>
              </a:defRPr>
            </a:lvl1pPr>
          </a:lstStyle>
          <a:p>
            <a:fld id="{8EF1A763-9294-4B08-B709-C1AB7962095B}" type="datetimeFigureOut">
              <a:rPr lang="en-GB" smtClean="0"/>
              <a:pPr/>
              <a:t>27/05/2016</a:t>
            </a:fld>
            <a:endParaRPr lang="en-GB"/>
          </a:p>
        </p:txBody>
      </p:sp>
      <p:sp>
        <p:nvSpPr>
          <p:cNvPr id="5" name="Footer Placeholder 4"/>
          <p:cNvSpPr>
            <a:spLocks noGrp="1"/>
          </p:cNvSpPr>
          <p:nvPr>
            <p:ph type="ftr" sz="quarter" idx="3"/>
          </p:nvPr>
        </p:nvSpPr>
        <p:spPr>
          <a:xfrm>
            <a:off x="2583432" y="9911201"/>
            <a:ext cx="2394400" cy="569325"/>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18905" y="9911201"/>
            <a:ext cx="1764295" cy="569325"/>
          </a:xfrm>
          <a:prstGeom prst="rect">
            <a:avLst/>
          </a:prstGeom>
        </p:spPr>
        <p:txBody>
          <a:bodyPr vert="horz" lIns="99569" tIns="49785" rIns="99569" bIns="49785" rtlCol="0" anchor="ctr"/>
          <a:lstStyle>
            <a:lvl1pPr algn="r">
              <a:defRPr sz="1300">
                <a:solidFill>
                  <a:schemeClr val="tx1">
                    <a:tint val="75000"/>
                  </a:schemeClr>
                </a:solidFill>
              </a:defRPr>
            </a:lvl1pPr>
          </a:lstStyle>
          <a:p>
            <a:fld id="{6A910C89-C20C-48F1-8B45-659555E59ADB}" type="slidenum">
              <a:rPr lang="en-GB" smtClean="0"/>
              <a:pPr/>
              <a:t>‹nr.›</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Aline\Downloads\Faeded.jpg"/>
          <p:cNvPicPr>
            <a:picLocks noChangeAspect="1" noChangeArrowheads="1"/>
          </p:cNvPicPr>
          <p:nvPr/>
        </p:nvPicPr>
        <p:blipFill>
          <a:blip r:embed="rId2" cstate="print"/>
          <a:srcRect t="74515" b="15291"/>
          <a:stretch>
            <a:fillRect/>
          </a:stretch>
        </p:blipFill>
        <p:spPr bwMode="auto">
          <a:xfrm rot="10800000">
            <a:off x="2844527" y="2754412"/>
            <a:ext cx="4716736" cy="288032"/>
          </a:xfrm>
          <a:prstGeom prst="rect">
            <a:avLst/>
          </a:prstGeom>
          <a:noFill/>
          <a:ln>
            <a:solidFill>
              <a:srgbClr val="4E2D12"/>
            </a:solidFill>
          </a:ln>
        </p:spPr>
      </p:pic>
      <p:pic>
        <p:nvPicPr>
          <p:cNvPr id="1033" name="Picture 9" descr="C:\Users\Aline\Downloads\Faeded.jpg"/>
          <p:cNvPicPr>
            <a:picLocks noChangeAspect="1" noChangeArrowheads="1"/>
          </p:cNvPicPr>
          <p:nvPr/>
        </p:nvPicPr>
        <p:blipFill>
          <a:blip r:embed="rId2" cstate="print">
            <a:lum bright="10000" contrast="10000"/>
          </a:blip>
          <a:srcRect t="1739" r="91887"/>
          <a:stretch>
            <a:fillRect/>
          </a:stretch>
        </p:blipFill>
        <p:spPr bwMode="auto">
          <a:xfrm rot="16200000">
            <a:off x="5053890" y="7097780"/>
            <a:ext cx="298016" cy="4716736"/>
          </a:xfrm>
          <a:prstGeom prst="rect">
            <a:avLst/>
          </a:prstGeom>
          <a:noFill/>
        </p:spPr>
      </p:pic>
      <p:pic>
        <p:nvPicPr>
          <p:cNvPr id="1032" name="Picture 8" descr="C:\Users\Aline\Downloads\Faeded.jpg"/>
          <p:cNvPicPr>
            <a:picLocks noChangeAspect="1" noChangeArrowheads="1"/>
          </p:cNvPicPr>
          <p:nvPr/>
        </p:nvPicPr>
        <p:blipFill>
          <a:blip r:embed="rId3" cstate="print">
            <a:lum contrast="5000"/>
          </a:blip>
          <a:srcRect t="64635" b="3047"/>
          <a:stretch>
            <a:fillRect/>
          </a:stretch>
        </p:blipFill>
        <p:spPr bwMode="auto">
          <a:xfrm>
            <a:off x="0" y="2754412"/>
            <a:ext cx="2775405" cy="288032"/>
          </a:xfrm>
          <a:prstGeom prst="rect">
            <a:avLst/>
          </a:prstGeom>
          <a:noFill/>
          <a:ln>
            <a:solidFill>
              <a:srgbClr val="4E2D12"/>
            </a:solidFill>
          </a:ln>
        </p:spPr>
      </p:pic>
      <p:pic>
        <p:nvPicPr>
          <p:cNvPr id="1031" name="Picture 7" descr="C:\Users\Aline\Downloads\Faeded.jpg"/>
          <p:cNvPicPr>
            <a:picLocks noChangeAspect="1" noChangeArrowheads="1"/>
          </p:cNvPicPr>
          <p:nvPr/>
        </p:nvPicPr>
        <p:blipFill>
          <a:blip r:embed="rId2" cstate="print">
            <a:lum contrast="10000"/>
          </a:blip>
          <a:srcRect b="70464"/>
          <a:stretch>
            <a:fillRect/>
          </a:stretch>
        </p:blipFill>
        <p:spPr bwMode="auto">
          <a:xfrm>
            <a:off x="0" y="0"/>
            <a:ext cx="7561263" cy="1026220"/>
          </a:xfrm>
          <a:prstGeom prst="rect">
            <a:avLst/>
          </a:prstGeom>
          <a:noFill/>
          <a:ln>
            <a:solidFill>
              <a:srgbClr val="4E2D12"/>
            </a:solidFill>
          </a:ln>
        </p:spPr>
      </p:pic>
      <p:pic>
        <p:nvPicPr>
          <p:cNvPr id="1029" name="Picture 5" descr="C:\Users\Aline\Downloads\dna-modified-tree-genetic-4433322.jpg"/>
          <p:cNvPicPr>
            <a:picLocks noChangeAspect="1" noChangeArrowheads="1"/>
          </p:cNvPicPr>
          <p:nvPr/>
        </p:nvPicPr>
        <p:blipFill>
          <a:blip r:embed="rId4" cstate="print"/>
          <a:srcRect/>
          <a:stretch>
            <a:fillRect/>
          </a:stretch>
        </p:blipFill>
        <p:spPr bwMode="auto">
          <a:xfrm>
            <a:off x="468263" y="4986660"/>
            <a:ext cx="1030287" cy="1316037"/>
          </a:xfrm>
          <a:prstGeom prst="rect">
            <a:avLst/>
          </a:prstGeom>
          <a:noFill/>
        </p:spPr>
      </p:pic>
      <p:sp>
        <p:nvSpPr>
          <p:cNvPr id="4" name="Rectangle 3"/>
          <p:cNvSpPr/>
          <p:nvPr/>
        </p:nvSpPr>
        <p:spPr>
          <a:xfrm>
            <a:off x="0" y="1"/>
            <a:ext cx="7561263" cy="1026220"/>
          </a:xfrm>
          <a:prstGeom prst="rect">
            <a:avLst/>
          </a:prstGeom>
          <a:noFill/>
          <a:ln>
            <a:solidFill>
              <a:srgbClr val="492303"/>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nl-NL" sz="2400" b="1" dirty="0" smtClean="0">
                <a:solidFill>
                  <a:srgbClr val="492303"/>
                </a:solidFill>
              </a:rPr>
              <a:t>Inferring</a:t>
            </a:r>
            <a:r>
              <a:rPr lang="nl-NL" sz="2400" dirty="0" smtClean="0">
                <a:solidFill>
                  <a:srgbClr val="492303"/>
                </a:solidFill>
              </a:rPr>
              <a:t> </a:t>
            </a:r>
            <a:r>
              <a:rPr lang="nl-NL" sz="2400" b="1" dirty="0" smtClean="0">
                <a:solidFill>
                  <a:srgbClr val="492303"/>
                </a:solidFill>
              </a:rPr>
              <a:t>Phylogenies</a:t>
            </a:r>
            <a:r>
              <a:rPr lang="nl-NL" sz="2400" dirty="0" smtClean="0">
                <a:solidFill>
                  <a:srgbClr val="492303"/>
                </a:solidFill>
              </a:rPr>
              <a:t>:</a:t>
            </a:r>
          </a:p>
          <a:p>
            <a:pPr algn="ctr"/>
            <a:r>
              <a:rPr lang="nl-NL" dirty="0" smtClean="0">
                <a:solidFill>
                  <a:srgbClr val="492303"/>
                </a:solidFill>
              </a:rPr>
              <a:t>BEAST2 and the Protracted Birth-Death Model</a:t>
            </a:r>
            <a:endParaRPr lang="en-GB" dirty="0">
              <a:solidFill>
                <a:srgbClr val="492303"/>
              </a:solidFill>
            </a:endParaRPr>
          </a:p>
        </p:txBody>
      </p:sp>
      <p:sp>
        <p:nvSpPr>
          <p:cNvPr id="6" name="Rectangle 5"/>
          <p:cNvSpPr/>
          <p:nvPr/>
        </p:nvSpPr>
        <p:spPr>
          <a:xfrm>
            <a:off x="2844528" y="2754412"/>
            <a:ext cx="4716736" cy="3739503"/>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8" name="Rectangle 7"/>
          <p:cNvSpPr/>
          <p:nvPr/>
        </p:nvSpPr>
        <p:spPr>
          <a:xfrm>
            <a:off x="0" y="2754412"/>
            <a:ext cx="2775405" cy="793898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9" name="Rectangle 8"/>
          <p:cNvSpPr/>
          <p:nvPr/>
        </p:nvSpPr>
        <p:spPr>
          <a:xfrm>
            <a:off x="2844528" y="9605156"/>
            <a:ext cx="4716736" cy="1088244"/>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11" name="TextBox 10"/>
          <p:cNvSpPr txBox="1"/>
          <p:nvPr/>
        </p:nvSpPr>
        <p:spPr>
          <a:xfrm>
            <a:off x="3262" y="1035428"/>
            <a:ext cx="3996655" cy="2031325"/>
          </a:xfrm>
          <a:prstGeom prst="rect">
            <a:avLst/>
          </a:prstGeom>
          <a:noFill/>
        </p:spPr>
        <p:txBody>
          <a:bodyPr wrap="square" rtlCol="0">
            <a:spAutoFit/>
          </a:bodyPr>
          <a:lstStyle/>
          <a:p>
            <a:r>
              <a:rPr lang="en-GB" sz="900" dirty="0"/>
              <a:t>In nature, speciation takes time. Despite this, many phylogenetic inference programs, like BEAST2 use models that assume speciation to happen instantly. One of those models is the pure Birth-Death model (BD), which predicts an increase in lineages over time at a constant rate.  However,  experimental data show a slowdown in lineage accumulation towards the present, contrary to the assumptions of BD. An extension of this model, the Protracted BD model (PBD), allows for speciation to take time, adding an incipient stage before a species becomes a good species. The effect this </a:t>
            </a:r>
            <a:r>
              <a:rPr lang="en-GB" sz="900" dirty="0" err="1"/>
              <a:t>protractednes</a:t>
            </a:r>
            <a:r>
              <a:rPr lang="en-GB" sz="900" dirty="0"/>
              <a:t> has on reconstructing phylogenies is currently unknown.  In this research, we test if BEAST2, a popular phylogenetic inference program based on BD, can accurately recover trees that were simulated using the assumptions of PBD.</a:t>
            </a:r>
          </a:p>
          <a:p>
            <a:pPr algn="just"/>
            <a:endParaRPr lang="nl-NL" sz="900" dirty="0" smtClean="0"/>
          </a:p>
          <a:p>
            <a:pPr algn="just"/>
            <a:endParaRPr lang="nl-NL" sz="900" dirty="0"/>
          </a:p>
          <a:p>
            <a:pPr algn="just"/>
            <a:endParaRPr lang="en-GB" sz="900" dirty="0"/>
          </a:p>
        </p:txBody>
      </p:sp>
      <p:pic>
        <p:nvPicPr>
          <p:cNvPr id="13" name="Picture 2" descr="C:\Users\Aline\Dropbox\RUG 2015-2016\1.9 Community eclogy research\4. Poster_presentation\Photo's\Pure BD and protracted BD visualized.png"/>
          <p:cNvPicPr>
            <a:picLocks noChangeAspect="1" noChangeArrowheads="1"/>
          </p:cNvPicPr>
          <p:nvPr/>
        </p:nvPicPr>
        <p:blipFill>
          <a:blip r:embed="rId5" cstate="print"/>
          <a:srcRect/>
          <a:stretch>
            <a:fillRect/>
          </a:stretch>
        </p:blipFill>
        <p:spPr bwMode="auto">
          <a:xfrm>
            <a:off x="5724847" y="1242244"/>
            <a:ext cx="1572319" cy="1270107"/>
          </a:xfrm>
          <a:prstGeom prst="rect">
            <a:avLst/>
          </a:prstGeom>
          <a:noFill/>
        </p:spPr>
      </p:pic>
      <p:pic>
        <p:nvPicPr>
          <p:cNvPr id="14" name="Picture 2" descr="C:\Users\Aline\Dropbox\RUG 2015-2016\1.9 Community eclogy research\4. Poster_presentation\Photo's\Parameter file example.png"/>
          <p:cNvPicPr>
            <a:picLocks noChangeAspect="1" noChangeArrowheads="1"/>
          </p:cNvPicPr>
          <p:nvPr/>
        </p:nvPicPr>
        <p:blipFill>
          <a:blip r:embed="rId6" cstate="print"/>
          <a:srcRect/>
          <a:stretch>
            <a:fillRect/>
          </a:stretch>
        </p:blipFill>
        <p:spPr bwMode="auto">
          <a:xfrm>
            <a:off x="108223" y="3186460"/>
            <a:ext cx="1600779" cy="1659899"/>
          </a:xfrm>
          <a:prstGeom prst="rect">
            <a:avLst/>
          </a:prstGeom>
          <a:noFill/>
        </p:spPr>
      </p:pic>
      <p:pic>
        <p:nvPicPr>
          <p:cNvPr id="15" name="Picture 2" descr="C:\Users\Aline\Dropbox\RUG 2015-2016\1.9 Community eclogy research\4. Poster_presentation\Figs and graphs ppt\Step1_Incipient species tree.png"/>
          <p:cNvPicPr>
            <a:picLocks noChangeAspect="1" noChangeArrowheads="1"/>
          </p:cNvPicPr>
          <p:nvPr/>
        </p:nvPicPr>
        <p:blipFill>
          <a:blip r:embed="rId7" cstate="print"/>
          <a:srcRect/>
          <a:stretch>
            <a:fillRect/>
          </a:stretch>
        </p:blipFill>
        <p:spPr bwMode="auto">
          <a:xfrm>
            <a:off x="108223" y="4986660"/>
            <a:ext cx="1584176" cy="1584176"/>
          </a:xfrm>
          <a:prstGeom prst="rect">
            <a:avLst/>
          </a:prstGeom>
          <a:noFill/>
        </p:spPr>
      </p:pic>
      <p:pic>
        <p:nvPicPr>
          <p:cNvPr id="16" name="Picture 3" descr="C:\Users\Aline\Dropbox\RUG 2015-2016\1.9 Community eclogy research\4. Poster_presentation\Figs and graphs ppt\Step2_Sampled species tree.png"/>
          <p:cNvPicPr>
            <a:picLocks noChangeAspect="1" noChangeArrowheads="1"/>
          </p:cNvPicPr>
          <p:nvPr/>
        </p:nvPicPr>
        <p:blipFill>
          <a:blip r:embed="rId8" cstate="print"/>
          <a:srcRect/>
          <a:stretch>
            <a:fillRect/>
          </a:stretch>
        </p:blipFill>
        <p:spPr bwMode="auto">
          <a:xfrm>
            <a:off x="324247" y="6714852"/>
            <a:ext cx="1129890" cy="792088"/>
          </a:xfrm>
          <a:prstGeom prst="rect">
            <a:avLst/>
          </a:prstGeom>
          <a:noFill/>
        </p:spPr>
      </p:pic>
      <p:pic>
        <p:nvPicPr>
          <p:cNvPr id="17" name="Picture 4" descr="C:\Users\Aline\Dropbox\RUG 2015-2016\1.9 Community eclogy research\4. Poster_presentation\Figs and graphs ppt\Step3_Alignment.png"/>
          <p:cNvPicPr>
            <a:picLocks noChangeAspect="1" noChangeArrowheads="1"/>
          </p:cNvPicPr>
          <p:nvPr/>
        </p:nvPicPr>
        <p:blipFill>
          <a:blip r:embed="rId9" cstate="print"/>
          <a:srcRect/>
          <a:stretch>
            <a:fillRect/>
          </a:stretch>
        </p:blipFill>
        <p:spPr bwMode="auto">
          <a:xfrm>
            <a:off x="108223" y="7650956"/>
            <a:ext cx="1557489" cy="1152128"/>
          </a:xfrm>
          <a:prstGeom prst="rect">
            <a:avLst/>
          </a:prstGeom>
          <a:noFill/>
        </p:spPr>
      </p:pic>
      <p:pic>
        <p:nvPicPr>
          <p:cNvPr id="18" name="Picture 5" descr="C:\Users\Aline\Dropbox\RUG 2015-2016\1.9 Community eclogy research\4. Poster_presentation\Figs and graphs ppt\Step4_Posterior.png"/>
          <p:cNvPicPr>
            <a:picLocks noChangeAspect="1" noChangeArrowheads="1"/>
          </p:cNvPicPr>
          <p:nvPr/>
        </p:nvPicPr>
        <p:blipFill>
          <a:blip r:embed="rId10" cstate="print">
            <a:lum bright="-50000" contrast="70000"/>
          </a:blip>
          <a:srcRect l="5463" t="18399" r="4187" b="3572"/>
          <a:stretch>
            <a:fillRect/>
          </a:stretch>
        </p:blipFill>
        <p:spPr bwMode="auto">
          <a:xfrm>
            <a:off x="94133" y="9001873"/>
            <a:ext cx="1584177" cy="1368153"/>
          </a:xfrm>
          <a:prstGeom prst="rect">
            <a:avLst/>
          </a:prstGeom>
          <a:noFill/>
        </p:spPr>
      </p:pic>
      <p:sp>
        <p:nvSpPr>
          <p:cNvPr id="19" name="TextBox 18"/>
          <p:cNvSpPr txBox="1"/>
          <p:nvPr/>
        </p:nvSpPr>
        <p:spPr>
          <a:xfrm>
            <a:off x="1692399" y="3183954"/>
            <a:ext cx="1083006" cy="507831"/>
          </a:xfrm>
          <a:prstGeom prst="rect">
            <a:avLst/>
          </a:prstGeom>
          <a:noFill/>
        </p:spPr>
        <p:txBody>
          <a:bodyPr wrap="square" rtlCol="0">
            <a:spAutoFit/>
          </a:bodyPr>
          <a:lstStyle/>
          <a:p>
            <a:r>
              <a:rPr lang="nl-NL" sz="900" b="1" dirty="0" smtClean="0"/>
              <a:t>Step 1</a:t>
            </a:r>
            <a:r>
              <a:rPr lang="nl-NL" sz="900" dirty="0" smtClean="0"/>
              <a:t>: Simulate desired parameter files</a:t>
            </a:r>
            <a:endParaRPr lang="en-GB" sz="900" dirty="0"/>
          </a:p>
        </p:txBody>
      </p:sp>
      <p:sp>
        <p:nvSpPr>
          <p:cNvPr id="20" name="TextBox 19"/>
          <p:cNvSpPr txBox="1"/>
          <p:nvPr/>
        </p:nvSpPr>
        <p:spPr>
          <a:xfrm>
            <a:off x="1700306" y="4986660"/>
            <a:ext cx="1075099" cy="646331"/>
          </a:xfrm>
          <a:prstGeom prst="rect">
            <a:avLst/>
          </a:prstGeom>
          <a:noFill/>
        </p:spPr>
        <p:txBody>
          <a:bodyPr wrap="square" rtlCol="0">
            <a:spAutoFit/>
          </a:bodyPr>
          <a:lstStyle/>
          <a:p>
            <a:r>
              <a:rPr lang="nl-NL" sz="900" b="1" dirty="0" smtClean="0"/>
              <a:t>Step 2</a:t>
            </a:r>
            <a:r>
              <a:rPr lang="nl-NL" sz="900" dirty="0" smtClean="0"/>
              <a:t>: Simulate 1 incipient species tree per parameter file</a:t>
            </a:r>
            <a:endParaRPr lang="en-GB" sz="900" dirty="0"/>
          </a:p>
        </p:txBody>
      </p:sp>
      <p:pic>
        <p:nvPicPr>
          <p:cNvPr id="21" name="Picture 5" descr="beast.png"/>
          <p:cNvPicPr>
            <a:picLocks noChangeAspect="1" noChangeArrowheads="1"/>
          </p:cNvPicPr>
          <p:nvPr/>
        </p:nvPicPr>
        <p:blipFill>
          <a:blip r:embed="rId11" cstate="print"/>
          <a:srcRect/>
          <a:stretch>
            <a:fillRect/>
          </a:stretch>
        </p:blipFill>
        <p:spPr bwMode="auto">
          <a:xfrm rot="20432816">
            <a:off x="50640" y="8782625"/>
            <a:ext cx="407458" cy="407459"/>
          </a:xfrm>
          <a:prstGeom prst="rect">
            <a:avLst/>
          </a:prstGeom>
          <a:noFill/>
        </p:spPr>
      </p:pic>
      <p:sp>
        <p:nvSpPr>
          <p:cNvPr id="22" name="TextBox 21"/>
          <p:cNvSpPr txBox="1"/>
          <p:nvPr/>
        </p:nvSpPr>
        <p:spPr>
          <a:xfrm>
            <a:off x="1700306" y="6671443"/>
            <a:ext cx="1075100" cy="646331"/>
          </a:xfrm>
          <a:prstGeom prst="rect">
            <a:avLst/>
          </a:prstGeom>
          <a:noFill/>
        </p:spPr>
        <p:txBody>
          <a:bodyPr wrap="square" rtlCol="0">
            <a:spAutoFit/>
          </a:bodyPr>
          <a:lstStyle/>
          <a:p>
            <a:r>
              <a:rPr lang="nl-NL" sz="900" b="1" dirty="0" smtClean="0"/>
              <a:t>Step 3</a:t>
            </a:r>
            <a:r>
              <a:rPr lang="nl-NL" sz="900" dirty="0" smtClean="0"/>
              <a:t>: Sample 2 monophyletic species trees per incipient tree</a:t>
            </a:r>
            <a:endParaRPr lang="en-GB" sz="900" dirty="0"/>
          </a:p>
        </p:txBody>
      </p:sp>
      <p:sp>
        <p:nvSpPr>
          <p:cNvPr id="23" name="TextBox 22"/>
          <p:cNvSpPr txBox="1"/>
          <p:nvPr/>
        </p:nvSpPr>
        <p:spPr>
          <a:xfrm>
            <a:off x="2834116" y="9605156"/>
            <a:ext cx="4716739" cy="338554"/>
          </a:xfrm>
          <a:prstGeom prst="rect">
            <a:avLst/>
          </a:prstGeom>
          <a:noFill/>
        </p:spPr>
        <p:txBody>
          <a:bodyPr wrap="square" rtlCol="0">
            <a:spAutoFit/>
          </a:bodyPr>
          <a:lstStyle/>
          <a:p>
            <a:r>
              <a:rPr lang="en-GB" sz="800" dirty="0" smtClean="0"/>
              <a:t>Etienne, R. S., &amp; </a:t>
            </a:r>
            <a:r>
              <a:rPr lang="en-GB" sz="800" dirty="0" err="1" smtClean="0"/>
              <a:t>Rosindell</a:t>
            </a:r>
            <a:r>
              <a:rPr lang="en-GB" sz="800" dirty="0" smtClean="0"/>
              <a:t>, J. (2012). Prolonging the past counteracts the pull of the present: protracted speciation can explain observed slowdowns in diversification. </a:t>
            </a:r>
            <a:r>
              <a:rPr lang="en-GB" sz="800" i="1" dirty="0" smtClean="0"/>
              <a:t>Systematic Biology</a:t>
            </a:r>
            <a:r>
              <a:rPr lang="en-GB" sz="800" dirty="0" smtClean="0"/>
              <a:t>, </a:t>
            </a:r>
            <a:r>
              <a:rPr lang="en-GB" sz="800" b="1" dirty="0" smtClean="0"/>
              <a:t>61(2</a:t>
            </a:r>
            <a:r>
              <a:rPr lang="en-GB" sz="800" dirty="0" smtClean="0"/>
              <a:t>), 204-213.</a:t>
            </a:r>
            <a:endParaRPr lang="en-GB" sz="800" dirty="0"/>
          </a:p>
        </p:txBody>
      </p:sp>
      <p:sp>
        <p:nvSpPr>
          <p:cNvPr id="24" name="TextBox 23"/>
          <p:cNvSpPr txBox="1"/>
          <p:nvPr/>
        </p:nvSpPr>
        <p:spPr>
          <a:xfrm>
            <a:off x="1692399" y="7679495"/>
            <a:ext cx="1083006" cy="646331"/>
          </a:xfrm>
          <a:prstGeom prst="rect">
            <a:avLst/>
          </a:prstGeom>
          <a:noFill/>
        </p:spPr>
        <p:txBody>
          <a:bodyPr wrap="square" rtlCol="0">
            <a:spAutoFit/>
          </a:bodyPr>
          <a:lstStyle/>
          <a:p>
            <a:r>
              <a:rPr lang="nl-NL" sz="900" b="1" dirty="0" smtClean="0"/>
              <a:t>Step 4</a:t>
            </a:r>
            <a:r>
              <a:rPr lang="nl-NL" sz="900" dirty="0" smtClean="0"/>
              <a:t>: Simulat 2 DNA alignments per sampled species tree</a:t>
            </a:r>
            <a:endParaRPr lang="en-GB" sz="900" dirty="0"/>
          </a:p>
        </p:txBody>
      </p:sp>
      <p:sp>
        <p:nvSpPr>
          <p:cNvPr id="25" name="TextBox 24"/>
          <p:cNvSpPr txBox="1"/>
          <p:nvPr/>
        </p:nvSpPr>
        <p:spPr>
          <a:xfrm>
            <a:off x="1695285" y="8898077"/>
            <a:ext cx="1080120" cy="923330"/>
          </a:xfrm>
          <a:prstGeom prst="rect">
            <a:avLst/>
          </a:prstGeom>
          <a:noFill/>
        </p:spPr>
        <p:txBody>
          <a:bodyPr wrap="square" rtlCol="0">
            <a:spAutoFit/>
          </a:bodyPr>
          <a:lstStyle/>
          <a:p>
            <a:r>
              <a:rPr lang="nl-NL" sz="900" b="1" dirty="0" smtClean="0"/>
              <a:t>Step 5</a:t>
            </a:r>
            <a:r>
              <a:rPr lang="nl-NL" sz="900" dirty="0" smtClean="0"/>
              <a:t>: Run BEAST2 two times per alignment to get posteriors (eight in total per parameter file)</a:t>
            </a:r>
            <a:endParaRPr lang="en-GB" sz="900" dirty="0"/>
          </a:p>
        </p:txBody>
      </p:sp>
      <p:sp>
        <p:nvSpPr>
          <p:cNvPr id="28" name="Rectangle 27"/>
          <p:cNvSpPr/>
          <p:nvPr/>
        </p:nvSpPr>
        <p:spPr>
          <a:xfrm>
            <a:off x="1" y="2754412"/>
            <a:ext cx="2775404" cy="27964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Method</a:t>
            </a:r>
            <a:endParaRPr lang="en-GB" sz="1400" dirty="0">
              <a:solidFill>
                <a:srgbClr val="492303"/>
              </a:solidFill>
            </a:endParaRPr>
          </a:p>
        </p:txBody>
      </p:sp>
      <p:sp>
        <p:nvSpPr>
          <p:cNvPr id="30" name="Rectangle 29"/>
          <p:cNvSpPr/>
          <p:nvPr/>
        </p:nvSpPr>
        <p:spPr>
          <a:xfrm>
            <a:off x="2844528" y="2754412"/>
            <a:ext cx="4716735" cy="28803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Results</a:t>
            </a:r>
            <a:endParaRPr lang="en-GB" dirty="0">
              <a:solidFill>
                <a:srgbClr val="492303"/>
              </a:solidFill>
            </a:endParaRPr>
          </a:p>
        </p:txBody>
      </p:sp>
      <p:sp>
        <p:nvSpPr>
          <p:cNvPr id="31" name="Rectangle 30"/>
          <p:cNvSpPr/>
          <p:nvPr/>
        </p:nvSpPr>
        <p:spPr>
          <a:xfrm>
            <a:off x="2844528" y="9307140"/>
            <a:ext cx="4716736" cy="298016"/>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References</a:t>
            </a:r>
            <a:endParaRPr lang="en-GB" sz="1400" dirty="0">
              <a:solidFill>
                <a:srgbClr val="492303"/>
              </a:solidFill>
            </a:endParaRPr>
          </a:p>
        </p:txBody>
      </p:sp>
      <p:sp>
        <p:nvSpPr>
          <p:cNvPr id="32" name="TextBox 31"/>
          <p:cNvSpPr txBox="1"/>
          <p:nvPr/>
        </p:nvSpPr>
        <p:spPr>
          <a:xfrm>
            <a:off x="5580831" y="2466380"/>
            <a:ext cx="875928" cy="461665"/>
          </a:xfrm>
          <a:prstGeom prst="rect">
            <a:avLst/>
          </a:prstGeom>
          <a:noFill/>
        </p:spPr>
        <p:txBody>
          <a:bodyPr wrap="square" rtlCol="0">
            <a:spAutoFit/>
          </a:bodyPr>
          <a:lstStyle/>
          <a:p>
            <a:pPr algn="ctr"/>
            <a:r>
              <a:rPr lang="en-GB" sz="700" dirty="0" smtClean="0"/>
              <a:t>PBD ( </a:t>
            </a:r>
            <a:r>
              <a:rPr lang="el-GR" sz="700" dirty="0" smtClean="0"/>
              <a:t>λ</a:t>
            </a:r>
            <a:r>
              <a:rPr lang="en-GB" sz="700" dirty="0" smtClean="0"/>
              <a:t> = ∞)</a:t>
            </a:r>
          </a:p>
          <a:p>
            <a:pPr algn="ctr"/>
            <a:endParaRPr lang="en-GB" sz="1600" dirty="0"/>
          </a:p>
        </p:txBody>
      </p:sp>
      <p:sp>
        <p:nvSpPr>
          <p:cNvPr id="33" name="TextBox 32"/>
          <p:cNvSpPr txBox="1"/>
          <p:nvPr/>
        </p:nvSpPr>
        <p:spPr>
          <a:xfrm>
            <a:off x="6084887" y="2466380"/>
            <a:ext cx="875928" cy="200055"/>
          </a:xfrm>
          <a:prstGeom prst="rect">
            <a:avLst/>
          </a:prstGeom>
          <a:noFill/>
        </p:spPr>
        <p:txBody>
          <a:bodyPr wrap="square" rtlCol="0">
            <a:spAutoFit/>
          </a:bodyPr>
          <a:lstStyle/>
          <a:p>
            <a:pPr algn="ctr"/>
            <a:r>
              <a:rPr lang="en-GB" sz="700" dirty="0" smtClean="0"/>
              <a:t>PBD </a:t>
            </a:r>
            <a:endParaRPr lang="en-GB" sz="1600" dirty="0"/>
          </a:p>
        </p:txBody>
      </p:sp>
      <p:sp>
        <p:nvSpPr>
          <p:cNvPr id="34" name="TextBox 33"/>
          <p:cNvSpPr txBox="1"/>
          <p:nvPr/>
        </p:nvSpPr>
        <p:spPr>
          <a:xfrm>
            <a:off x="6732959" y="2466380"/>
            <a:ext cx="875928" cy="446276"/>
          </a:xfrm>
          <a:prstGeom prst="rect">
            <a:avLst/>
          </a:prstGeom>
          <a:noFill/>
        </p:spPr>
        <p:txBody>
          <a:bodyPr wrap="square" rtlCol="0">
            <a:spAutoFit/>
          </a:bodyPr>
          <a:lstStyle/>
          <a:p>
            <a:r>
              <a:rPr lang="en-GB" sz="700" dirty="0" smtClean="0"/>
              <a:t>Phylogeny</a:t>
            </a:r>
          </a:p>
          <a:p>
            <a:pPr algn="ctr"/>
            <a:endParaRPr lang="en-GB" sz="1600" dirty="0"/>
          </a:p>
        </p:txBody>
      </p:sp>
      <p:pic>
        <p:nvPicPr>
          <p:cNvPr id="35" name="Picture 3" descr="C:\Users\Aline\Cer2016\doc\EtienneEtAl2014Fig1a.png"/>
          <p:cNvPicPr>
            <a:picLocks noChangeAspect="1" noChangeArrowheads="1"/>
          </p:cNvPicPr>
          <p:nvPr/>
        </p:nvPicPr>
        <p:blipFill>
          <a:blip r:embed="rId12" cstate="print"/>
          <a:srcRect/>
          <a:stretch>
            <a:fillRect/>
          </a:stretch>
        </p:blipFill>
        <p:spPr bwMode="auto">
          <a:xfrm>
            <a:off x="4212679" y="1170236"/>
            <a:ext cx="1368152" cy="1320506"/>
          </a:xfrm>
          <a:prstGeom prst="rect">
            <a:avLst/>
          </a:prstGeom>
          <a:noFill/>
        </p:spPr>
      </p:pic>
      <p:pic>
        <p:nvPicPr>
          <p:cNvPr id="1030" name="Picture 6"/>
          <p:cNvPicPr>
            <a:picLocks noChangeAspect="1" noChangeArrowheads="1"/>
          </p:cNvPicPr>
          <p:nvPr/>
        </p:nvPicPr>
        <p:blipFill>
          <a:blip r:embed="rId13" cstate="print">
            <a:lum bright="-23000"/>
          </a:blip>
          <a:srcRect/>
          <a:stretch>
            <a:fillRect/>
          </a:stretch>
        </p:blipFill>
        <p:spPr bwMode="auto">
          <a:xfrm>
            <a:off x="108223" y="0"/>
            <a:ext cx="1224136" cy="977609"/>
          </a:xfrm>
          <a:prstGeom prst="ellipse">
            <a:avLst/>
          </a:prstGeom>
          <a:ln>
            <a:noFill/>
          </a:ln>
          <a:effectLst>
            <a:outerShdw sx="1000" sy="1000" algn="ctr" rotWithShape="0">
              <a:srgbClr val="000000"/>
            </a:outerShdw>
            <a:softEdge rad="112500"/>
          </a:effectLst>
        </p:spPr>
      </p:pic>
      <p:sp>
        <p:nvSpPr>
          <p:cNvPr id="2" name="Rechthoek 1"/>
          <p:cNvSpPr/>
          <p:nvPr/>
        </p:nvSpPr>
        <p:spPr>
          <a:xfrm>
            <a:off x="4228109" y="6469607"/>
            <a:ext cx="1949572" cy="307777"/>
          </a:xfrm>
          <a:prstGeom prst="rect">
            <a:avLst/>
          </a:prstGeom>
        </p:spPr>
        <p:txBody>
          <a:bodyPr wrap="none">
            <a:spAutoFit/>
          </a:bodyPr>
          <a:lstStyle/>
          <a:p>
            <a:pPr algn="ctr"/>
            <a:r>
              <a:rPr lang="en-GB" sz="1400" dirty="0" smtClean="0">
                <a:solidFill>
                  <a:srgbClr val="492303"/>
                </a:solidFill>
              </a:rPr>
              <a:t>Discussion &amp; Conclusion</a:t>
            </a:r>
            <a:endParaRPr lang="en-GB" sz="1400" dirty="0">
              <a:solidFill>
                <a:srgbClr val="492303"/>
              </a:solidFill>
            </a:endParaRPr>
          </a:p>
        </p:txBody>
      </p:sp>
      <p:pic>
        <p:nvPicPr>
          <p:cNvPr id="3" name="Afbeelding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55207" y="3065068"/>
            <a:ext cx="2839299" cy="1725668"/>
          </a:xfrm>
          <a:prstGeom prst="rect">
            <a:avLst/>
          </a:prstGeom>
        </p:spPr>
      </p:pic>
      <p:pic>
        <p:nvPicPr>
          <p:cNvPr id="5" name="Afbeelding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51253" y="4859510"/>
            <a:ext cx="2629578" cy="159820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270</Words>
  <Application>Microsoft Office PowerPoint</Application>
  <PresentationFormat>Aangepast</PresentationFormat>
  <Paragraphs>17</Paragraphs>
  <Slides>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vt:i4>
      </vt:variant>
    </vt:vector>
  </HeadingPairs>
  <TitlesOfParts>
    <vt:vector size="4" baseType="lpstr">
      <vt:lpstr>Arial</vt:lpstr>
      <vt:lpstr>Calibri</vt:lpstr>
      <vt:lpstr>Office Theme</vt:lpstr>
      <vt:lpstr>PowerPoint-presentatie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Aline</dc:creator>
  <cp:lastModifiedBy>Stultum</cp:lastModifiedBy>
  <cp:revision>35</cp:revision>
  <dcterms:created xsi:type="dcterms:W3CDTF">2016-05-27T12:09:41Z</dcterms:created>
  <dcterms:modified xsi:type="dcterms:W3CDTF">2016-05-27T20:57:09Z</dcterms:modified>
</cp:coreProperties>
</file>