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62" r:id="rId5"/>
    <p:sldId id="276" r:id="rId6"/>
    <p:sldId id="266" r:id="rId7"/>
    <p:sldId id="291" r:id="rId8"/>
    <p:sldId id="292" r:id="rId9"/>
    <p:sldId id="277" r:id="rId10"/>
    <p:sldId id="290" r:id="rId11"/>
    <p:sldId id="273" r:id="rId12"/>
    <p:sldId id="294" r:id="rId13"/>
    <p:sldId id="295" r:id="rId14"/>
    <p:sldId id="293" r:id="rId15"/>
    <p:sldId id="297" r:id="rId16"/>
    <p:sldId id="260" r:id="rId17"/>
    <p:sldId id="261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F47C18"/>
    <a:srgbClr val="D8670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3803" autoAdjust="0"/>
  </p:normalViewPr>
  <p:slideViewPr>
    <p:cSldViewPr>
      <p:cViewPr varScale="1">
        <p:scale>
          <a:sx n="39" d="100"/>
          <a:sy n="39" d="100"/>
        </p:scale>
        <p:origin x="43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85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6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72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2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https://www.reddit.com/r/biology/comments/2t0cgo/a_handdrawn_poster_with_almost_all_insect/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11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</a:t>
            </a:r>
            <a:r>
              <a:rPr lang="en-GB" baseline="0" dirty="0" smtClean="0"/>
              <a:t> possible explanations have been proposed to try and explain the observed slowdown</a:t>
            </a:r>
          </a:p>
          <a:p>
            <a:pPr>
              <a:buFontTx/>
              <a:buChar char="-"/>
            </a:pPr>
            <a:r>
              <a:rPr lang="en-GB" b="1" baseline="0" dirty="0" smtClean="0"/>
              <a:t>Sampling </a:t>
            </a:r>
            <a:r>
              <a:rPr lang="en-GB" b="1" baseline="0" dirty="0" err="1" smtClean="0"/>
              <a:t>artifact</a:t>
            </a:r>
            <a:r>
              <a:rPr lang="en-GB" baseline="0" dirty="0" smtClean="0"/>
              <a:t>: 2 artefacts have been found (if a small sample from the actual phylogeny is taken, </a:t>
            </a:r>
          </a:p>
          <a:p>
            <a:pPr lvl="1">
              <a:buFontTx/>
              <a:buNone/>
            </a:pPr>
            <a:r>
              <a:rPr lang="en-GB" i="1" baseline="0" dirty="0" smtClean="0"/>
              <a:t>BUT</a:t>
            </a:r>
            <a:r>
              <a:rPr lang="en-GB" baseline="0" dirty="0" smtClean="0"/>
              <a:t>: in nearly complete phylogenies, sampling artefact does not explain the observed slowdown</a:t>
            </a:r>
          </a:p>
          <a:p>
            <a:pPr>
              <a:buFontTx/>
              <a:buChar char="-"/>
            </a:pPr>
            <a:r>
              <a:rPr lang="en-GB" baseline="0" dirty="0" smtClean="0"/>
              <a:t> </a:t>
            </a:r>
            <a:r>
              <a:rPr lang="en-GB" b="1" baseline="0" dirty="0" smtClean="0"/>
              <a:t>Species-level density dependence</a:t>
            </a:r>
            <a:r>
              <a:rPr lang="en-GB" baseline="0" dirty="0" smtClean="0"/>
              <a:t>: no constants speciation or extinction rates like in the pure BD model. Because of niche filling they will decrease with time. </a:t>
            </a:r>
          </a:p>
          <a:p>
            <a:pPr lvl="1">
              <a:buFontTx/>
              <a:buNone/>
            </a:pPr>
            <a:r>
              <a:rPr lang="en-GB" i="1" baseline="0" dirty="0" smtClean="0"/>
              <a:t>BUT</a:t>
            </a:r>
            <a:r>
              <a:rPr lang="en-GB" baseline="0" dirty="0" smtClean="0"/>
              <a:t>: new species may create new niches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parameter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In our research: Around 1000 parameter files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Age represents total length of tree (we used 5 and 15 MY to illustrate the difference)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15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parameter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Speciation completion 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23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True</a:t>
            </a:r>
            <a:r>
              <a:rPr lang="en-GB" dirty="0" smtClean="0"/>
              <a:t> </a:t>
            </a:r>
            <a:r>
              <a:rPr lang="en-GB" b="1" dirty="0" smtClean="0"/>
              <a:t>tree</a:t>
            </a:r>
            <a:r>
              <a:rPr lang="en-GB" dirty="0" smtClean="0"/>
              <a:t>: 1 per parameter</a:t>
            </a:r>
            <a:r>
              <a:rPr lang="en-GB" baseline="0" dirty="0" smtClean="0"/>
              <a:t> file (around 1000 </a:t>
            </a:r>
            <a:r>
              <a:rPr lang="en-GB" baseline="0" dirty="0" err="1" smtClean="0"/>
              <a:t>pmf</a:t>
            </a:r>
            <a:r>
              <a:rPr lang="en-GB" baseline="0" dirty="0" smtClean="0"/>
              <a:t>)</a:t>
            </a:r>
            <a:endParaRPr lang="en-GB" dirty="0" smtClean="0"/>
          </a:p>
          <a:p>
            <a:r>
              <a:rPr lang="nl-NL" b="1" dirty="0" smtClean="0"/>
              <a:t>Species</a:t>
            </a:r>
            <a:r>
              <a:rPr lang="nl-NL" baseline="0" dirty="0" smtClean="0"/>
              <a:t> </a:t>
            </a:r>
            <a:r>
              <a:rPr lang="nl-NL" b="1" baseline="0" dirty="0" smtClean="0"/>
              <a:t>tree</a:t>
            </a:r>
            <a:r>
              <a:rPr lang="nl-NL" baseline="0" dirty="0" smtClean="0"/>
              <a:t>: 2 per incipient species tree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   </a:t>
            </a:r>
            <a:r>
              <a:rPr lang="en-GB" baseline="0" dirty="0" smtClean="0"/>
              <a:t>- </a:t>
            </a:r>
            <a:r>
              <a:rPr lang="en-GB" baseline="0" dirty="0" err="1" smtClean="0"/>
              <a:t>Outgroup</a:t>
            </a:r>
            <a:r>
              <a:rPr lang="en-GB" baseline="0" dirty="0" smtClean="0"/>
              <a:t> added to make the </a:t>
            </a:r>
            <a:r>
              <a:rPr lang="en-GB" baseline="0" dirty="0" err="1" smtClean="0"/>
              <a:t>phylogenetic</a:t>
            </a:r>
            <a:r>
              <a:rPr lang="en-GB" baseline="0" dirty="0" smtClean="0"/>
              <a:t> inferring software able to root the tree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   - </a:t>
            </a:r>
            <a:r>
              <a:rPr lang="en-GB" dirty="0" smtClean="0"/>
              <a:t>BEAST</a:t>
            </a:r>
            <a:r>
              <a:rPr lang="en-GB" baseline="0" dirty="0" smtClean="0"/>
              <a:t>2 assumes a monophyletic species tree (instant speciation -&gt; no multiple individuals / species)</a:t>
            </a:r>
            <a:endParaRPr lang="nl-NL" baseline="0" dirty="0" smtClean="0"/>
          </a:p>
          <a:p>
            <a:r>
              <a:rPr lang="nl-NL" b="1" baseline="0" dirty="0" smtClean="0"/>
              <a:t>Alignment</a:t>
            </a:r>
            <a:r>
              <a:rPr lang="nl-NL" baseline="0" dirty="0" smtClean="0"/>
              <a:t>: 2 per sampled species tree</a:t>
            </a:r>
          </a:p>
          <a:p>
            <a:r>
              <a:rPr lang="nl-NL" baseline="0" dirty="0" smtClean="0"/>
              <a:t>   - 2 BEAST runs per sampled tree</a:t>
            </a:r>
          </a:p>
          <a:p>
            <a:r>
              <a:rPr lang="nl-NL" b="1" baseline="0" dirty="0" smtClean="0"/>
              <a:t>Posterior</a:t>
            </a:r>
            <a:r>
              <a:rPr lang="nl-NL" baseline="0" dirty="0" smtClean="0"/>
              <a:t>:</a:t>
            </a:r>
            <a:r>
              <a:rPr lang="en-GB" baseline="0" dirty="0" smtClean="0"/>
              <a:t> </a:t>
            </a:r>
            <a:r>
              <a:rPr lang="en-GB" dirty="0" smtClean="0"/>
              <a:t>8</a:t>
            </a:r>
            <a:r>
              <a:rPr lang="en-GB" baseline="0" dirty="0" smtClean="0"/>
              <a:t> posteriors / parameter set (incipient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523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?????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569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4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ownloads\antique-scroll-backgrounds-wallpapers.jpg"/>
          <p:cNvPicPr>
            <a:picLocks noChangeAspect="1" noChangeArrowheads="1"/>
          </p:cNvPicPr>
          <p:nvPr/>
        </p:nvPicPr>
        <p:blipFill>
          <a:blip r:embed="rId3" cstate="print">
            <a:lum bright="10000" contrast="-15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924800" cy="236220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Inferring Phylogenies</a:t>
            </a:r>
            <a:r>
              <a:rPr lang="en-GB" sz="5400" dirty="0" smtClean="0"/>
              <a:t>:</a:t>
            </a:r>
            <a:br>
              <a:rPr lang="en-GB" sz="5400" dirty="0" smtClean="0"/>
            </a:br>
            <a:r>
              <a:rPr lang="en-GB" sz="32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4191000" cy="2438400"/>
          </a:xfrm>
        </p:spPr>
        <p:txBody>
          <a:bodyPr>
            <a:normAutofit/>
          </a:bodyPr>
          <a:lstStyle/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Femke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Thon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Jolien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Gay</a:t>
            </a: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Supervisors: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Richel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Bilderbeek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Rampal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Etienne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9698" name="Picture 2" descr="https://s-media-cache-ak0.pinimg.com/736x/5f/f0/6f/5ff06fff9e30a3f7410b3da79dd4b39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286000"/>
            <a:ext cx="2462123" cy="3810001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3075" name="Picture 3" descr="C:\Users\Aline\Dropbox\RUG 2015-2016\1.9 Community eclogy research\4. Poster_presentation\Figs and graphs ppt\2.tip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886200"/>
            <a:ext cx="3251200" cy="2438400"/>
          </a:xfrm>
          <a:prstGeom prst="rect">
            <a:avLst/>
          </a:prstGeom>
          <a:noFill/>
        </p:spPr>
      </p:pic>
      <p:pic>
        <p:nvPicPr>
          <p:cNvPr id="3074" name="Picture 2" descr="C:\Users\Aline\Dropbox\RUG 2015-2016\1.9 Community eclogy research\4. Poster_presentation\Figs and graphs ppt\1.stemm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657600"/>
            <a:ext cx="3810000" cy="285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sz="2800" b="1" dirty="0" smtClean="0"/>
              <a:t>Gamma (</a:t>
            </a:r>
            <a:r>
              <a:rPr lang="el-GR" sz="2800" b="1" dirty="0" smtClean="0"/>
              <a:t>γ</a:t>
            </a:r>
            <a:r>
              <a:rPr lang="en-GB" sz="2800" b="1" dirty="0" smtClean="0">
                <a:latin typeface="Minion-Regular"/>
              </a:rPr>
              <a:t>)</a:t>
            </a:r>
            <a:r>
              <a:rPr lang="nl-NL" sz="2800" dirty="0" smtClean="0"/>
              <a:t> </a:t>
            </a:r>
            <a:r>
              <a:rPr lang="nl-NL" sz="2800" b="1" dirty="0" smtClean="0"/>
              <a:t>statistic</a:t>
            </a:r>
            <a:r>
              <a:rPr lang="nl-NL" sz="2800" dirty="0" smtClean="0"/>
              <a:t>: </a:t>
            </a:r>
          </a:p>
          <a:p>
            <a:pPr lvl="1"/>
            <a:r>
              <a:rPr lang="nl-NL" sz="2400" dirty="0" smtClean="0"/>
              <a:t>Distribution of branching events within the tree</a:t>
            </a:r>
          </a:p>
          <a:p>
            <a:pPr lvl="1"/>
            <a:r>
              <a:rPr lang="nl-NL" sz="2400" dirty="0" smtClean="0"/>
              <a:t>Tree ‘stemmy’ or ‘tippy’ </a:t>
            </a:r>
          </a:p>
          <a:p>
            <a:pPr lvl="1"/>
            <a:r>
              <a:rPr lang="nl-NL" sz="2400" dirty="0" smtClean="0"/>
              <a:t>Compare sampled species tree gammas with posterior trees gammas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Tippy tree (</a:t>
            </a:r>
            <a:r>
              <a:rPr lang="el-GR" b="1" dirty="0" smtClean="0"/>
              <a:t>γ</a:t>
            </a:r>
            <a:r>
              <a:rPr lang="nl-NL" b="1" dirty="0" smtClean="0"/>
              <a:t> &lt; 0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Stemmy (</a:t>
            </a:r>
            <a:r>
              <a:rPr lang="el-GR" b="1" dirty="0" smtClean="0"/>
              <a:t>γ</a:t>
            </a:r>
            <a:r>
              <a:rPr lang="nl-NL" dirty="0" smtClean="0"/>
              <a:t> </a:t>
            </a:r>
            <a:r>
              <a:rPr lang="nl-NL" b="1" dirty="0" smtClean="0"/>
              <a:t>&gt; 0</a:t>
            </a:r>
            <a:r>
              <a:rPr lang="nl-NL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Main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0573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 dirty="0" smtClean="0"/>
              <a:t>Can BEAST2 accurately recover a ‘true’ tree?</a:t>
            </a:r>
          </a:p>
          <a:p>
            <a:pPr>
              <a:buFontTx/>
              <a:buChar char="-"/>
            </a:pPr>
            <a:r>
              <a:rPr lang="en-GB" sz="2400" dirty="0" smtClean="0"/>
              <a:t>Error big enough?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00200"/>
            <a:ext cx="8534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en-GB" sz="2800" dirty="0" smtClean="0"/>
              <a:t>If speciation in nature takes </a:t>
            </a:r>
            <a:r>
              <a:rPr lang="en-GB" sz="2800" b="1" dirty="0" smtClean="0"/>
              <a:t>time</a:t>
            </a:r>
            <a:r>
              <a:rPr lang="en-GB" sz="2800" dirty="0" smtClean="0"/>
              <a:t>, </a:t>
            </a:r>
          </a:p>
          <a:p>
            <a:pPr algn="ctr">
              <a:buNone/>
            </a:pPr>
            <a:r>
              <a:rPr lang="en-GB" sz="2800" dirty="0" smtClean="0"/>
              <a:t>what is the </a:t>
            </a:r>
            <a:r>
              <a:rPr lang="en-GB" sz="2800" b="1" dirty="0" smtClean="0"/>
              <a:t>error</a:t>
            </a:r>
            <a:r>
              <a:rPr lang="en-GB" sz="2800" dirty="0" smtClean="0"/>
              <a:t> BEAST2 makes in inferring a phylogeny?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89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promising differences</a:t>
            </a:r>
            <a:endParaRPr lang="en-GB" dirty="0"/>
          </a:p>
        </p:txBody>
      </p:sp>
      <p:pic>
        <p:nvPicPr>
          <p:cNvPr id="8" name="Picture 2" descr="C:\Users\Aline\Dropbox\RUG 2015-2016\1.9 Community eclogy research\4. Poster_presentation\Figs and graphs ppt\Number of runs for Speciation Initiation Rate (SIR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999" y="1177957"/>
            <a:ext cx="5334000" cy="2959861"/>
          </a:xfrm>
          <a:prstGeom prst="rect">
            <a:avLst/>
          </a:prstGeom>
          <a:noFill/>
        </p:spPr>
      </p:pic>
      <p:pic>
        <p:nvPicPr>
          <p:cNvPr id="9" name="Picture 3" descr="C:\Users\Aline\Dropbox\RUG 2015-2016\1.9 Community eclogy research\4. Poster_presentation\Figs and graphs ppt\Differences Gammas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4999" y="3967715"/>
            <a:ext cx="5334000" cy="2960615"/>
          </a:xfrm>
          <a:prstGeom prst="rect">
            <a:avLst/>
          </a:prstGeom>
          <a:noFill/>
        </p:spPr>
      </p:pic>
      <p:sp>
        <p:nvSpPr>
          <p:cNvPr id="3" name="Vermenigvuldigen 2">
            <a:hlinkClick r:id="" action="ppaction://noaction" highlightClick="1"/>
          </p:cNvPr>
          <p:cNvSpPr/>
          <p:nvPr/>
        </p:nvSpPr>
        <p:spPr>
          <a:xfrm>
            <a:off x="3962400" y="5611562"/>
            <a:ext cx="8382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51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promising differences</a:t>
            </a:r>
            <a:endParaRPr lang="en-GB" dirty="0"/>
          </a:p>
        </p:txBody>
      </p:sp>
      <p:pic>
        <p:nvPicPr>
          <p:cNvPr id="8" name="Picture 2" descr="C:\Users\Aline\Dropbox\RUG 2015-2016\1.9 Community eclogy research\4. Poster_presentation\Figs and graphs ppt\Sampled Trees Gamma Statistics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163664"/>
            <a:ext cx="5079579" cy="2819400"/>
          </a:xfrm>
          <a:prstGeom prst="rect">
            <a:avLst/>
          </a:prstGeom>
          <a:noFill/>
        </p:spPr>
      </p:pic>
      <p:pic>
        <p:nvPicPr>
          <p:cNvPr id="9" name="Picture 3" descr="C:\Users\Aline\Dropbox\RUG 2015-2016\1.9 Community eclogy research\4. Poster_presentation\Figs and graphs ppt\Posterior Trees Gamma Statistic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940444"/>
            <a:ext cx="5079579" cy="2818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751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Comparing BD and PBD</a:t>
            </a:r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0444"/>
            <a:ext cx="8282990" cy="31654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Results: </a:t>
            </a:r>
            <a:r>
              <a:rPr lang="en-GB" sz="3200" dirty="0" smtClean="0"/>
              <a:t>Mutation Rate</a:t>
            </a:r>
            <a:endParaRPr lang="en-GB" sz="4800" dirty="0"/>
          </a:p>
        </p:txBody>
      </p:sp>
      <p:pic>
        <p:nvPicPr>
          <p:cNvPr id="10" name="Picture 2" descr="C:\Users\Aline\Dropbox\RUG 2015-2016\1.9 Community eclogy research\4. Poster_presentation\Figs and graphs ppt\Mutation rate big di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4381504" cy="2431316"/>
          </a:xfrm>
          <a:prstGeom prst="rect">
            <a:avLst/>
          </a:prstGeom>
          <a:noFill/>
        </p:spPr>
      </p:pic>
      <p:pic>
        <p:nvPicPr>
          <p:cNvPr id="11" name="Picture 3" descr="C:\Users\Aline\Dropbox\RUG 2015-2016\1.9 Community eclogy research\4. Poster_presentation\Figs and graphs ppt\mutation rate small di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886200"/>
            <a:ext cx="4419600" cy="2452456"/>
          </a:xfrm>
          <a:prstGeom prst="rect">
            <a:avLst/>
          </a:prstGeom>
          <a:noFill/>
        </p:spPr>
      </p:pic>
      <p:sp>
        <p:nvSpPr>
          <p:cNvPr id="12" name="TextBox 5"/>
          <p:cNvSpPr txBox="1"/>
          <p:nvPr/>
        </p:nvSpPr>
        <p:spPr>
          <a:xfrm>
            <a:off x="990600" y="1981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Big difference</a:t>
            </a:r>
            <a:endParaRPr lang="en-GB" dirty="0"/>
          </a:p>
        </p:txBody>
      </p:sp>
      <p:sp>
        <p:nvSpPr>
          <p:cNvPr id="13" name="TextBox 6"/>
          <p:cNvSpPr txBox="1"/>
          <p:nvPr/>
        </p:nvSpPr>
        <p:spPr>
          <a:xfrm>
            <a:off x="990600" y="4648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Small difference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2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Discussion &amp; Conclusions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Error gamma statistics: </a:t>
            </a:r>
            <a:r>
              <a:rPr lang="en-GB" sz="2800" dirty="0" smtClean="0"/>
              <a:t>not </a:t>
            </a:r>
            <a:r>
              <a:rPr lang="en-GB" sz="2800" smtClean="0"/>
              <a:t>substantial.</a:t>
            </a:r>
            <a:endParaRPr lang="en-GB" sz="2800" dirty="0" smtClean="0"/>
          </a:p>
          <a:p>
            <a:pPr lvl="1">
              <a:buNone/>
            </a:pPr>
            <a:endParaRPr lang="nl-NL" sz="2400" dirty="0" smtClean="0"/>
          </a:p>
          <a:p>
            <a:pPr lvl="1"/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Questions</a:t>
            </a:r>
            <a:endParaRPr lang="en-GB" b="1" dirty="0"/>
          </a:p>
        </p:txBody>
      </p:sp>
      <p:pic>
        <p:nvPicPr>
          <p:cNvPr id="3075" name="Picture 3" descr="C:\Users\Aline\Downloads\tree-of-life-renee-womac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752600"/>
            <a:ext cx="4254610" cy="33977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352800"/>
            <a:ext cx="5640946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BEAST2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  <a:noFill/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nl-NL" sz="2000" dirty="0" smtClean="0"/>
              <a:t>MCMC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3581400" y="3048000"/>
            <a:ext cx="914400" cy="457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029200" y="3048000"/>
            <a:ext cx="1143000" cy="457200"/>
          </a:xfrm>
          <a:prstGeom prst="wedgeRect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Likelihood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572000" y="4191000"/>
            <a:ext cx="2133600" cy="381000"/>
          </a:xfrm>
          <a:prstGeom prst="wedgeRectCallout">
            <a:avLst>
              <a:gd name="adj1" fmla="val -18308"/>
              <a:gd name="adj2" fmla="val -7797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Marginal probability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676400" y="3048000"/>
            <a:ext cx="1066800" cy="533400"/>
          </a:xfrm>
          <a:prstGeom prst="wedgeRectCallout">
            <a:avLst>
              <a:gd name="adj1" fmla="val -20833"/>
              <a:gd name="adj2" fmla="val 67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Posterior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Research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9800"/>
            <a:ext cx="9144000" cy="2133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dirty="0" smtClean="0"/>
              <a:t>If speciation in nature takes </a:t>
            </a:r>
            <a:r>
              <a:rPr lang="en-GB" b="1" dirty="0" smtClean="0"/>
              <a:t>time</a:t>
            </a:r>
            <a:r>
              <a:rPr lang="en-GB" dirty="0" smtClean="0"/>
              <a:t>, </a:t>
            </a:r>
          </a:p>
          <a:p>
            <a:pPr algn="ctr">
              <a:buNone/>
            </a:pPr>
            <a:r>
              <a:rPr lang="en-GB" dirty="0" smtClean="0"/>
              <a:t>what is the </a:t>
            </a:r>
            <a:r>
              <a:rPr lang="en-GB" b="1" dirty="0" smtClean="0"/>
              <a:t>error</a:t>
            </a:r>
            <a:r>
              <a:rPr lang="en-GB" dirty="0" smtClean="0"/>
              <a:t> BEAST2 makes in inferring a phylogeny?</a:t>
            </a:r>
            <a:endParaRPr lang="nl-NL" dirty="0" smtClean="0"/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endParaRPr lang="en-GB" sz="2000" dirty="0"/>
          </a:p>
        </p:txBody>
      </p:sp>
      <p:pic>
        <p:nvPicPr>
          <p:cNvPr id="6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/>
          <a:stretch>
            <a:fillRect/>
          </a:stretch>
        </p:blipFill>
        <p:spPr bwMode="auto">
          <a:xfrm>
            <a:off x="3505200" y="41148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4099" name="Picture 3" descr="C:\Users\Aline\Downloads\c5SZ4WD_Cu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219200"/>
            <a:ext cx="3505200" cy="51853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Speciation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r>
              <a:rPr lang="en-GB" sz="2400" dirty="0" smtClean="0"/>
              <a:t>Temporal pattern ??</a:t>
            </a:r>
          </a:p>
          <a:p>
            <a:pPr lvl="1"/>
            <a:endParaRPr lang="nl-NL" sz="2400" dirty="0" smtClean="0"/>
          </a:p>
          <a:p>
            <a:pPr>
              <a:buNone/>
            </a:pPr>
            <a:r>
              <a:rPr lang="nl-NL" sz="2800" b="1" dirty="0" smtClean="0"/>
              <a:t>Phylogenies</a:t>
            </a:r>
            <a:endParaRPr lang="nl-NL" b="1" dirty="0" smtClean="0"/>
          </a:p>
          <a:p>
            <a:pPr lvl="1"/>
            <a:r>
              <a:rPr lang="en-GB" sz="2400" dirty="0" smtClean="0"/>
              <a:t>Speciation</a:t>
            </a:r>
            <a:r>
              <a:rPr lang="en-GB" sz="2400" b="1" dirty="0" smtClean="0"/>
              <a:t> models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6" name="Picture 2" descr="C:\Users\Aline\Dropbox\RUG 2015-2016\1.9 Community eclogy research\4. Poster_presentation\Photo's\BD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295400"/>
            <a:ext cx="3444906" cy="791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Pure </a:t>
            </a:r>
            <a:r>
              <a:rPr lang="en-GB" sz="2800" dirty="0" smtClean="0"/>
              <a:t>Birth-Death model (BD)</a:t>
            </a:r>
          </a:p>
          <a:p>
            <a:pPr lvl="1"/>
            <a:r>
              <a:rPr lang="nl-NL" sz="2400" dirty="0" smtClean="0"/>
              <a:t>Constant speciation and extinction rates</a:t>
            </a:r>
          </a:p>
          <a:p>
            <a:pPr lvl="1"/>
            <a:r>
              <a:rPr lang="nl-NL" sz="2400" u="sng" dirty="0" smtClean="0"/>
              <a:t>Instant</a:t>
            </a:r>
            <a:r>
              <a:rPr lang="nl-NL" sz="2400" dirty="0" smtClean="0"/>
              <a:t> speciation</a:t>
            </a:r>
          </a:p>
          <a:p>
            <a:pPr lvl="1"/>
            <a:r>
              <a:rPr lang="nl-NL" sz="2400" dirty="0" smtClean="0"/>
              <a:t>Number of lineages increase (pull of the present)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81800" y="2133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 Et Al (1994)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Aline\Dropbox\RUG 2015-2016\1.9 Community eclogy research\4. Poster_presentation\Photo's\slowdow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419600"/>
            <a:ext cx="5921375" cy="2056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Et Al (2011)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6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/>
          <a:stretch>
            <a:fillRect/>
          </a:stretch>
        </p:blipFill>
        <p:spPr bwMode="auto">
          <a:xfrm>
            <a:off x="3505200" y="4114800"/>
            <a:ext cx="2057400" cy="20574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Possible </a:t>
            </a:r>
            <a:r>
              <a:rPr lang="en-GB" b="1" dirty="0" smtClean="0"/>
              <a:t>explanations</a:t>
            </a:r>
            <a:r>
              <a:rPr lang="en-GB" dirty="0" smtClean="0"/>
              <a:t>:</a:t>
            </a:r>
          </a:p>
          <a:p>
            <a:pPr lvl="1"/>
            <a:r>
              <a:rPr lang="en-GB" sz="2400" dirty="0" smtClean="0"/>
              <a:t>Sampling artefact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Small sample -&gt; slowdown</a:t>
            </a:r>
            <a:r>
              <a:rPr lang="en-GB" sz="2000" dirty="0" smtClean="0"/>
              <a:t>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(Nee et al. 1994b)</a:t>
            </a:r>
            <a:endParaRPr lang="nl-NL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BUT: not with complete phylogenies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Phillimore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Price 2008)</a:t>
            </a:r>
            <a:endParaRPr lang="en-GB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GB" sz="2000" dirty="0" smtClean="0"/>
          </a:p>
          <a:p>
            <a:pPr lvl="1"/>
            <a:r>
              <a:rPr lang="en-GB" sz="2400" dirty="0" smtClean="0"/>
              <a:t>Diversity dependence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Slowdown due to niche filling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Ricklefs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2010) </a:t>
            </a:r>
            <a:endParaRPr lang="en-GB" sz="2000" dirty="0" smtClean="0"/>
          </a:p>
          <a:p>
            <a:pPr lvl="2">
              <a:buFont typeface="Wingdings" pitchFamily="2" charset="2"/>
              <a:buChar char="§"/>
            </a:pPr>
            <a:r>
              <a:rPr lang="en-GB" sz="2000" dirty="0" smtClean="0"/>
              <a:t>BUT: new species -&gt; new niches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Odling-Smee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 2003)</a:t>
            </a:r>
            <a:endParaRPr lang="en-GB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r>
              <a:rPr lang="nl-NL" sz="2400" dirty="0" smtClean="0"/>
              <a:t>Assumes two stages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426346"/>
            <a:ext cx="3124200" cy="3015398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9718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632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(2012), 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6019800"/>
          <a:ext cx="3886200" cy="3810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phylogeny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Start</a:t>
            </a:r>
            <a:endParaRPr lang="en-GB" dirty="0"/>
          </a:p>
        </p:txBody>
      </p:sp>
      <p:pic>
        <p:nvPicPr>
          <p:cNvPr id="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76400"/>
            <a:ext cx="3279314" cy="34004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638800" y="1905000"/>
            <a:ext cx="3200400" cy="1524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38800" y="36576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Important parameters:</a:t>
            </a:r>
          </a:p>
          <a:p>
            <a:pPr lvl="1"/>
            <a:r>
              <a:rPr lang="en-GB" sz="2000" b="1" dirty="0" err="1" smtClean="0"/>
              <a:t>Sirg</a:t>
            </a:r>
            <a:r>
              <a:rPr lang="en-GB" sz="2000" dirty="0" smtClean="0"/>
              <a:t>: speciation initiation rate </a:t>
            </a:r>
            <a:r>
              <a:rPr lang="en-GB" sz="2000" i="1" dirty="0" smtClean="0"/>
              <a:t>good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Siri</a:t>
            </a:r>
            <a:r>
              <a:rPr lang="en-GB" sz="2000" dirty="0" smtClean="0"/>
              <a:t>: speciation initiation rate </a:t>
            </a:r>
            <a:r>
              <a:rPr lang="en-GB" sz="2000" i="1" dirty="0" smtClean="0"/>
              <a:t>incipient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Scr</a:t>
            </a:r>
            <a:r>
              <a:rPr lang="en-GB" sz="2000" dirty="0" smtClean="0"/>
              <a:t>: speciation completion rate</a:t>
            </a:r>
          </a:p>
          <a:p>
            <a:pPr lvl="1"/>
            <a:r>
              <a:rPr lang="en-GB" sz="2000" b="1" dirty="0" smtClean="0"/>
              <a:t>Erg</a:t>
            </a:r>
            <a:r>
              <a:rPr lang="en-GB" sz="2000" dirty="0" smtClean="0"/>
              <a:t>: extinction rate </a:t>
            </a:r>
            <a:r>
              <a:rPr lang="en-GB" sz="2000" i="1" dirty="0" smtClean="0"/>
              <a:t>good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Eri</a:t>
            </a:r>
            <a:r>
              <a:rPr lang="en-GB" sz="2000" dirty="0" smtClean="0"/>
              <a:t>: extinction rate </a:t>
            </a:r>
            <a:r>
              <a:rPr lang="en-GB" sz="2000" i="1" dirty="0" smtClean="0"/>
              <a:t>incipient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smtClean="0"/>
              <a:t>Age</a:t>
            </a:r>
          </a:p>
          <a:p>
            <a:pPr lvl="1"/>
            <a:r>
              <a:rPr lang="en-GB" sz="2000" b="1" dirty="0" smtClean="0"/>
              <a:t>Mutation</a:t>
            </a:r>
            <a:r>
              <a:rPr lang="en-GB" sz="2000" dirty="0" smtClean="0"/>
              <a:t> </a:t>
            </a:r>
            <a:r>
              <a:rPr lang="en-GB" sz="2000" b="1" dirty="0" smtClean="0"/>
              <a:t>rate</a:t>
            </a:r>
          </a:p>
          <a:p>
            <a:pPr lvl="1"/>
            <a:r>
              <a:rPr lang="en-GB" sz="2000" b="1" dirty="0" smtClean="0"/>
              <a:t>Sequence length</a:t>
            </a:r>
            <a:endParaRPr lang="nl-NL" sz="2400" b="1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638800" y="41148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Start</a:t>
            </a:r>
            <a:endParaRPr lang="en-GB" dirty="0"/>
          </a:p>
        </p:txBody>
      </p:sp>
      <p:pic>
        <p:nvPicPr>
          <p:cNvPr id="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76400"/>
            <a:ext cx="3279314" cy="34004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638800" y="1905000"/>
            <a:ext cx="3200400" cy="1524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38800" y="36576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Important parameters:</a:t>
            </a:r>
          </a:p>
          <a:p>
            <a:pPr lvl="1"/>
            <a:r>
              <a:rPr lang="en-GB" sz="2000" b="1" dirty="0" err="1" smtClean="0">
                <a:solidFill>
                  <a:schemeClr val="bg1">
                    <a:lumMod val="65000"/>
                  </a:schemeClr>
                </a:solidFill>
              </a:rPr>
              <a:t>Sirg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: speciation initiation rate 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</a:rPr>
              <a:t>good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 species</a:t>
            </a:r>
          </a:p>
          <a:p>
            <a:pPr lvl="1"/>
            <a:r>
              <a:rPr lang="en-GB" sz="2000" b="1" dirty="0" err="1" smtClean="0">
                <a:solidFill>
                  <a:schemeClr val="bg1">
                    <a:lumMod val="65000"/>
                  </a:schemeClr>
                </a:solidFill>
              </a:rPr>
              <a:t>Siri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: speciation initiation rate 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</a:rPr>
              <a:t>incipient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 species</a:t>
            </a:r>
          </a:p>
          <a:p>
            <a:pPr lvl="1"/>
            <a:r>
              <a:rPr lang="en-GB" sz="2000" b="1" dirty="0" err="1" smtClean="0">
                <a:solidFill>
                  <a:schemeClr val="bg1">
                    <a:lumMod val="65000"/>
                  </a:schemeClr>
                </a:solidFill>
              </a:rPr>
              <a:t>Scr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: speciation completion rate</a:t>
            </a:r>
          </a:p>
          <a:p>
            <a:pPr lvl="1"/>
            <a:r>
              <a:rPr lang="en-GB" sz="2000" b="1" dirty="0" smtClean="0">
                <a:solidFill>
                  <a:schemeClr val="bg1">
                    <a:lumMod val="65000"/>
                  </a:schemeClr>
                </a:solidFill>
              </a:rPr>
              <a:t>Erg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: extinction rate 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</a:rPr>
              <a:t>good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 species</a:t>
            </a:r>
          </a:p>
          <a:p>
            <a:pPr lvl="1"/>
            <a:r>
              <a:rPr lang="en-GB" sz="2000" b="1" dirty="0" err="1" smtClean="0">
                <a:solidFill>
                  <a:schemeClr val="bg1">
                    <a:lumMod val="65000"/>
                  </a:schemeClr>
                </a:solidFill>
              </a:rPr>
              <a:t>Eri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: extinction rate 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</a:rPr>
              <a:t>incipient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 species</a:t>
            </a:r>
          </a:p>
          <a:p>
            <a:pPr lvl="1"/>
            <a:r>
              <a:rPr lang="en-GB" sz="2000" b="1" dirty="0" smtClean="0">
                <a:solidFill>
                  <a:schemeClr val="bg1">
                    <a:lumMod val="65000"/>
                  </a:schemeClr>
                </a:solidFill>
              </a:rPr>
              <a:t>Age</a:t>
            </a:r>
          </a:p>
          <a:p>
            <a:pPr lvl="1"/>
            <a:r>
              <a:rPr lang="en-GB" sz="2000" b="1" dirty="0" smtClean="0"/>
              <a:t>Mutation</a:t>
            </a:r>
            <a:r>
              <a:rPr lang="en-GB" sz="2000" dirty="0" smtClean="0"/>
              <a:t> </a:t>
            </a:r>
            <a:r>
              <a:rPr lang="en-GB" sz="2000" b="1" dirty="0" smtClean="0"/>
              <a:t>rate</a:t>
            </a:r>
          </a:p>
          <a:p>
            <a:pPr lvl="1"/>
            <a:r>
              <a:rPr lang="en-GB" sz="2000" b="1" dirty="0" smtClean="0"/>
              <a:t>Sequence length</a:t>
            </a:r>
            <a:endParaRPr lang="nl-NL" sz="2400" b="1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638800" y="41148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C:\Users\Aline\Dropbox\RUG 2015-2016\1.9 Community eclogy research\4. Poster_presentation\Figs and graphs ppt\EtienneEtAl2014Fig1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286000"/>
            <a:ext cx="2935287" cy="21447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9" name="Picture 5" descr="C:\Users\Aline\Dropbox\RUG 2015-2016\1.9 Community eclogy research\4. Poster_presentation\Figs and graphs ppt\Step4_Posterior.png"/>
          <p:cNvPicPr>
            <a:picLocks noChangeAspect="1" noChangeArrowheads="1"/>
          </p:cNvPicPr>
          <p:nvPr/>
        </p:nvPicPr>
        <p:blipFill>
          <a:blip r:embed="rId4" cstate="print">
            <a:lum bright="-50000" contrast="70000"/>
          </a:blip>
          <a:srcRect/>
          <a:stretch>
            <a:fillRect/>
          </a:stretch>
        </p:blipFill>
        <p:spPr bwMode="auto">
          <a:xfrm>
            <a:off x="5029200" y="381000"/>
            <a:ext cx="3506787" cy="3506787"/>
          </a:xfrm>
          <a:prstGeom prst="rect">
            <a:avLst/>
          </a:prstGeom>
          <a:noFill/>
        </p:spPr>
      </p:pic>
      <p:pic>
        <p:nvPicPr>
          <p:cNvPr id="1028" name="Picture 4" descr="C:\Users\Aline\Dropbox\RUG 2015-2016\1.9 Community eclogy research\4. Poster_presentation\Figs and graphs ppt\Step3_Alignme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419600"/>
            <a:ext cx="2514600" cy="186013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38200" y="3505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‘true’ tree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posterior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1828800" y="40386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Material &amp; Methods:</a:t>
            </a:r>
            <a:r>
              <a:rPr kumimoji="0" lang="en-GB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Workflow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1430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</p:txBody>
      </p:sp>
      <p:pic>
        <p:nvPicPr>
          <p:cNvPr id="21" name="Picture 5" descr="beas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432816">
            <a:off x="5962023" y="3904623"/>
            <a:ext cx="685800" cy="68580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9144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sampled species tree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alignment</a:t>
            </a:r>
            <a:endParaRPr lang="en-GB" dirty="0"/>
          </a:p>
        </p:txBody>
      </p:sp>
      <p:sp>
        <p:nvSpPr>
          <p:cNvPr id="25" name="Right Arrow 24"/>
          <p:cNvSpPr/>
          <p:nvPr/>
        </p:nvSpPr>
        <p:spPr>
          <a:xfrm>
            <a:off x="4343400" y="53340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6705600" y="40386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Aline\Dropbox\RUG 2015-2016\1.9 Community eclogy research\4. Poster_presentation\Figs and graphs ppt\Step1_Incipient species tre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1295400"/>
            <a:ext cx="2286000" cy="22860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Figs and graphs ppt\Step2_Sampled species tre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4724400"/>
            <a:ext cx="184785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1964</TotalTime>
  <Words>665</Words>
  <Application>Microsoft Office PowerPoint</Application>
  <PresentationFormat>Diavoorstelling (4:3)</PresentationFormat>
  <Paragraphs>147</Paragraphs>
  <Slides>18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Minion-Regular</vt:lpstr>
      <vt:lpstr>Wingdings</vt:lpstr>
      <vt:lpstr>Office Theme</vt:lpstr>
      <vt:lpstr>Inferring Phylogenies: BEAST2 and the Protracted Birth-Death model</vt:lpstr>
      <vt:lpstr>Research Question</vt:lpstr>
      <vt:lpstr>Introduction</vt:lpstr>
      <vt:lpstr>Introduction</vt:lpstr>
      <vt:lpstr>Introduction</vt:lpstr>
      <vt:lpstr>Introduction</vt:lpstr>
      <vt:lpstr>Material &amp; Methods: Start</vt:lpstr>
      <vt:lpstr>Material &amp; Methods: Start</vt:lpstr>
      <vt:lpstr>PowerPoint-presentatie</vt:lpstr>
      <vt:lpstr>Material &amp; Methods: Analysis</vt:lpstr>
      <vt:lpstr>Main Question</vt:lpstr>
      <vt:lpstr>Results: promising differences</vt:lpstr>
      <vt:lpstr>Results: promising differences</vt:lpstr>
      <vt:lpstr>Results: Comparing BD and PBD</vt:lpstr>
      <vt:lpstr>PowerPoint-presentatie</vt:lpstr>
      <vt:lpstr>Discussion &amp; Conclusions</vt:lpstr>
      <vt:lpstr>Questions</vt:lpstr>
      <vt:lpstr>BEAST2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Stultum</cp:lastModifiedBy>
  <cp:revision>267</cp:revision>
  <dcterms:created xsi:type="dcterms:W3CDTF">2006-08-16T00:00:00Z</dcterms:created>
  <dcterms:modified xsi:type="dcterms:W3CDTF">2016-05-27T08:22:26Z</dcterms:modified>
</cp:coreProperties>
</file>