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62" r:id="rId5"/>
    <p:sldId id="276" r:id="rId6"/>
    <p:sldId id="266" r:id="rId7"/>
    <p:sldId id="291" r:id="rId8"/>
    <p:sldId id="277" r:id="rId9"/>
    <p:sldId id="290" r:id="rId10"/>
    <p:sldId id="273" r:id="rId11"/>
    <p:sldId id="295" r:id="rId12"/>
    <p:sldId id="294" r:id="rId13"/>
    <p:sldId id="298" r:id="rId14"/>
    <p:sldId id="299" r:id="rId15"/>
    <p:sldId id="300" r:id="rId16"/>
    <p:sldId id="261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70A"/>
    <a:srgbClr val="5E5E5E"/>
    <a:srgbClr val="F47C1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3803" autoAdjust="0"/>
  </p:normalViewPr>
  <p:slideViewPr>
    <p:cSldViewPr>
      <p:cViewPr varScale="1">
        <p:scale>
          <a:sx n="59" d="100"/>
          <a:sy n="59" d="100"/>
        </p:scale>
        <p:origin x="16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8245-5222-4875-B595-DAA9E1B2F047}" type="datetimeFigureOut">
              <a:rPr lang="en-GB" smtClean="0"/>
              <a:pPr/>
              <a:t>29/05/2016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E7A90-5B18-44E6-896F-B56F6E25EE11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85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61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72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22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https://www.reddit.com/r/biology/comments/2t0cgo/a_handdrawn_poster_with_almost_all_insect/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11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</a:t>
            </a:r>
            <a:r>
              <a:rPr lang="en-GB" baseline="0" dirty="0" smtClean="0"/>
              <a:t> possible explanations have been proposed to try and explain the observed slowdown</a:t>
            </a:r>
          </a:p>
          <a:p>
            <a:pPr>
              <a:buFontTx/>
              <a:buChar char="-"/>
            </a:pPr>
            <a:r>
              <a:rPr lang="en-GB" b="1" baseline="0" dirty="0" smtClean="0"/>
              <a:t>Sampling </a:t>
            </a:r>
            <a:r>
              <a:rPr lang="en-GB" b="1" baseline="0" dirty="0" err="1" smtClean="0"/>
              <a:t>artifact</a:t>
            </a:r>
            <a:r>
              <a:rPr lang="en-GB" baseline="0" dirty="0" smtClean="0"/>
              <a:t>: 2 artefacts have been found (if a small sample from the actual phylogeny is taken, </a:t>
            </a:r>
          </a:p>
          <a:p>
            <a:pPr lvl="1">
              <a:buFontTx/>
              <a:buNone/>
            </a:pPr>
            <a:r>
              <a:rPr lang="en-GB" i="1" baseline="0" dirty="0" smtClean="0"/>
              <a:t>BUT</a:t>
            </a:r>
            <a:r>
              <a:rPr lang="en-GB" baseline="0" dirty="0" smtClean="0"/>
              <a:t>: in nearly complete phylogenies, sampling artefact does not explain the observed slowdown</a:t>
            </a:r>
          </a:p>
          <a:p>
            <a:pPr>
              <a:buFontTx/>
              <a:buChar char="-"/>
            </a:pPr>
            <a:r>
              <a:rPr lang="en-GB" baseline="0" dirty="0" smtClean="0"/>
              <a:t> </a:t>
            </a:r>
            <a:r>
              <a:rPr lang="en-GB" b="1" baseline="0" dirty="0" smtClean="0"/>
              <a:t>Species-level density dependence</a:t>
            </a:r>
            <a:r>
              <a:rPr lang="en-GB" baseline="0" dirty="0" smtClean="0"/>
              <a:t>: no constants speciation or extinction rates like in the pure BD model. Because of niche filling they will decrease with time. </a:t>
            </a:r>
          </a:p>
          <a:p>
            <a:pPr lvl="1">
              <a:buFontTx/>
              <a:buNone/>
            </a:pPr>
            <a:r>
              <a:rPr lang="en-GB" i="1" baseline="0" dirty="0" smtClean="0"/>
              <a:t>BUT</a:t>
            </a:r>
            <a:r>
              <a:rPr lang="en-GB" baseline="0" dirty="0" smtClean="0"/>
              <a:t>: new species may create new niches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40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parameter file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   - In our research: Around 1000 parameter files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   - Age represents total length of tree (we used 5 and 15 MY to illustrate the difference)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152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True</a:t>
            </a:r>
            <a:r>
              <a:rPr lang="en-GB" dirty="0" smtClean="0"/>
              <a:t> </a:t>
            </a:r>
            <a:r>
              <a:rPr lang="en-GB" b="1" dirty="0" smtClean="0"/>
              <a:t>tree</a:t>
            </a:r>
            <a:r>
              <a:rPr lang="en-GB" dirty="0" smtClean="0"/>
              <a:t>: 1 per parameter</a:t>
            </a:r>
            <a:r>
              <a:rPr lang="en-GB" baseline="0" dirty="0" smtClean="0"/>
              <a:t> file (around 1000 </a:t>
            </a:r>
            <a:r>
              <a:rPr lang="en-GB" baseline="0" dirty="0" err="1" smtClean="0"/>
              <a:t>pmf</a:t>
            </a:r>
            <a:r>
              <a:rPr lang="en-GB" baseline="0" dirty="0" smtClean="0"/>
              <a:t>)</a:t>
            </a:r>
            <a:endParaRPr lang="en-GB" dirty="0" smtClean="0"/>
          </a:p>
          <a:p>
            <a:r>
              <a:rPr lang="nl-NL" b="1" dirty="0" smtClean="0"/>
              <a:t>Species</a:t>
            </a:r>
            <a:r>
              <a:rPr lang="nl-NL" baseline="0" dirty="0" smtClean="0"/>
              <a:t> </a:t>
            </a:r>
            <a:r>
              <a:rPr lang="nl-NL" b="1" baseline="0" dirty="0" smtClean="0"/>
              <a:t>tree</a:t>
            </a:r>
            <a:r>
              <a:rPr lang="nl-NL" baseline="0" dirty="0" smtClean="0"/>
              <a:t>: 2 per incipient species tree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   </a:t>
            </a:r>
            <a:r>
              <a:rPr lang="en-GB" baseline="0" dirty="0" smtClean="0"/>
              <a:t>- </a:t>
            </a:r>
            <a:r>
              <a:rPr lang="en-GB" baseline="0" dirty="0" err="1" smtClean="0"/>
              <a:t>Outgroup</a:t>
            </a:r>
            <a:r>
              <a:rPr lang="en-GB" baseline="0" dirty="0" smtClean="0"/>
              <a:t> added to make the </a:t>
            </a:r>
            <a:r>
              <a:rPr lang="en-GB" baseline="0" dirty="0" err="1" smtClean="0"/>
              <a:t>phylogenetic</a:t>
            </a:r>
            <a:r>
              <a:rPr lang="en-GB" baseline="0" dirty="0" smtClean="0"/>
              <a:t> inferring software able to root the tree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   - </a:t>
            </a:r>
            <a:r>
              <a:rPr lang="en-GB" dirty="0" smtClean="0"/>
              <a:t>BEAST</a:t>
            </a:r>
            <a:r>
              <a:rPr lang="en-GB" baseline="0" dirty="0" smtClean="0"/>
              <a:t>2 assumes a monophyletic species tree (instant speciation -&gt; no multiple individuals / species)</a:t>
            </a:r>
            <a:endParaRPr lang="nl-NL" baseline="0" dirty="0" smtClean="0"/>
          </a:p>
          <a:p>
            <a:r>
              <a:rPr lang="nl-NL" b="1" baseline="0" dirty="0" smtClean="0"/>
              <a:t>Alignment</a:t>
            </a:r>
            <a:r>
              <a:rPr lang="nl-NL" baseline="0" dirty="0" smtClean="0"/>
              <a:t>: 2 per sampled species tree</a:t>
            </a:r>
          </a:p>
          <a:p>
            <a:r>
              <a:rPr lang="nl-NL" baseline="0" dirty="0" smtClean="0"/>
              <a:t>   - 2 BEAST runs per sampled tree</a:t>
            </a:r>
          </a:p>
          <a:p>
            <a:r>
              <a:rPr lang="nl-NL" b="1" baseline="0" dirty="0" smtClean="0"/>
              <a:t>Posterior</a:t>
            </a:r>
            <a:r>
              <a:rPr lang="nl-NL" baseline="0" dirty="0" smtClean="0"/>
              <a:t>:</a:t>
            </a:r>
            <a:r>
              <a:rPr lang="en-GB" baseline="0" dirty="0" smtClean="0"/>
              <a:t> </a:t>
            </a:r>
            <a:r>
              <a:rPr lang="en-GB" dirty="0" smtClean="0"/>
              <a:t>8</a:t>
            </a:r>
            <a:r>
              <a:rPr lang="en-GB" baseline="0" dirty="0" smtClean="0"/>
              <a:t> posteriors / parameter set (incipient tree)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523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569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POSSIBLE QUESTIONS?:</a:t>
            </a:r>
          </a:p>
          <a:p>
            <a:r>
              <a:rPr lang="nl-NL" dirty="0" smtClean="0"/>
              <a:t>Q1:</a:t>
            </a:r>
            <a:r>
              <a:rPr lang="nl-NL" baseline="0" dirty="0" smtClean="0"/>
              <a:t> Why did you use an outgroup?</a:t>
            </a:r>
          </a:p>
          <a:p>
            <a:r>
              <a:rPr lang="nl-NL" baseline="0" dirty="0" smtClean="0"/>
              <a:t>Q2: Are the used summary statistics the best, and why?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74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ine\Downloads\antique-scroll-backgrounds-wallpapers.jpg"/>
          <p:cNvPicPr>
            <a:picLocks noChangeAspect="1" noChangeArrowheads="1"/>
          </p:cNvPicPr>
          <p:nvPr/>
        </p:nvPicPr>
        <p:blipFill>
          <a:blip r:embed="rId3" cstate="print">
            <a:lum bright="10000" contrast="-15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924800" cy="2362200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Inferring Phylogenies</a:t>
            </a:r>
            <a:r>
              <a:rPr lang="en-GB" sz="5400" dirty="0" smtClean="0"/>
              <a:t>:</a:t>
            </a:r>
            <a:br>
              <a:rPr lang="en-GB" sz="5400" dirty="0" smtClean="0"/>
            </a:br>
            <a:r>
              <a:rPr lang="en-GB" sz="3200" dirty="0" smtClean="0"/>
              <a:t>BEAST2 and the Protracted Birth-Death model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4191000" cy="2438400"/>
          </a:xfrm>
        </p:spPr>
        <p:txBody>
          <a:bodyPr>
            <a:normAutofit/>
          </a:bodyPr>
          <a:lstStyle/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Femke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Thon &amp;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Jolien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Gay</a:t>
            </a:r>
          </a:p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Supervisors: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Richel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Bilderbeek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Rampal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Etienne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9698" name="Picture 2" descr="https://s-media-cache-ak0.pinimg.com/736x/5f/f0/6f/5ff06fff9e30a3f7410b3da79dd4b39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2286000"/>
            <a:ext cx="2462123" cy="3810001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Main Question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0573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400" dirty="0" smtClean="0"/>
              <a:t>Can BEAST2 accurately recover a ‘true’ tree?</a:t>
            </a:r>
          </a:p>
          <a:p>
            <a:pPr>
              <a:buFontTx/>
              <a:buChar char="-"/>
            </a:pPr>
            <a:r>
              <a:rPr lang="en-GB" sz="2400" dirty="0" smtClean="0"/>
              <a:t>Error big enough?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00200"/>
            <a:ext cx="8534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buNone/>
            </a:pPr>
            <a:r>
              <a:rPr lang="en-GB" sz="2800" dirty="0" smtClean="0"/>
              <a:t>If speciation in nature takes </a:t>
            </a:r>
            <a:r>
              <a:rPr lang="en-GB" sz="2800" b="1" dirty="0" smtClean="0"/>
              <a:t>time</a:t>
            </a:r>
            <a:r>
              <a:rPr lang="en-GB" sz="2800" dirty="0" smtClean="0"/>
              <a:t>, </a:t>
            </a:r>
          </a:p>
          <a:p>
            <a:pPr algn="ctr">
              <a:buNone/>
            </a:pPr>
            <a:r>
              <a:rPr lang="en-GB" sz="2800" dirty="0" smtClean="0"/>
              <a:t>what is the </a:t>
            </a:r>
            <a:r>
              <a:rPr lang="en-GB" sz="2800" b="1" dirty="0" smtClean="0"/>
              <a:t>error</a:t>
            </a:r>
            <a:r>
              <a:rPr lang="en-GB" sz="2800" dirty="0" smtClean="0"/>
              <a:t> BEAST2 makes in inferring a phylogeny?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89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 questions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Results</a:t>
            </a:r>
            <a:r>
              <a:rPr lang="en-GB" dirty="0" smtClean="0"/>
              <a:t>: </a:t>
            </a:r>
            <a:r>
              <a:rPr lang="en-GB" sz="3200" dirty="0" smtClean="0"/>
              <a:t>promising differences</a:t>
            </a:r>
            <a:endParaRPr lang="en-GB" dirty="0"/>
          </a:p>
        </p:txBody>
      </p:sp>
      <p:pic>
        <p:nvPicPr>
          <p:cNvPr id="8" name="Picture 2" descr="C:\Users\Aline\Dropbox\RUG 2015-2016\1.9 Community eclogy research\4. Poster_presentation\Figs and graphs ppt\Sampled Trees Gamma Statistics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163664"/>
            <a:ext cx="5079579" cy="2819400"/>
          </a:xfrm>
          <a:prstGeom prst="rect">
            <a:avLst/>
          </a:prstGeom>
          <a:noFill/>
        </p:spPr>
      </p:pic>
      <p:pic>
        <p:nvPicPr>
          <p:cNvPr id="9" name="Picture 3" descr="C:\Users\Aline\Dropbox\RUG 2015-2016\1.9 Community eclogy research\4. Poster_presentation\Figs and graphs ppt\Posterior Trees Gamma Statistic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940444"/>
            <a:ext cx="5079579" cy="28186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75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Results</a:t>
            </a:r>
            <a:r>
              <a:rPr lang="en-GB" dirty="0" smtClean="0"/>
              <a:t>: </a:t>
            </a:r>
            <a:r>
              <a:rPr lang="en-GB" sz="3200" dirty="0" smtClean="0"/>
              <a:t>promising differences</a:t>
            </a:r>
            <a:endParaRPr lang="en-GB" dirty="0"/>
          </a:p>
        </p:txBody>
      </p:sp>
      <p:pic>
        <p:nvPicPr>
          <p:cNvPr id="8" name="Picture 2" descr="C:\Users\Aline\Dropbox\RUG 2015-2016\1.9 Community eclogy research\4. Poster_presentation\Figs and graphs ppt\Number of runs for Speciation Initiation Rate (SIR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38857"/>
            <a:ext cx="5967116" cy="3311180"/>
          </a:xfrm>
          <a:prstGeom prst="rect">
            <a:avLst/>
          </a:prstGeom>
          <a:noFill/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2327" y="4650037"/>
            <a:ext cx="2974473" cy="1632012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5712327" y="4876800"/>
            <a:ext cx="457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5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Results</a:t>
            </a:r>
            <a:r>
              <a:rPr lang="en-GB" dirty="0" smtClean="0"/>
              <a:t>: </a:t>
            </a:r>
            <a:r>
              <a:rPr lang="en-GB" sz="3200" dirty="0" smtClean="0"/>
              <a:t>Comparing BD and PBD</a:t>
            </a:r>
            <a:endParaRPr lang="en-GB" dirty="0"/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97" y="1307249"/>
            <a:ext cx="7596103" cy="4616757"/>
          </a:xfrm>
        </p:spPr>
      </p:pic>
      <p:cxnSp>
        <p:nvCxnSpPr>
          <p:cNvPr id="6" name="Rechte verbindingslijn 5"/>
          <p:cNvCxnSpPr/>
          <p:nvPr/>
        </p:nvCxnSpPr>
        <p:spPr>
          <a:xfrm>
            <a:off x="914400" y="1295400"/>
            <a:ext cx="0" cy="16002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914400" y="2895600"/>
            <a:ext cx="0" cy="281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9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2" name="Tijdelijke aanduiding voor inhoud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27" y="2076994"/>
            <a:ext cx="5877745" cy="3572374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Results: </a:t>
            </a:r>
            <a:r>
              <a:rPr lang="en-GB" sz="3200" dirty="0" smtClean="0"/>
              <a:t>Mutation Rate</a:t>
            </a:r>
            <a:endParaRPr lang="en-GB" sz="48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11" y="1428524"/>
            <a:ext cx="7151975" cy="43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29" y="296863"/>
            <a:ext cx="8229600" cy="1143000"/>
          </a:xfrm>
        </p:spPr>
        <p:txBody>
          <a:bodyPr/>
          <a:lstStyle/>
          <a:p>
            <a:r>
              <a:rPr lang="en-GB" b="1" dirty="0" smtClean="0"/>
              <a:t>Discussion &amp; Conclusions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2800" dirty="0" smtClean="0"/>
              <a:t>Beast recovers the trees well.</a:t>
            </a:r>
          </a:p>
          <a:p>
            <a:pPr>
              <a:buFontTx/>
              <a:buChar char="-"/>
            </a:pPr>
            <a:r>
              <a:rPr lang="en-GB" sz="2800" dirty="0" smtClean="0"/>
              <a:t>No pressing need to include PBD in BEAST2. </a:t>
            </a:r>
          </a:p>
          <a:p>
            <a:pPr>
              <a:buFontTx/>
              <a:buChar char="-"/>
            </a:pPr>
            <a:endParaRPr lang="en-GB" sz="2400" dirty="0" smtClean="0"/>
          </a:p>
          <a:p>
            <a:pPr>
              <a:buFontTx/>
              <a:buChar char="-"/>
            </a:pPr>
            <a:endParaRPr lang="en-GB" sz="2400" dirty="0"/>
          </a:p>
          <a:p>
            <a:pPr>
              <a:buFontTx/>
              <a:buChar char="-"/>
            </a:pPr>
            <a:endParaRPr lang="en-GB" sz="2400" dirty="0" smtClean="0"/>
          </a:p>
          <a:p>
            <a:pPr>
              <a:buFontTx/>
              <a:buChar char="-"/>
            </a:pPr>
            <a:endParaRPr lang="en-GB" sz="2400" dirty="0"/>
          </a:p>
          <a:p>
            <a:pPr>
              <a:buFontTx/>
              <a:buChar char="-"/>
            </a:pPr>
            <a:r>
              <a:rPr lang="en-GB" sz="2800" dirty="0" smtClean="0"/>
              <a:t>Other statistics (NLTT, NRBS) should be examined.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0781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Future perspective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54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Questions</a:t>
            </a:r>
            <a:endParaRPr lang="en-GB" b="1" dirty="0"/>
          </a:p>
        </p:txBody>
      </p:sp>
      <p:pic>
        <p:nvPicPr>
          <p:cNvPr id="3075" name="Picture 3" descr="C:\Users\Aline\Downloads\tree-of-life-renee-womac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752600"/>
            <a:ext cx="4254610" cy="33977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8" name="Picture 4" descr="C:\Users\Aline\Dropbox\RUG 2015-2016\1.9 Community eclogy research\4. Poster_presentation\Photo's\BayesianApproa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352800"/>
            <a:ext cx="5640946" cy="91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BEAST2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  <a:noFill/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Bayesian statistics</a:t>
            </a:r>
          </a:p>
          <a:p>
            <a:pPr lvl="2">
              <a:buNone/>
            </a:pPr>
            <a:r>
              <a:rPr lang="nl-NL" sz="2000" dirty="0" smtClean="0"/>
              <a:t>MCMC</a:t>
            </a:r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1"/>
            <a:r>
              <a:rPr lang="nl-NL" sz="2400" dirty="0" smtClean="0"/>
              <a:t>Multiple speciation models can be applied</a:t>
            </a:r>
          </a:p>
          <a:p>
            <a:pPr lvl="2">
              <a:buNone/>
            </a:pPr>
            <a:r>
              <a:rPr lang="nl-NL" sz="2000" dirty="0" smtClean="0"/>
              <a:t>All assume </a:t>
            </a:r>
            <a:r>
              <a:rPr lang="nl-NL" sz="2000" u="sng" dirty="0" smtClean="0"/>
              <a:t>instant speciation</a:t>
            </a:r>
            <a:endParaRPr lang="en-GB" sz="2000" u="sng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3581400" y="3048000"/>
            <a:ext cx="914400" cy="457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029200" y="3048000"/>
            <a:ext cx="1143000" cy="457200"/>
          </a:xfrm>
          <a:prstGeom prst="wedgeRectCallou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Likelihood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572000" y="4191000"/>
            <a:ext cx="2133600" cy="381000"/>
          </a:xfrm>
          <a:prstGeom prst="wedgeRectCallout">
            <a:avLst>
              <a:gd name="adj1" fmla="val -18308"/>
              <a:gd name="adj2" fmla="val -7797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Marginal probability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676400" y="3048000"/>
            <a:ext cx="1066800" cy="533400"/>
          </a:xfrm>
          <a:prstGeom prst="wedgeRectCallout">
            <a:avLst>
              <a:gd name="adj1" fmla="val -20833"/>
              <a:gd name="adj2" fmla="val 672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Posterior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Research Question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14600"/>
            <a:ext cx="9144000" cy="2133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dirty="0" smtClean="0"/>
              <a:t>If speciation in nature takes </a:t>
            </a:r>
            <a:r>
              <a:rPr lang="en-GB" b="1" dirty="0" smtClean="0"/>
              <a:t>time</a:t>
            </a:r>
            <a:r>
              <a:rPr lang="en-GB" dirty="0" smtClean="0"/>
              <a:t>, </a:t>
            </a:r>
          </a:p>
          <a:p>
            <a:pPr algn="ctr">
              <a:buNone/>
            </a:pPr>
            <a:r>
              <a:rPr lang="en-GB" dirty="0" smtClean="0"/>
              <a:t>what is the </a:t>
            </a:r>
            <a:r>
              <a:rPr lang="en-GB" b="1" dirty="0" smtClean="0"/>
              <a:t>error</a:t>
            </a:r>
            <a:r>
              <a:rPr lang="en-GB" dirty="0" smtClean="0"/>
              <a:t> BEAST2 makes in inferring a phylogeny?</a:t>
            </a:r>
            <a:endParaRPr lang="nl-NL" dirty="0" smtClean="0"/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endParaRPr lang="en-GB" sz="2000" dirty="0"/>
          </a:p>
        </p:txBody>
      </p:sp>
      <p:pic>
        <p:nvPicPr>
          <p:cNvPr id="6" name="Picture 3" descr="C:\Users\Aline\Downloads\il_570xN.450080809_qa36.jpg"/>
          <p:cNvPicPr>
            <a:picLocks noChangeAspect="1" noChangeArrowheads="1"/>
          </p:cNvPicPr>
          <p:nvPr/>
        </p:nvPicPr>
        <p:blipFill>
          <a:blip r:embed="rId4" cstate="print">
            <a:lum bright="70000"/>
          </a:blip>
          <a:srcRect b="11111"/>
          <a:stretch>
            <a:fillRect/>
          </a:stretch>
        </p:blipFill>
        <p:spPr bwMode="auto">
          <a:xfrm>
            <a:off x="3505200" y="4114800"/>
            <a:ext cx="20574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4099" name="Picture 3" descr="C:\Users\Aline\Downloads\c5SZ4WD_Cu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219200"/>
            <a:ext cx="3505200" cy="518531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Speciation</a:t>
            </a:r>
          </a:p>
          <a:p>
            <a:pPr lvl="1"/>
            <a:r>
              <a:rPr lang="en-GB" sz="2400" dirty="0" smtClean="0"/>
              <a:t>Evolutionary process</a:t>
            </a:r>
          </a:p>
          <a:p>
            <a:pPr lvl="1"/>
            <a:r>
              <a:rPr lang="en-GB" sz="2400" dirty="0" smtClean="0"/>
              <a:t>Population -&gt; distinct species (reproductive isolation)</a:t>
            </a:r>
          </a:p>
          <a:p>
            <a:pPr lvl="1"/>
            <a:r>
              <a:rPr lang="en-GB" sz="2400" dirty="0" smtClean="0"/>
              <a:t>Temporal pattern ??</a:t>
            </a:r>
          </a:p>
          <a:p>
            <a:pPr lvl="1"/>
            <a:endParaRPr lang="nl-NL" sz="2400" dirty="0" smtClean="0"/>
          </a:p>
          <a:p>
            <a:pPr>
              <a:buNone/>
            </a:pPr>
            <a:r>
              <a:rPr lang="nl-NL" sz="2800" b="1" dirty="0" smtClean="0"/>
              <a:t>Phylogenies</a:t>
            </a:r>
            <a:endParaRPr lang="nl-NL" b="1" dirty="0" smtClean="0"/>
          </a:p>
          <a:p>
            <a:pPr lvl="1"/>
            <a:r>
              <a:rPr lang="en-GB" sz="2400" dirty="0" smtClean="0"/>
              <a:t>Speciation</a:t>
            </a:r>
            <a:r>
              <a:rPr lang="en-GB" sz="2400" b="1" dirty="0" smtClean="0"/>
              <a:t> models</a:t>
            </a:r>
          </a:p>
          <a:p>
            <a:pPr lvl="1"/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6" name="Picture 2" descr="C:\Users\Aline\Dropbox\RUG 2015-2016\1.9 Community eclogy research\4. Poster_presentation\Photo's\BD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295400"/>
            <a:ext cx="3444906" cy="791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Pure </a:t>
            </a:r>
            <a:r>
              <a:rPr lang="en-GB" sz="2800" dirty="0" smtClean="0"/>
              <a:t>Birth-Death model (BD)</a:t>
            </a:r>
          </a:p>
          <a:p>
            <a:pPr lvl="1"/>
            <a:r>
              <a:rPr lang="nl-NL" sz="2400" dirty="0" smtClean="0"/>
              <a:t>Constant speciation and extinction rates</a:t>
            </a:r>
          </a:p>
          <a:p>
            <a:pPr lvl="1"/>
            <a:r>
              <a:rPr lang="nl-NL" sz="2400" u="sng" dirty="0" smtClean="0"/>
              <a:t>Instant</a:t>
            </a:r>
            <a:r>
              <a:rPr lang="nl-NL" sz="2400" dirty="0" smtClean="0"/>
              <a:t> speciation</a:t>
            </a:r>
          </a:p>
          <a:p>
            <a:pPr lvl="1"/>
            <a:r>
              <a:rPr lang="nl-NL" sz="2400" dirty="0" smtClean="0"/>
              <a:t>Number of lineages increase 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BUT: </a:t>
            </a:r>
            <a:r>
              <a:rPr lang="nl-NL" sz="2800" b="1" dirty="0" smtClean="0"/>
              <a:t>slowdown</a:t>
            </a:r>
            <a:r>
              <a:rPr lang="nl-NL" sz="2800" dirty="0" smtClean="0"/>
              <a:t> observed towards the present</a:t>
            </a:r>
            <a:endParaRPr lang="en-GB" sz="2800" dirty="0" smtClean="0"/>
          </a:p>
          <a:p>
            <a:pPr>
              <a:buNone/>
            </a:pPr>
            <a:endParaRPr lang="en-GB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81800" y="21336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 Et Al (1994)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C:\Users\Aline\Dropbox\RUG 2015-2016\1.9 Community eclogy research\4. Poster_presentation\Photo's\slowdow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419600"/>
            <a:ext cx="5921375" cy="20561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86400" y="6581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Et Al (2011)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Possible </a:t>
            </a:r>
            <a:r>
              <a:rPr lang="en-GB" b="1" dirty="0" smtClean="0"/>
              <a:t>explanations</a:t>
            </a:r>
            <a:r>
              <a:rPr lang="en-GB" dirty="0" smtClean="0"/>
              <a:t>:</a:t>
            </a:r>
            <a:endParaRPr lang="en-GB" sz="2000" dirty="0" smtClean="0"/>
          </a:p>
          <a:p>
            <a:pPr lvl="1"/>
            <a:r>
              <a:rPr lang="en-GB" sz="2400" dirty="0" smtClean="0"/>
              <a:t>Diversity dependence</a:t>
            </a: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nl-NL" sz="2000" dirty="0" smtClean="0"/>
              <a:t>Slowdown due to niche filling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Ricklefs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2010) </a:t>
            </a:r>
            <a:endParaRPr lang="en-GB" sz="2000" dirty="0" smtClean="0"/>
          </a:p>
          <a:p>
            <a:pPr lvl="2">
              <a:buFont typeface="Wingdings" pitchFamily="2" charset="2"/>
              <a:buChar char="§"/>
            </a:pPr>
            <a:r>
              <a:rPr lang="en-GB" sz="2000" dirty="0" smtClean="0"/>
              <a:t>BUT: new species -&gt; new niches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Odling-Smee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al. 2003)</a:t>
            </a:r>
            <a:endParaRPr lang="en-GB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3" descr="C:\Users\Aline\Downloads\il_570xN.450080809_qa36.jpg"/>
          <p:cNvPicPr>
            <a:picLocks noChangeAspect="1" noChangeArrowheads="1"/>
          </p:cNvPicPr>
          <p:nvPr/>
        </p:nvPicPr>
        <p:blipFill>
          <a:blip r:embed="rId4" cstate="print">
            <a:lum bright="70000"/>
          </a:blip>
          <a:srcRect b="11111"/>
          <a:stretch>
            <a:fillRect/>
          </a:stretch>
        </p:blipFill>
        <p:spPr bwMode="auto">
          <a:xfrm>
            <a:off x="3505200" y="4114800"/>
            <a:ext cx="20574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800" b="1" dirty="0" smtClean="0"/>
              <a:t>Protracted</a:t>
            </a:r>
            <a:r>
              <a:rPr lang="nl-NL" sz="2800" dirty="0" smtClean="0"/>
              <a:t> Birth-Death model (PBD)</a:t>
            </a:r>
          </a:p>
          <a:p>
            <a:pPr lvl="1"/>
            <a:r>
              <a:rPr lang="nl-NL" sz="2400" dirty="0" smtClean="0"/>
              <a:t>Extension of BD</a:t>
            </a:r>
          </a:p>
          <a:p>
            <a:pPr lvl="1"/>
            <a:r>
              <a:rPr lang="nl-NL" sz="2400" dirty="0" smtClean="0"/>
              <a:t>Assumes </a:t>
            </a:r>
            <a:r>
              <a:rPr lang="nl-NL" sz="2400" u="sng" dirty="0" smtClean="0"/>
              <a:t>speciation takes time</a:t>
            </a:r>
          </a:p>
          <a:p>
            <a:pPr lvl="1"/>
            <a:r>
              <a:rPr lang="nl-NL" sz="2400" dirty="0" smtClean="0"/>
              <a:t>Assumes two stages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pic>
        <p:nvPicPr>
          <p:cNvPr id="2051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429000"/>
            <a:ext cx="3124200" cy="3015398"/>
          </a:xfrm>
          <a:prstGeom prst="rect">
            <a:avLst/>
          </a:prstGeom>
          <a:noFill/>
        </p:spPr>
      </p:pic>
      <p:pic>
        <p:nvPicPr>
          <p:cNvPr id="2050" name="Picture 2" descr="C:\Users\Aline\Dropbox\RUG 2015-2016\1.9 Community eclogy research\4. Poster_presentation\Photo's\Pure BD and protracted BD visualiz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2895600"/>
            <a:ext cx="3962400" cy="32007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6581001"/>
            <a:ext cx="632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(2012), 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6019800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 smtClean="0"/>
              <a:t>PBD</a:t>
            </a:r>
            <a:r>
              <a:rPr lang="en-GB" sz="1500" dirty="0" smtClean="0"/>
              <a:t> ( </a:t>
            </a:r>
            <a:r>
              <a:rPr lang="el-GR" sz="1500" dirty="0" smtClean="0"/>
              <a:t>λ</a:t>
            </a:r>
            <a:r>
              <a:rPr lang="en-GB" sz="1500" dirty="0" smtClean="0"/>
              <a:t> = ∞)</a:t>
            </a:r>
          </a:p>
          <a:p>
            <a:pPr algn="ctr"/>
            <a:r>
              <a:rPr lang="nl-NL" sz="1500" dirty="0" smtClean="0"/>
              <a:t>a.k.a. BD</a:t>
            </a:r>
            <a:endParaRPr lang="en-GB" sz="1500" dirty="0" smtClean="0"/>
          </a:p>
          <a:p>
            <a:pPr algn="ctr"/>
            <a:endParaRPr lang="en-GB" sz="1500" dirty="0" smtClean="0"/>
          </a:p>
          <a:p>
            <a:pPr algn="ctr"/>
            <a:endParaRPr lang="en-GB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6019800"/>
            <a:ext cx="152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 smtClean="0"/>
              <a:t>PBD</a:t>
            </a:r>
            <a:r>
              <a:rPr lang="en-GB" sz="1500" dirty="0" smtClean="0"/>
              <a:t> </a:t>
            </a:r>
            <a:endParaRPr lang="en-GB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60198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 smtClean="0"/>
              <a:t>phylogeny</a:t>
            </a:r>
            <a:endParaRPr lang="en-GB" sz="1500" dirty="0" smtClean="0"/>
          </a:p>
          <a:p>
            <a:pPr algn="ctr"/>
            <a:endParaRPr lang="en-GB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 smtClean="0"/>
              <a:t>Material &amp; Methods:</a:t>
            </a:r>
            <a:r>
              <a:rPr lang="en-GB" dirty="0" smtClean="0"/>
              <a:t> </a:t>
            </a:r>
            <a:r>
              <a:rPr lang="en-GB" sz="3600" dirty="0" smtClean="0"/>
              <a:t>Start</a:t>
            </a:r>
            <a:endParaRPr lang="en-GB" dirty="0"/>
          </a:p>
        </p:txBody>
      </p:sp>
      <p:pic>
        <p:nvPicPr>
          <p:cNvPr id="4" name="Picture 2" descr="C:\Users\Aline\Dropbox\RUG 2015-2016\1.9 Community eclogy research\4. Poster_presentation\Photo's\Parameter file exam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76400"/>
            <a:ext cx="3279314" cy="34004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638800" y="2133600"/>
            <a:ext cx="3200400" cy="12954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638800" y="3657600"/>
            <a:ext cx="3200400" cy="2286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Important parameters:</a:t>
            </a:r>
          </a:p>
          <a:p>
            <a:pPr lvl="1"/>
            <a:r>
              <a:rPr lang="en-GB" sz="2000" b="1" dirty="0" err="1" smtClean="0"/>
              <a:t>Sirg</a:t>
            </a:r>
            <a:r>
              <a:rPr lang="en-GB" sz="2000" dirty="0" smtClean="0"/>
              <a:t>: speciation initiation rate </a:t>
            </a:r>
            <a:r>
              <a:rPr lang="en-GB" sz="2000" i="1" dirty="0" smtClean="0"/>
              <a:t>good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err="1" smtClean="0"/>
              <a:t>Siri</a:t>
            </a:r>
            <a:r>
              <a:rPr lang="en-GB" sz="2000" dirty="0" smtClean="0"/>
              <a:t>: speciation initiation rate </a:t>
            </a:r>
            <a:r>
              <a:rPr lang="en-GB" sz="2000" i="1" dirty="0" smtClean="0"/>
              <a:t>incipient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err="1" smtClean="0"/>
              <a:t>Scr</a:t>
            </a:r>
            <a:r>
              <a:rPr lang="en-GB" sz="2000" dirty="0" smtClean="0"/>
              <a:t>: speciation completion rate</a:t>
            </a:r>
          </a:p>
          <a:p>
            <a:pPr lvl="1"/>
            <a:r>
              <a:rPr lang="en-GB" sz="2000" b="1" dirty="0" smtClean="0"/>
              <a:t>Erg</a:t>
            </a:r>
            <a:r>
              <a:rPr lang="en-GB" sz="2000" dirty="0" smtClean="0"/>
              <a:t>: extinction rate </a:t>
            </a:r>
            <a:r>
              <a:rPr lang="en-GB" sz="2000" i="1" dirty="0" smtClean="0"/>
              <a:t>good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err="1" smtClean="0"/>
              <a:t>Eri</a:t>
            </a:r>
            <a:r>
              <a:rPr lang="en-GB" sz="2000" dirty="0" smtClean="0"/>
              <a:t>: extinction rate </a:t>
            </a:r>
            <a:r>
              <a:rPr lang="en-GB" sz="2000" i="1" dirty="0" smtClean="0"/>
              <a:t>incipient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smtClean="0"/>
              <a:t>Age</a:t>
            </a:r>
          </a:p>
          <a:p>
            <a:pPr lvl="1"/>
            <a:r>
              <a:rPr lang="en-GB" sz="2000" b="1" dirty="0" smtClean="0"/>
              <a:t>Mutation</a:t>
            </a:r>
            <a:r>
              <a:rPr lang="en-GB" sz="2000" dirty="0" smtClean="0"/>
              <a:t> </a:t>
            </a:r>
            <a:r>
              <a:rPr lang="en-GB" sz="2000" b="1" dirty="0" smtClean="0"/>
              <a:t>rate</a:t>
            </a:r>
          </a:p>
          <a:p>
            <a:pPr lvl="1"/>
            <a:r>
              <a:rPr lang="en-GB" sz="2000" b="1" dirty="0" smtClean="0"/>
              <a:t>Sequence length</a:t>
            </a:r>
            <a:endParaRPr lang="nl-NL" sz="2400" b="1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638800" y="4114800"/>
            <a:ext cx="3200400" cy="2286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9" name="Picture 5" descr="C:\Users\Aline\Dropbox\RUG 2015-2016\1.9 Community eclogy research\4. Poster_presentation\Figs and graphs ppt\Step4_Posterior.png"/>
          <p:cNvPicPr>
            <a:picLocks noChangeAspect="1" noChangeArrowheads="1"/>
          </p:cNvPicPr>
          <p:nvPr/>
        </p:nvPicPr>
        <p:blipFill>
          <a:blip r:embed="rId4" cstate="print">
            <a:lum bright="-50000" contrast="70000"/>
          </a:blip>
          <a:srcRect/>
          <a:stretch>
            <a:fillRect/>
          </a:stretch>
        </p:blipFill>
        <p:spPr bwMode="auto">
          <a:xfrm>
            <a:off x="5029200" y="381000"/>
            <a:ext cx="3506787" cy="3506787"/>
          </a:xfrm>
          <a:prstGeom prst="rect">
            <a:avLst/>
          </a:prstGeom>
          <a:noFill/>
        </p:spPr>
      </p:pic>
      <p:pic>
        <p:nvPicPr>
          <p:cNvPr id="1028" name="Picture 4" descr="C:\Users\Aline\Dropbox\RUG 2015-2016\1.9 Community eclogy research\4. Poster_presentation\Figs and graphs ppt\Step3_Alignme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4419600"/>
            <a:ext cx="2514600" cy="186013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38200" y="3505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‘true’ tree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358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posterior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1828800" y="4038600"/>
            <a:ext cx="457200" cy="304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334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Material &amp; Methods:</a:t>
            </a:r>
            <a:r>
              <a:rPr kumimoji="0" lang="en-GB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GB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Workflow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1430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</p:txBody>
      </p:sp>
      <p:pic>
        <p:nvPicPr>
          <p:cNvPr id="21" name="Picture 5" descr="beas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432816">
            <a:off x="5962023" y="3904623"/>
            <a:ext cx="685800" cy="68580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914400" y="6096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sampled species tree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6096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alignment</a:t>
            </a:r>
            <a:endParaRPr lang="en-GB" dirty="0"/>
          </a:p>
        </p:txBody>
      </p:sp>
      <p:sp>
        <p:nvSpPr>
          <p:cNvPr id="25" name="Right Arrow 24"/>
          <p:cNvSpPr/>
          <p:nvPr/>
        </p:nvSpPr>
        <p:spPr>
          <a:xfrm>
            <a:off x="4343400" y="5334000"/>
            <a:ext cx="457200" cy="304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6200000">
            <a:off x="6705600" y="4038600"/>
            <a:ext cx="457200" cy="304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Aline\Dropbox\RUG 2015-2016\1.9 Community eclogy research\4. Poster_presentation\Figs and graphs ppt\Step1_Incipient species tre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1295400"/>
            <a:ext cx="2286000" cy="2286000"/>
          </a:xfrm>
          <a:prstGeom prst="rect">
            <a:avLst/>
          </a:prstGeom>
          <a:noFill/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2050" y="4744066"/>
            <a:ext cx="1790700" cy="130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3075" name="Picture 3" descr="C:\Users\Aline\Dropbox\RUG 2015-2016\1.9 Community eclogy research\4. Poster_presentation\Figs and graphs ppt\2.tip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886200"/>
            <a:ext cx="3251200" cy="2438400"/>
          </a:xfrm>
          <a:prstGeom prst="rect">
            <a:avLst/>
          </a:prstGeom>
          <a:noFill/>
        </p:spPr>
      </p:pic>
      <p:pic>
        <p:nvPicPr>
          <p:cNvPr id="3074" name="Picture 2" descr="C:\Users\Aline\Dropbox\RUG 2015-2016\1.9 Community eclogy research\4. Poster_presentation\Figs and graphs ppt\1.stemm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657600"/>
            <a:ext cx="3810000" cy="285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Material &amp; Methods:</a:t>
            </a:r>
            <a:r>
              <a:rPr lang="en-GB" dirty="0" smtClean="0"/>
              <a:t> </a:t>
            </a:r>
            <a:r>
              <a:rPr lang="en-GB" sz="3600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sz="2800" b="1" dirty="0" smtClean="0"/>
              <a:t>Gamma (</a:t>
            </a:r>
            <a:r>
              <a:rPr lang="el-GR" sz="2800" b="1" dirty="0" smtClean="0"/>
              <a:t>γ</a:t>
            </a:r>
            <a:r>
              <a:rPr lang="en-GB" sz="2800" b="1" dirty="0" smtClean="0">
                <a:latin typeface="Minion-Regular"/>
              </a:rPr>
              <a:t>)</a:t>
            </a:r>
            <a:r>
              <a:rPr lang="nl-NL" sz="2800" dirty="0" smtClean="0"/>
              <a:t> </a:t>
            </a:r>
            <a:r>
              <a:rPr lang="nl-NL" sz="2800" b="1" dirty="0" smtClean="0"/>
              <a:t>statistic </a:t>
            </a:r>
            <a:r>
              <a:rPr lang="nl-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(Davies&amp;Buckley, 2012) </a:t>
            </a:r>
            <a:r>
              <a:rPr lang="nl-NL" sz="2800" dirty="0" smtClean="0"/>
              <a:t>: </a:t>
            </a:r>
          </a:p>
          <a:p>
            <a:pPr lvl="1"/>
            <a:r>
              <a:rPr lang="nl-NL" sz="2400" dirty="0" smtClean="0"/>
              <a:t>Distribution of branching events within the tree</a:t>
            </a:r>
          </a:p>
          <a:p>
            <a:pPr lvl="1"/>
            <a:r>
              <a:rPr lang="nl-NL" sz="2400" dirty="0" smtClean="0"/>
              <a:t>Tree ‘stemmy’ or ‘tippy’ </a:t>
            </a:r>
          </a:p>
          <a:p>
            <a:pPr lvl="1"/>
            <a:r>
              <a:rPr lang="nl-NL" sz="2400" dirty="0" smtClean="0"/>
              <a:t>Compare sampled species tree gammas with posterior trees gammas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Tippy tree (</a:t>
            </a:r>
            <a:r>
              <a:rPr lang="el-GR" b="1" dirty="0" smtClean="0"/>
              <a:t>γ</a:t>
            </a:r>
            <a:r>
              <a:rPr lang="nl-NL" b="1" dirty="0" smtClean="0"/>
              <a:t> &lt; 0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Stemmy (</a:t>
            </a:r>
            <a:r>
              <a:rPr lang="el-GR" b="1" dirty="0" smtClean="0"/>
              <a:t>γ</a:t>
            </a:r>
            <a:r>
              <a:rPr lang="nl-NL" dirty="0" smtClean="0"/>
              <a:t> </a:t>
            </a:r>
            <a:r>
              <a:rPr lang="nl-NL" b="1" dirty="0" smtClean="0"/>
              <a:t>&gt; 0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6581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Asmyhr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 (2014)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2142</TotalTime>
  <Words>617</Words>
  <Application>Microsoft Office PowerPoint</Application>
  <PresentationFormat>Diavoorstelling (4:3)</PresentationFormat>
  <Paragraphs>137</Paragraphs>
  <Slides>17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Minion-Regular</vt:lpstr>
      <vt:lpstr>Wingdings</vt:lpstr>
      <vt:lpstr>Office Theme</vt:lpstr>
      <vt:lpstr>Inferring Phylogenies: BEAST2 and the Protracted Birth-Death model</vt:lpstr>
      <vt:lpstr>Research Question</vt:lpstr>
      <vt:lpstr>Introduction</vt:lpstr>
      <vt:lpstr>Introduction</vt:lpstr>
      <vt:lpstr>Introduction</vt:lpstr>
      <vt:lpstr>Introduction</vt:lpstr>
      <vt:lpstr>Material &amp; Methods: Start</vt:lpstr>
      <vt:lpstr>PowerPoint-presentatie</vt:lpstr>
      <vt:lpstr>Material &amp; Methods: Analysis</vt:lpstr>
      <vt:lpstr>Main Question</vt:lpstr>
      <vt:lpstr>Results: promising differences</vt:lpstr>
      <vt:lpstr>Results: promising differences</vt:lpstr>
      <vt:lpstr>Results: Comparing BD and PBD</vt:lpstr>
      <vt:lpstr>PowerPoint-presentatie</vt:lpstr>
      <vt:lpstr>Discussion &amp; Conclusions</vt:lpstr>
      <vt:lpstr>Questions</vt:lpstr>
      <vt:lpstr>BEAST2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Title...</dc:title>
  <dc:creator>Jolien Gay</dc:creator>
  <cp:lastModifiedBy>Stultum</cp:lastModifiedBy>
  <cp:revision>281</cp:revision>
  <dcterms:created xsi:type="dcterms:W3CDTF">2006-08-16T00:00:00Z</dcterms:created>
  <dcterms:modified xsi:type="dcterms:W3CDTF">2016-05-29T19:59:59Z</dcterms:modified>
</cp:coreProperties>
</file>