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303"/>
    <a:srgbClr val="4E2D12"/>
    <a:srgbClr val="793905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-8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888"/>
            <a:ext cx="6427074" cy="22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9594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8742" y="428234"/>
            <a:ext cx="1843058" cy="9124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69" y="428234"/>
            <a:ext cx="5403153" cy="9124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32320"/>
            <a:ext cx="6427074" cy="233918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69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8695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759"/>
            <a:ext cx="4226956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9072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11201"/>
            <a:ext cx="2394400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line\Downloads\Faeded.jpg"/>
          <p:cNvPicPr>
            <a:picLocks noChangeAspect="1" noChangeArrowheads="1"/>
          </p:cNvPicPr>
          <p:nvPr/>
        </p:nvPicPr>
        <p:blipFill>
          <a:blip r:embed="rId2" cstate="print"/>
          <a:srcRect t="74515" b="15291"/>
          <a:stretch>
            <a:fillRect/>
          </a:stretch>
        </p:blipFill>
        <p:spPr bwMode="auto">
          <a:xfrm rot="10800000">
            <a:off x="3456383" y="2754412"/>
            <a:ext cx="4104880" cy="288032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</p:pic>
      <p:pic>
        <p:nvPicPr>
          <p:cNvPr id="1033" name="Picture 9" descr="C:\Users\Aline\Downloads\Faeded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 t="1739" r="91887"/>
          <a:stretch>
            <a:fillRect/>
          </a:stretch>
        </p:blipFill>
        <p:spPr bwMode="auto">
          <a:xfrm rot="16200000">
            <a:off x="5346699" y="7416824"/>
            <a:ext cx="324248" cy="4104880"/>
          </a:xfrm>
          <a:prstGeom prst="rect">
            <a:avLst/>
          </a:prstGeom>
          <a:noFill/>
        </p:spPr>
      </p:pic>
      <p:pic>
        <p:nvPicPr>
          <p:cNvPr id="1032" name="Picture 8" descr="C:\Users\Aline\Downloads\Faeded.jpg"/>
          <p:cNvPicPr>
            <a:picLocks noChangeAspect="1" noChangeArrowheads="1"/>
          </p:cNvPicPr>
          <p:nvPr/>
        </p:nvPicPr>
        <p:blipFill>
          <a:blip r:embed="rId3" cstate="print">
            <a:lum contrast="5000"/>
          </a:blip>
          <a:srcRect t="64635" b="3047"/>
          <a:stretch>
            <a:fillRect/>
          </a:stretch>
        </p:blipFill>
        <p:spPr bwMode="auto">
          <a:xfrm>
            <a:off x="0" y="2754412"/>
            <a:ext cx="3312368" cy="288032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</p:pic>
      <p:pic>
        <p:nvPicPr>
          <p:cNvPr id="1031" name="Picture 7" descr="C:\Users\Aline\Downloads\Faeded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70464"/>
          <a:stretch>
            <a:fillRect/>
          </a:stretch>
        </p:blipFill>
        <p:spPr bwMode="auto">
          <a:xfrm>
            <a:off x="0" y="0"/>
            <a:ext cx="7561263" cy="1026220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</p:pic>
      <p:pic>
        <p:nvPicPr>
          <p:cNvPr id="1029" name="Picture 5" descr="C:\Users\Aline\Downloads\dna-modified-tree-genetic-44333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263" y="4986660"/>
            <a:ext cx="1030287" cy="131603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1"/>
            <a:ext cx="7561263" cy="1026220"/>
          </a:xfrm>
          <a:prstGeom prst="rect">
            <a:avLst/>
          </a:prstGeom>
          <a:noFill/>
          <a:ln>
            <a:solidFill>
              <a:srgbClr val="492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nl-NL" sz="2400" b="1" dirty="0" smtClean="0">
                <a:solidFill>
                  <a:srgbClr val="492303"/>
                </a:solidFill>
              </a:rPr>
              <a:t>Inferring</a:t>
            </a:r>
            <a:r>
              <a:rPr lang="nl-NL" sz="2400" dirty="0" smtClean="0">
                <a:solidFill>
                  <a:srgbClr val="492303"/>
                </a:solidFill>
              </a:rPr>
              <a:t> </a:t>
            </a:r>
            <a:r>
              <a:rPr lang="nl-NL" sz="2400" b="1" dirty="0" smtClean="0">
                <a:solidFill>
                  <a:srgbClr val="492303"/>
                </a:solidFill>
              </a:rPr>
              <a:t>Phylogenies</a:t>
            </a:r>
            <a:r>
              <a:rPr lang="nl-NL" sz="2400" dirty="0" smtClean="0">
                <a:solidFill>
                  <a:srgbClr val="492303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rgbClr val="492303"/>
                </a:solidFill>
              </a:rPr>
              <a:t>BEAST2 and the Protracted Birth-Death Model</a:t>
            </a:r>
            <a:endParaRPr lang="en-GB" dirty="0">
              <a:solidFill>
                <a:srgbClr val="49230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063" y="2754412"/>
            <a:ext cx="4098200" cy="3705211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2754412"/>
            <a:ext cx="3304279" cy="7938988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63063" y="9605156"/>
            <a:ext cx="4098200" cy="1088244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0" y="1170236"/>
            <a:ext cx="3996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900" dirty="0" smtClean="0"/>
              <a:t>In nature, speciation takes time. However, many phylogenetic inference </a:t>
            </a:r>
            <a:r>
              <a:rPr lang="nl-NL" sz="900" dirty="0" smtClean="0"/>
              <a:t>programs, like BEAST2, </a:t>
            </a:r>
            <a:r>
              <a:rPr lang="nl-NL" sz="900" dirty="0" smtClean="0"/>
              <a:t>use models that assume speciation to happen instantly. </a:t>
            </a:r>
            <a:r>
              <a:rPr lang="nl-NL" sz="900" dirty="0" smtClean="0"/>
              <a:t>One of those models is the pure </a:t>
            </a:r>
            <a:r>
              <a:rPr lang="nl-NL" sz="900" dirty="0" smtClean="0"/>
              <a:t>Birth-Death model (BD</a:t>
            </a:r>
            <a:r>
              <a:rPr lang="nl-NL" sz="900" dirty="0" smtClean="0"/>
              <a:t>), which predicts a steady increase in lineages over time . </a:t>
            </a:r>
            <a:r>
              <a:rPr lang="nl-NL" sz="900" dirty="0" smtClean="0"/>
              <a:t>However,  data from nature shows a slowdown in lineage accumulation towards the present, despite model assumptions. An extention of this model, the Protracted BD model (PBD), allows for speciation to take time. </a:t>
            </a:r>
            <a:r>
              <a:rPr lang="nl-NL" sz="900" dirty="0" smtClean="0"/>
              <a:t>The effect this protractednes has on reconstructing phylogenies is currently unknown. By generating PBD parameter estimates and letting BEAST2 infer phylogenies from it</a:t>
            </a:r>
            <a:r>
              <a:rPr lang="nl-NL" sz="900" dirty="0" smtClean="0"/>
              <a:t>, we can estimate the error BEAST2 makes.</a:t>
            </a:r>
            <a:endParaRPr lang="nl-NL" sz="900" dirty="0" smtClean="0"/>
          </a:p>
          <a:p>
            <a:pPr algn="just"/>
            <a:endParaRPr lang="nl-NL" sz="900" dirty="0" smtClean="0"/>
          </a:p>
          <a:p>
            <a:pPr algn="just"/>
            <a:endParaRPr lang="nl-NL" sz="900" dirty="0"/>
          </a:p>
          <a:p>
            <a:pPr algn="just"/>
            <a:endParaRPr lang="en-GB" sz="900" dirty="0"/>
          </a:p>
        </p:txBody>
      </p:sp>
      <p:pic>
        <p:nvPicPr>
          <p:cNvPr id="13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847" y="1242244"/>
            <a:ext cx="1572319" cy="1270107"/>
          </a:xfrm>
          <a:prstGeom prst="rect">
            <a:avLst/>
          </a:prstGeom>
          <a:noFill/>
        </p:spPr>
      </p:pic>
      <p:pic>
        <p:nvPicPr>
          <p:cNvPr id="1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223" y="3186460"/>
            <a:ext cx="1600779" cy="1659899"/>
          </a:xfrm>
          <a:prstGeom prst="rect">
            <a:avLst/>
          </a:prstGeom>
          <a:noFill/>
        </p:spPr>
      </p:pic>
      <p:pic>
        <p:nvPicPr>
          <p:cNvPr id="15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223" y="4986660"/>
            <a:ext cx="1584176" cy="1584176"/>
          </a:xfrm>
          <a:prstGeom prst="rect">
            <a:avLst/>
          </a:prstGeom>
          <a:noFill/>
        </p:spPr>
      </p:pic>
      <p:pic>
        <p:nvPicPr>
          <p:cNvPr id="16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4247" y="6714852"/>
            <a:ext cx="1129890" cy="792088"/>
          </a:xfrm>
          <a:prstGeom prst="rect">
            <a:avLst/>
          </a:prstGeom>
          <a:noFill/>
        </p:spPr>
      </p:pic>
      <p:pic>
        <p:nvPicPr>
          <p:cNvPr id="17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223" y="7650956"/>
            <a:ext cx="1557489" cy="1152128"/>
          </a:xfrm>
          <a:prstGeom prst="rect">
            <a:avLst/>
          </a:prstGeom>
          <a:noFill/>
        </p:spPr>
      </p:pic>
      <p:pic>
        <p:nvPicPr>
          <p:cNvPr id="18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10" cstate="print">
            <a:lum bright="-50000" contrast="70000"/>
          </a:blip>
          <a:srcRect l="5463" t="18399" r="4187" b="3572"/>
          <a:stretch>
            <a:fillRect/>
          </a:stretch>
        </p:blipFill>
        <p:spPr bwMode="auto">
          <a:xfrm>
            <a:off x="108223" y="8947100"/>
            <a:ext cx="1917686" cy="165618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764408" y="3186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1</a:t>
            </a:r>
            <a:r>
              <a:rPr lang="nl-NL" sz="900" dirty="0" smtClean="0"/>
              <a:t>: Simulate desired parameter files</a:t>
            </a:r>
            <a:endParaRPr lang="en-GB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6416" y="4986660"/>
            <a:ext cx="136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2</a:t>
            </a:r>
            <a:r>
              <a:rPr lang="nl-NL" sz="900" dirty="0" smtClean="0"/>
              <a:t>: Simulate 1 incipient species tree per parameter file</a:t>
            </a:r>
            <a:endParaRPr lang="en-GB" sz="900" dirty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432816">
            <a:off x="56220" y="8931310"/>
            <a:ext cx="407458" cy="40745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36415" y="6642844"/>
            <a:ext cx="14401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3</a:t>
            </a:r>
            <a:r>
              <a:rPr lang="nl-NL" sz="900" dirty="0" smtClean="0"/>
              <a:t>: Sample 2 monophyletic species trees per incipient tree</a:t>
            </a:r>
            <a:endParaRPr lang="en-GB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4608" y="9739188"/>
            <a:ext cx="399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Etienne, R. S., &amp; </a:t>
            </a:r>
            <a:r>
              <a:rPr lang="en-GB" sz="800" dirty="0" err="1" smtClean="0"/>
              <a:t>Rosindell</a:t>
            </a:r>
            <a:r>
              <a:rPr lang="en-GB" sz="800" dirty="0" smtClean="0"/>
              <a:t>, J. (2012). Prolonging the past counteracts the pull of the present: protracted speciation can explain observed slowdowns in diversification. </a:t>
            </a:r>
            <a:r>
              <a:rPr lang="en-GB" sz="800" i="1" dirty="0" smtClean="0"/>
              <a:t>Systematic Biology</a:t>
            </a:r>
            <a:r>
              <a:rPr lang="en-GB" sz="800" dirty="0" smtClean="0"/>
              <a:t>, </a:t>
            </a:r>
            <a:r>
              <a:rPr lang="en-GB" sz="800" b="1" dirty="0" smtClean="0"/>
              <a:t>61(2</a:t>
            </a:r>
            <a:r>
              <a:rPr lang="en-GB" sz="800" dirty="0" smtClean="0"/>
              <a:t>), 204-213.</a:t>
            </a:r>
            <a:endParaRPr lang="en-GB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6416" y="7650956"/>
            <a:ext cx="144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4</a:t>
            </a:r>
            <a:r>
              <a:rPr lang="nl-NL" sz="900" dirty="0" smtClean="0"/>
              <a:t>: Simulat 2 DNA alignments per sampled species tree</a:t>
            </a:r>
            <a:endParaRPr lang="en-GB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124448" y="89471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5</a:t>
            </a:r>
            <a:r>
              <a:rPr lang="nl-NL" sz="900" dirty="0" smtClean="0"/>
              <a:t>: Run BEAST2 two times per alignment to get posteriors (eight in total per parameter file)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0" y="2754412"/>
            <a:ext cx="3304279" cy="279648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>
                <a:solidFill>
                  <a:srgbClr val="492303"/>
                </a:solidFill>
              </a:rPr>
              <a:t>Method</a:t>
            </a:r>
            <a:endParaRPr lang="en-GB" sz="1400" dirty="0">
              <a:solidFill>
                <a:srgbClr val="492303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63063" y="2754412"/>
            <a:ext cx="4098200" cy="288032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>
                <a:solidFill>
                  <a:srgbClr val="492303"/>
                </a:solidFill>
              </a:rPr>
              <a:t>Results</a:t>
            </a:r>
            <a:endParaRPr lang="en-GB" dirty="0">
              <a:solidFill>
                <a:srgbClr val="492303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63063" y="9307140"/>
            <a:ext cx="4098200" cy="288032"/>
          </a:xfrm>
          <a:prstGeom prst="rect">
            <a:avLst/>
          </a:prstGeom>
          <a:noFill/>
          <a:ln>
            <a:solidFill>
              <a:srgbClr val="4E2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>
                <a:solidFill>
                  <a:srgbClr val="492303"/>
                </a:solidFill>
              </a:rPr>
              <a:t>References</a:t>
            </a:r>
            <a:endParaRPr lang="en-GB" sz="1400" dirty="0">
              <a:solidFill>
                <a:srgbClr val="49230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831" y="2466380"/>
            <a:ext cx="87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( </a:t>
            </a:r>
            <a:r>
              <a:rPr lang="el-GR" sz="700" dirty="0" smtClean="0"/>
              <a:t>λ</a:t>
            </a:r>
            <a:r>
              <a:rPr lang="en-GB" sz="7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84887" y="2466380"/>
            <a:ext cx="8759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2959" y="2466380"/>
            <a:ext cx="8759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Phylogeny</a:t>
            </a:r>
          </a:p>
          <a:p>
            <a:pPr algn="ctr"/>
            <a:endParaRPr lang="en-GB" sz="1600" dirty="0"/>
          </a:p>
        </p:txBody>
      </p:sp>
      <p:pic>
        <p:nvPicPr>
          <p:cNvPr id="35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2679" y="1170236"/>
            <a:ext cx="1368152" cy="1320506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lum bright="-23000"/>
          </a:blip>
          <a:srcRect/>
          <a:stretch>
            <a:fillRect/>
          </a:stretch>
        </p:blipFill>
        <p:spPr bwMode="auto">
          <a:xfrm>
            <a:off x="108223" y="0"/>
            <a:ext cx="1224136" cy="977609"/>
          </a:xfrm>
          <a:prstGeom prst="ellipse">
            <a:avLst/>
          </a:prstGeom>
          <a:ln>
            <a:noFill/>
          </a:ln>
          <a:effectLst>
            <a:outerShdw sx="1000" sy="1000" algn="ctr" rotWithShape="0">
              <a:srgbClr val="000000"/>
            </a:outerShdw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240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Aline</cp:lastModifiedBy>
  <cp:revision>31</cp:revision>
  <dcterms:created xsi:type="dcterms:W3CDTF">2016-05-27T12:09:41Z</dcterms:created>
  <dcterms:modified xsi:type="dcterms:W3CDTF">2016-05-27T18:56:35Z</dcterms:modified>
</cp:coreProperties>
</file>