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6" r:id="rId4"/>
    <p:sldId id="265" r:id="rId5"/>
    <p:sldId id="257" r:id="rId6"/>
    <p:sldId id="258" r:id="rId7"/>
    <p:sldId id="264" r:id="rId8"/>
    <p:sldId id="267" r:id="rId9"/>
    <p:sldId id="268" r:id="rId10"/>
    <p:sldId id="269" r:id="rId11"/>
    <p:sldId id="270" r:id="rId12"/>
    <p:sldId id="271" r:id="rId13"/>
    <p:sldId id="259" r:id="rId14"/>
    <p:sldId id="260" r:id="rId15"/>
    <p:sldId id="263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1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 (incomplete</a:t>
            </a:r>
            <a:r>
              <a:rPr lang="nl-NL" baseline="0" dirty="0" smtClean="0"/>
              <a:t> pics).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Add x</a:t>
            </a:r>
            <a:r>
              <a:rPr lang="nl-NL" baseline="0" dirty="0" smtClean="0"/>
              <a:t> and y label to picture 2 (nLTT plot)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</a:t>
            </a:r>
            <a:r>
              <a:rPr lang="nl-NL" baseline="0" dirty="0" smtClean="0"/>
              <a:t> Make species names better visible </a:t>
            </a:r>
          </a:p>
          <a:p>
            <a:r>
              <a:rPr lang="nl-NL" baseline="0" dirty="0" smtClean="0"/>
              <a:t>TODO: Add clearer title to pictures (Sampled tree 1 and 2)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</a:t>
            </a:r>
            <a:r>
              <a:rPr lang="nl-NL" baseline="0" dirty="0" smtClean="0"/>
              <a:t> Clearer titles, show that these are 2 random draws sampled tree 1 </a:t>
            </a:r>
          </a:p>
          <a:p>
            <a:r>
              <a:rPr lang="nl-NL" baseline="0" dirty="0" smtClean="0"/>
              <a:t>Q: Should we show the 2 drawn alignments from sampled tree 2 also? Not too much stuff happening in one dia?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Find picture of posterior</a:t>
            </a:r>
            <a:r>
              <a:rPr lang="nl-NL" baseline="0" dirty="0" smtClean="0"/>
              <a:t> Toy example 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Add legend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BEAST2 and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By </a:t>
            </a:r>
            <a:r>
              <a:rPr lang="en-GB" sz="2400" dirty="0" err="1" smtClean="0"/>
              <a:t>Femke</a:t>
            </a:r>
            <a:r>
              <a:rPr lang="en-GB" sz="2400" dirty="0" smtClean="0"/>
              <a:t> Thon &amp; </a:t>
            </a:r>
            <a:r>
              <a:rPr lang="en-GB" sz="2400" dirty="0" err="1" smtClean="0"/>
              <a:t>Jolien</a:t>
            </a:r>
            <a:r>
              <a:rPr lang="en-GB" sz="2400" dirty="0" smtClean="0"/>
              <a:t> Gay</a:t>
            </a:r>
          </a:p>
          <a:p>
            <a:r>
              <a:rPr lang="en-GB" sz="2400" dirty="0" smtClean="0"/>
              <a:t>Supervisors: </a:t>
            </a:r>
          </a:p>
          <a:p>
            <a:r>
              <a:rPr lang="en-GB" sz="2400" dirty="0" err="1" smtClean="0"/>
              <a:t>Richel</a:t>
            </a:r>
            <a:r>
              <a:rPr lang="en-GB" sz="2400" dirty="0" smtClean="0"/>
              <a:t> </a:t>
            </a:r>
            <a:r>
              <a:rPr lang="en-GB" sz="2400" dirty="0" err="1" smtClean="0"/>
              <a:t>Bilderbeek</a:t>
            </a:r>
            <a:r>
              <a:rPr lang="en-GB" sz="2400" dirty="0" smtClean="0"/>
              <a:t> &amp; </a:t>
            </a:r>
            <a:r>
              <a:rPr lang="en-GB" sz="2400" dirty="0" err="1" smtClean="0"/>
              <a:t>Rampal</a:t>
            </a:r>
            <a:r>
              <a:rPr lang="en-GB" sz="2400" dirty="0" smtClean="0"/>
              <a:t> Etienne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nl-NL" dirty="0" smtClean="0"/>
              <a:t>Input BEAST2</a:t>
            </a:r>
            <a:endParaRPr lang="en-GB" dirty="0"/>
          </a:p>
        </p:txBody>
      </p:sp>
      <p:pic>
        <p:nvPicPr>
          <p:cNvPr id="5122" name="Picture 2" descr="C:\Users\Aline\Dropbox\RUG 2015-2016\1.9 Community eclogy research\4. Poster_presentation\Photo's\Toy example 4_Alignment 1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743200" cy="2743200"/>
          </a:xfrm>
          <a:prstGeom prst="rect">
            <a:avLst/>
          </a:prstGeom>
          <a:noFill/>
        </p:spPr>
      </p:pic>
      <p:pic>
        <p:nvPicPr>
          <p:cNvPr id="5123" name="Picture 3" descr="C:\Users\Aline\Dropbox\RUG 2015-2016\1.9 Community eclogy research\4. Poster_presentation\Photo's\Toy example 4_Alignment 1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100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nl-NL" dirty="0" smtClean="0"/>
              <a:t>Output BEAST2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5. </a:t>
            </a:r>
            <a:r>
              <a:rPr lang="nl-NL" sz="2800" dirty="0" smtClean="0"/>
              <a:t>Compare posterior with true species tree (step1)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074" name="Picture 2" descr="C:\Users\Aline\Dropbox\RUG 2015-2016\1.9 Community eclogy research\4. Poster_presentation\Photo's\Toy example 4_nLTT plot posterior and true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37338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Conclusion(s)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Standard Birth-Death model (BD</a:t>
            </a:r>
            <a:r>
              <a:rPr lang="en-GB" dirty="0" smtClean="0"/>
              <a:t>)</a:t>
            </a:r>
          </a:p>
          <a:p>
            <a:pPr lvl="1"/>
            <a:r>
              <a:rPr lang="nl-NL" dirty="0" smtClean="0"/>
              <a:t>Constant speciation and extinction rates</a:t>
            </a:r>
          </a:p>
          <a:p>
            <a:pPr lvl="1"/>
            <a:r>
              <a:rPr lang="nl-NL" dirty="0" smtClean="0"/>
              <a:t>Number of lineages increase constant or accelerated (pull of the present)</a:t>
            </a:r>
          </a:p>
          <a:p>
            <a:pPr lvl="1"/>
            <a:endParaRPr lang="nl-NL" dirty="0" smtClean="0"/>
          </a:p>
          <a:p>
            <a:pPr>
              <a:buNone/>
            </a:pPr>
            <a:r>
              <a:rPr lang="nl-NL" dirty="0" smtClean="0"/>
              <a:t>BUT: </a:t>
            </a:r>
            <a:r>
              <a:rPr lang="nl-NL" b="1" dirty="0" smtClean="0"/>
              <a:t>slowdown</a:t>
            </a:r>
            <a:r>
              <a:rPr lang="nl-NL" dirty="0" smtClean="0"/>
              <a:t> observed towards the present</a:t>
            </a:r>
            <a:endParaRPr lang="en-GB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/>
              <a:t>		[picture]</a:t>
            </a: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/>
          <a:lstStyle/>
          <a:p>
            <a:r>
              <a:rPr lang="nl-NL" b="1" dirty="0" smtClean="0"/>
              <a:t>Protracted</a:t>
            </a:r>
            <a:r>
              <a:rPr lang="nl-NL" dirty="0" smtClean="0"/>
              <a:t> Birth-Death model (PBD)</a:t>
            </a:r>
          </a:p>
          <a:p>
            <a:pPr lvl="1"/>
            <a:r>
              <a:rPr lang="nl-NL" dirty="0" smtClean="0"/>
              <a:t>Extension of </a:t>
            </a:r>
            <a:r>
              <a:rPr lang="nl-NL" dirty="0" smtClean="0"/>
              <a:t>BD</a:t>
            </a:r>
          </a:p>
          <a:p>
            <a:pPr lvl="1"/>
            <a:r>
              <a:rPr lang="nl-NL" dirty="0" smtClean="0"/>
              <a:t>Assumes speciation takes time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448050" cy="33279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Bayesian Evolutionary Analysis by Sampling Trees (BEAST)</a:t>
            </a:r>
          </a:p>
          <a:p>
            <a:pPr lvl="1"/>
            <a:r>
              <a:rPr lang="en-GB" dirty="0" smtClean="0"/>
              <a:t>Bayesian statistics</a:t>
            </a:r>
          </a:p>
          <a:p>
            <a:pPr lvl="1"/>
            <a:r>
              <a:rPr lang="nl-NL" dirty="0" smtClean="0"/>
              <a:t>MCMC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36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nl-NL" dirty="0" smtClean="0"/>
              <a:t>“Is it necessary to include PBD in Beast2?”</a:t>
            </a:r>
          </a:p>
          <a:p>
            <a:pPr algn="ctr">
              <a:buNone/>
            </a:pPr>
            <a:r>
              <a:rPr lang="nl-NL" sz="2400" dirty="0" smtClean="0"/>
              <a:t>Error BD vs PBD trees?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Material:</a:t>
            </a:r>
          </a:p>
          <a:p>
            <a:pPr lvl="1"/>
            <a:r>
              <a:rPr lang="nl-NL" dirty="0" smtClean="0"/>
              <a:t>BEAST2</a:t>
            </a:r>
            <a:endParaRPr lang="nl-NL" dirty="0" smtClean="0"/>
          </a:p>
          <a:p>
            <a:pPr lvl="1"/>
            <a:r>
              <a:rPr lang="nl-NL" dirty="0" smtClean="0"/>
              <a:t>Simulated </a:t>
            </a:r>
            <a:r>
              <a:rPr lang="nl-NL" dirty="0" smtClean="0"/>
              <a:t>PBD </a:t>
            </a:r>
            <a:r>
              <a:rPr lang="nl-NL" dirty="0" smtClean="0"/>
              <a:t>data</a:t>
            </a:r>
          </a:p>
          <a:p>
            <a:pPr lvl="1"/>
            <a:r>
              <a:rPr lang="nl-NL" dirty="0" smtClean="0"/>
              <a:t>Mad programming skills ;)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Methods:</a:t>
            </a:r>
            <a:r>
              <a:rPr lang="en-GB" dirty="0" smtClean="0"/>
              <a:t> 5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 smtClean="0"/>
              <a:t>incipient species </a:t>
            </a:r>
            <a:r>
              <a:rPr lang="en-GB" dirty="0" smtClean="0"/>
              <a:t>trees (simulated)</a:t>
            </a:r>
            <a:endParaRPr lang="nl-NL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Sample a (monophyletic) species </a:t>
            </a:r>
            <a:r>
              <a:rPr lang="en-GB" dirty="0" smtClean="0"/>
              <a:t>trees</a:t>
            </a:r>
            <a:endParaRPr lang="nl-NL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Convert to </a:t>
            </a:r>
            <a:r>
              <a:rPr lang="en-GB" dirty="0" smtClean="0"/>
              <a:t>DNA alignment</a:t>
            </a:r>
            <a:endParaRPr lang="nl-NL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Infer a posterior (BEAST2)</a:t>
            </a:r>
            <a:endParaRPr lang="nl-NL" dirty="0" smtClean="0"/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Compare posterior with true species tree from step 1</a:t>
            </a:r>
            <a:endParaRPr lang="nl-N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1. </a:t>
            </a:r>
            <a:r>
              <a:rPr lang="en-GB" sz="2800" dirty="0" smtClean="0"/>
              <a:t>Create ‘true’ species trees (simulated)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Aline\Dropbox\RUG 2015-2016\1.9 Community eclogy research\4. Poster_presentation\Photo's\Toy example 4_Incipient species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43000"/>
            <a:ext cx="2743200" cy="27432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Toy example 4_nLTT pl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8862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2.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 descr="C:\Users\Aline\Dropbox\RUG 2015-2016\1.9 Community eclogy research\4. Poster_presentation\Photo's\Toy example 4_Sampled species tre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371600"/>
            <a:ext cx="3048000" cy="3048000"/>
          </a:xfrm>
          <a:prstGeom prst="rect">
            <a:avLst/>
          </a:prstGeom>
          <a:noFill/>
        </p:spPr>
      </p:pic>
      <p:pic>
        <p:nvPicPr>
          <p:cNvPr id="4099" name="Picture 3" descr="C:\Users\Aline\Dropbox\RUG 2015-2016\1.9 Community eclogy research\4. Poster_presentation\Photo's\Toy example 4_Sampled species tree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100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321</Words>
  <Application>Microsoft Office PowerPoint</Application>
  <PresentationFormat>On-screen Show (4:3)</PresentationFormat>
  <Paragraphs>66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BEAST2 and Protracted Birth-Death model</vt:lpstr>
      <vt:lpstr>Introduction: What?</vt:lpstr>
      <vt:lpstr>Introduction: What?</vt:lpstr>
      <vt:lpstr>Introduction: What?</vt:lpstr>
      <vt:lpstr>Research Question</vt:lpstr>
      <vt:lpstr>Material &amp; Methods</vt:lpstr>
      <vt:lpstr>Material &amp; Methods</vt:lpstr>
      <vt:lpstr>1. Create ‘true’ species trees (simulated)</vt:lpstr>
      <vt:lpstr>2. Sample a (monophyletic) species trees</vt:lpstr>
      <vt:lpstr>3. Convert to DNA alignment</vt:lpstr>
      <vt:lpstr>4. Infer a posterior (BEAST2)</vt:lpstr>
      <vt:lpstr>5. Compare posterior with true species tree (step1)</vt:lpstr>
      <vt:lpstr>Results</vt:lpstr>
      <vt:lpstr>Discussion</vt:lpstr>
      <vt:lpstr>Conclusion(s)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40</cp:revision>
  <dcterms:created xsi:type="dcterms:W3CDTF">2006-08-16T00:00:00Z</dcterms:created>
  <dcterms:modified xsi:type="dcterms:W3CDTF">2016-05-12T10:35:03Z</dcterms:modified>
</cp:coreProperties>
</file>