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72" r:id="rId4"/>
    <p:sldId id="265" r:id="rId5"/>
    <p:sldId id="262" r:id="rId6"/>
    <p:sldId id="266" r:id="rId7"/>
    <p:sldId id="258" r:id="rId8"/>
    <p:sldId id="267" r:id="rId9"/>
    <p:sldId id="268" r:id="rId10"/>
    <p:sldId id="269" r:id="rId11"/>
    <p:sldId id="270" r:id="rId12"/>
    <p:sldId id="271" r:id="rId13"/>
    <p:sldId id="273" r:id="rId14"/>
    <p:sldId id="259" r:id="rId15"/>
    <p:sldId id="274" r:id="rId16"/>
    <p:sldId id="260" r:id="rId17"/>
    <p:sldId id="263" r:id="rId18"/>
    <p:sldId id="261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261" autoAdjust="0"/>
  </p:normalViewPr>
  <p:slideViewPr>
    <p:cSldViewPr>
      <p:cViewPr>
        <p:scale>
          <a:sx n="75" d="100"/>
          <a:sy n="75" d="100"/>
        </p:scale>
        <p:origin x="-1224" y="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638245-5222-4875-B595-DAA9E1B2F047}" type="datetimeFigureOut">
              <a:rPr lang="en-GB" smtClean="0"/>
              <a:pPr/>
              <a:t>17/05/2016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BE7A90-5B18-44E6-896F-B56F6E25EE11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NOTE: Some photo’s are placeholders (incomplete</a:t>
            </a:r>
            <a:r>
              <a:rPr lang="nl-NL" baseline="0" dirty="0" smtClean="0"/>
              <a:t> pics).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E7A90-5B18-44E6-896F-B56F6E25EE11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TODO: Add x</a:t>
            </a:r>
            <a:r>
              <a:rPr lang="nl-NL" baseline="0" dirty="0" smtClean="0"/>
              <a:t> and y label to picture 2 (nLTT plot)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E7A90-5B18-44E6-896F-B56F6E25EE11}" type="slidenum">
              <a:rPr lang="en-GB" smtClean="0"/>
              <a:pPr/>
              <a:t>8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Outgroup may be unnecessary.</a:t>
            </a:r>
            <a:r>
              <a:rPr lang="nl-NL" baseline="0" dirty="0" smtClean="0"/>
              <a:t> Constant clock rate used.</a:t>
            </a:r>
            <a:endParaRPr lang="nl-NL" dirty="0" smtClean="0"/>
          </a:p>
          <a:p>
            <a:endParaRPr lang="nl-NL" dirty="0" smtClean="0"/>
          </a:p>
          <a:p>
            <a:r>
              <a:rPr lang="nl-NL" dirty="0" smtClean="0"/>
              <a:t>TODO</a:t>
            </a:r>
            <a:r>
              <a:rPr lang="nl-NL" dirty="0" smtClean="0"/>
              <a:t>:</a:t>
            </a:r>
            <a:r>
              <a:rPr lang="nl-NL" baseline="0" dirty="0" smtClean="0"/>
              <a:t> Make species names better visible </a:t>
            </a:r>
          </a:p>
          <a:p>
            <a:r>
              <a:rPr lang="nl-NL" baseline="0" dirty="0" smtClean="0"/>
              <a:t>TODO: Add clearer title to pictures (Sampled tree 1 and 2)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E7A90-5B18-44E6-896F-B56F6E25EE11}" type="slidenum">
              <a:rPr lang="en-GB" smtClean="0"/>
              <a:pPr/>
              <a:t>9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TODO:</a:t>
            </a:r>
            <a:r>
              <a:rPr lang="nl-NL" baseline="0" dirty="0" smtClean="0"/>
              <a:t> Clearer titles, show that these are 2 random draws sampled tree 1 </a:t>
            </a:r>
          </a:p>
          <a:p>
            <a:r>
              <a:rPr lang="nl-NL" baseline="0" dirty="0" smtClean="0"/>
              <a:t>Q: Should we show the 2 drawn alignments from sampled tree 2 also? Not too much stuff happening in one dia?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E7A90-5B18-44E6-896F-B56F6E25EE11}" type="slidenum">
              <a:rPr lang="en-GB" smtClean="0"/>
              <a:pPr/>
              <a:t>10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TODO: Find picture of posterior</a:t>
            </a:r>
            <a:r>
              <a:rPr lang="nl-NL" baseline="0" dirty="0" smtClean="0"/>
              <a:t> Toy example 4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E7A90-5B18-44E6-896F-B56F6E25EE11}" type="slidenum">
              <a:rPr lang="en-GB" smtClean="0"/>
              <a:pPr/>
              <a:t>11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TODO: Add legend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E7A90-5B18-44E6-896F-B56F6E25EE11}" type="slidenum">
              <a:rPr lang="en-GB" smtClean="0"/>
              <a:pPr/>
              <a:t>12</a:t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POSSIBLE QUESTIONS?:</a:t>
            </a:r>
          </a:p>
          <a:p>
            <a:r>
              <a:rPr lang="nl-NL" dirty="0" smtClean="0"/>
              <a:t>Q1:</a:t>
            </a:r>
            <a:r>
              <a:rPr lang="nl-NL" baseline="0" dirty="0" smtClean="0"/>
              <a:t> Why did you use an outgroup?</a:t>
            </a:r>
          </a:p>
          <a:p>
            <a:r>
              <a:rPr lang="nl-NL" baseline="0" dirty="0" smtClean="0"/>
              <a:t>Q2: Are the used summary statistics the best, and why?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E7A90-5B18-44E6-896F-B56F6E25EE11}" type="slidenum">
              <a:rPr lang="en-GB" smtClean="0"/>
              <a:pPr/>
              <a:t>18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47800"/>
            <a:ext cx="7772400" cy="1828800"/>
          </a:xfrm>
        </p:spPr>
        <p:txBody>
          <a:bodyPr>
            <a:normAutofit/>
          </a:bodyPr>
          <a:lstStyle/>
          <a:p>
            <a:r>
              <a:rPr lang="en-GB" sz="5400" dirty="0" smtClean="0"/>
              <a:t>BEAST2 and </a:t>
            </a:r>
            <a:r>
              <a:rPr lang="en-GB" sz="5400" dirty="0" smtClean="0"/>
              <a:t>the Protracted </a:t>
            </a:r>
            <a:r>
              <a:rPr lang="en-GB" sz="5400" dirty="0" smtClean="0"/>
              <a:t>Birth-Death model</a:t>
            </a:r>
            <a:endParaRPr lang="en-GB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19600"/>
            <a:ext cx="6400800" cy="1752600"/>
          </a:xfrm>
        </p:spPr>
        <p:txBody>
          <a:bodyPr>
            <a:normAutofit/>
          </a:bodyPr>
          <a:lstStyle/>
          <a:p>
            <a:r>
              <a:rPr lang="en-GB" sz="2400" dirty="0" smtClean="0"/>
              <a:t>By </a:t>
            </a:r>
            <a:r>
              <a:rPr lang="en-GB" sz="2400" dirty="0" err="1" smtClean="0"/>
              <a:t>Femke</a:t>
            </a:r>
            <a:r>
              <a:rPr lang="en-GB" sz="2400" dirty="0" smtClean="0"/>
              <a:t> Thon &amp; </a:t>
            </a:r>
            <a:r>
              <a:rPr lang="en-GB" sz="2400" dirty="0" err="1" smtClean="0"/>
              <a:t>Jolien</a:t>
            </a:r>
            <a:r>
              <a:rPr lang="en-GB" sz="2400" dirty="0" smtClean="0"/>
              <a:t> Gay</a:t>
            </a:r>
          </a:p>
          <a:p>
            <a:r>
              <a:rPr lang="en-GB" sz="2400" dirty="0" smtClean="0"/>
              <a:t>Supervisors: </a:t>
            </a:r>
          </a:p>
          <a:p>
            <a:r>
              <a:rPr lang="en-GB" sz="2400" dirty="0" err="1" smtClean="0"/>
              <a:t>Richel</a:t>
            </a:r>
            <a:r>
              <a:rPr lang="en-GB" sz="2400" dirty="0" smtClean="0"/>
              <a:t> </a:t>
            </a:r>
            <a:r>
              <a:rPr lang="en-GB" sz="2400" dirty="0" err="1" smtClean="0"/>
              <a:t>Bilderbeek</a:t>
            </a:r>
            <a:r>
              <a:rPr lang="en-GB" sz="2400" dirty="0" smtClean="0"/>
              <a:t> &amp; </a:t>
            </a:r>
            <a:r>
              <a:rPr lang="en-GB" sz="2400" dirty="0" err="1" smtClean="0"/>
              <a:t>Rampal</a:t>
            </a:r>
            <a:r>
              <a:rPr lang="en-GB" sz="2400" dirty="0" smtClean="0"/>
              <a:t> Etienne</a:t>
            </a:r>
            <a:endParaRPr lang="en-GB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nl-NL" sz="2800" b="1" dirty="0" smtClean="0"/>
              <a:t>3. </a:t>
            </a:r>
            <a:r>
              <a:rPr lang="en-GB" sz="2800" dirty="0" smtClean="0"/>
              <a:t>Convert to DNA alignment</a:t>
            </a:r>
            <a:endParaRPr lang="en-GB" sz="2800" dirty="0"/>
          </a:p>
        </p:txBody>
      </p:sp>
      <p:pic>
        <p:nvPicPr>
          <p:cNvPr id="5122" name="Picture 2" descr="C:\Users\Aline\Dropbox\RUG 2015-2016\1.9 Community eclogy research\4. Poster_presentation\Photo's\Toy example 4_Alignment 1 (1)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6400" y="1295400"/>
            <a:ext cx="2743200" cy="2743200"/>
          </a:xfrm>
          <a:prstGeom prst="rect">
            <a:avLst/>
          </a:prstGeom>
          <a:noFill/>
        </p:spPr>
      </p:pic>
      <p:pic>
        <p:nvPicPr>
          <p:cNvPr id="5123" name="Picture 3" descr="C:\Users\Aline\Dropbox\RUG 2015-2016\1.9 Community eclogy research\4. Poster_presentation\Photo's\Toy example 4_Alignment 1 (2)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62600" y="3657600"/>
            <a:ext cx="2743200" cy="2743200"/>
          </a:xfrm>
          <a:prstGeom prst="rect">
            <a:avLst/>
          </a:prstGeom>
          <a:noFill/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2057400"/>
            <a:ext cx="4572000" cy="2057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09600" y="2209800"/>
            <a:ext cx="4572000" cy="2057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Input</a:t>
            </a:r>
            <a:r>
              <a:rPr kumimoji="0" lang="en-GB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BEAST2</a:t>
            </a:r>
            <a:endParaRPr kumimoji="0" lang="en-GB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GB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Simulate alignment from</a:t>
            </a:r>
            <a:r>
              <a:rPr kumimoji="0" lang="en-GB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species tree (once or more)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nl-NL" sz="2800" b="1" dirty="0" smtClean="0"/>
              <a:t>4. </a:t>
            </a:r>
            <a:r>
              <a:rPr lang="en-GB" sz="2800" dirty="0" smtClean="0"/>
              <a:t>Infer a posterior (BEAST2)</a:t>
            </a:r>
            <a:endParaRPr lang="en-GB" sz="28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9600" y="2209800"/>
            <a:ext cx="4572000" cy="2057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</a:t>
            </a:r>
            <a:r>
              <a:rPr kumimoji="0" lang="en-GB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BEAST2</a:t>
            </a:r>
            <a:endParaRPr kumimoji="0" lang="en-GB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GB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Posterior / alignment (again, once or more)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nl-NL" sz="2800" b="1" dirty="0" smtClean="0"/>
              <a:t>5. </a:t>
            </a:r>
            <a:r>
              <a:rPr lang="nl-NL" sz="2800" dirty="0" smtClean="0"/>
              <a:t>Analysis</a:t>
            </a:r>
            <a:endParaRPr lang="en-GB" sz="2800" dirty="0"/>
          </a:p>
        </p:txBody>
      </p:sp>
      <p:pic>
        <p:nvPicPr>
          <p:cNvPr id="3074" name="Picture 2" descr="C:\Users\Aline\Dropbox\RUG 2015-2016\1.9 Community eclogy research\4. Poster_presentation\Photo's\Toy example 4_nLTT plot posterior and true tre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1981200"/>
            <a:ext cx="3733800" cy="3733800"/>
          </a:xfrm>
          <a:prstGeom prst="rect">
            <a:avLst/>
          </a:prstGeom>
          <a:noFill/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609600" y="2209800"/>
            <a:ext cx="4572000" cy="2057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nl-NL" sz="2400" dirty="0" smtClean="0"/>
              <a:t>Compare posterior with true species tree (step1</a:t>
            </a:r>
            <a:r>
              <a:rPr lang="nl-NL" sz="2400" dirty="0" smtClean="0"/>
              <a:t>)</a:t>
            </a:r>
            <a:endParaRPr kumimoji="0" lang="en-GB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Main Question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05200"/>
            <a:ext cx="8229600" cy="2773363"/>
          </a:xfrm>
        </p:spPr>
        <p:txBody>
          <a:bodyPr>
            <a:normAutofit/>
          </a:bodyPr>
          <a:lstStyle/>
          <a:p>
            <a:r>
              <a:rPr lang="en-GB" sz="2800" dirty="0" smtClean="0"/>
              <a:t>Error big enough?</a:t>
            </a:r>
          </a:p>
          <a:p>
            <a:r>
              <a:rPr lang="en-GB" sz="2800" dirty="0" smtClean="0"/>
              <a:t>Right summary statistics used?</a:t>
            </a:r>
            <a:endParaRPr lang="en-GB" sz="2800" dirty="0" smtClean="0"/>
          </a:p>
          <a:p>
            <a:pPr>
              <a:buNone/>
            </a:pPr>
            <a:endParaRPr lang="en-GB" sz="28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1447800"/>
            <a:ext cx="8229600" cy="838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nl-NL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“Can BEAST2 accurately recover a ‘true’ tree?”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2362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Sub questions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Distribution of gamma statistics</a:t>
            </a:r>
            <a:endParaRPr lang="en-GB" sz="2800" dirty="0"/>
          </a:p>
        </p:txBody>
      </p:sp>
      <p:pic>
        <p:nvPicPr>
          <p:cNvPr id="1026" name="Picture 2" descr="C:\Users\Aline\Dropbox\RUG 2015-2016\1.9 Community eclogy research\4. Poster_presentation\Photo's\distribution of gamma statistics_species tree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590800"/>
            <a:ext cx="4468611" cy="3048000"/>
          </a:xfrm>
          <a:prstGeom prst="rect">
            <a:avLst/>
          </a:prstGeom>
          <a:noFill/>
        </p:spPr>
      </p:pic>
      <p:pic>
        <p:nvPicPr>
          <p:cNvPr id="1027" name="Picture 3" descr="C:\Users\Aline\Dropbox\RUG 2015-2016\1.9 Community eclogy research\4. Poster_presentation\Photo's\distribution of gamma statistics_posterio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5800" y="2590800"/>
            <a:ext cx="4393000" cy="304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Distribution of ... (</a:t>
            </a:r>
            <a:r>
              <a:rPr lang="en-GB" sz="2800" dirty="0" err="1" smtClean="0"/>
              <a:t>Femke</a:t>
            </a:r>
            <a:r>
              <a:rPr lang="en-GB" sz="2800" dirty="0" smtClean="0"/>
              <a:t>)</a:t>
            </a:r>
            <a:endParaRPr lang="en-GB" sz="2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Discussion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Error gamma statistics: substantial</a:t>
            </a:r>
          </a:p>
          <a:p>
            <a:r>
              <a:rPr lang="en-GB" sz="2800" dirty="0" smtClean="0"/>
              <a:t>Error ....: ??</a:t>
            </a:r>
            <a:endParaRPr lang="en-GB" sz="2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Conclusion(s)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Errors big enough BUT:</a:t>
            </a:r>
          </a:p>
          <a:p>
            <a:pPr lvl="1"/>
            <a:r>
              <a:rPr lang="en-GB" sz="2400" dirty="0" smtClean="0"/>
              <a:t>Correct gamma statistics used?</a:t>
            </a:r>
            <a:endParaRPr lang="en-GB" sz="2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Questions?</a:t>
            </a:r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Research Question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819400"/>
            <a:ext cx="8610600" cy="23622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nl-NL" dirty="0" smtClean="0"/>
              <a:t>“Can BEAST2 accurately recover a ‘true’ tree?”</a:t>
            </a:r>
            <a:endParaRPr lang="nl-NL" dirty="0" smtClean="0"/>
          </a:p>
          <a:p>
            <a:pPr>
              <a:buNone/>
            </a:pPr>
            <a:endParaRPr lang="nl-NL" sz="2400" dirty="0" smtClean="0"/>
          </a:p>
          <a:p>
            <a:pPr>
              <a:buNone/>
            </a:pPr>
            <a:r>
              <a:rPr lang="nl-NL" sz="2800" dirty="0" smtClean="0"/>
              <a:t>				</a:t>
            </a:r>
            <a:endParaRPr lang="en-GB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line\Dropbox\RUG 2015-2016\1.9 Community eclogy research\4. Poster_presentation\Photo's\page_38__speciation_by_theater-d50v4wz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62600" y="1828800"/>
            <a:ext cx="3311119" cy="214034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Introduction: What?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019800" cy="4525963"/>
          </a:xfrm>
        </p:spPr>
        <p:txBody>
          <a:bodyPr>
            <a:normAutofit/>
          </a:bodyPr>
          <a:lstStyle/>
          <a:p>
            <a:r>
              <a:rPr lang="en-GB" sz="2800" b="1" dirty="0" smtClean="0"/>
              <a:t>Speciation</a:t>
            </a:r>
          </a:p>
          <a:p>
            <a:pPr lvl="1"/>
            <a:r>
              <a:rPr lang="en-GB" sz="2400" dirty="0" smtClean="0"/>
              <a:t>Evolutionary process</a:t>
            </a:r>
          </a:p>
          <a:p>
            <a:pPr lvl="1"/>
            <a:r>
              <a:rPr lang="en-GB" sz="2400" dirty="0" smtClean="0"/>
              <a:t>Population -&gt; distinct species (reproductive isolation)</a:t>
            </a:r>
          </a:p>
          <a:p>
            <a:pPr lvl="1"/>
            <a:endParaRPr lang="en-GB" sz="2400" dirty="0" smtClean="0"/>
          </a:p>
          <a:p>
            <a:pPr lvl="1"/>
            <a:r>
              <a:rPr lang="en-GB" sz="2400" b="1" dirty="0" smtClean="0"/>
              <a:t>Models</a:t>
            </a:r>
          </a:p>
          <a:p>
            <a:pPr lvl="2">
              <a:buNone/>
            </a:pPr>
            <a:r>
              <a:rPr lang="en-GB" sz="2000" dirty="0" smtClean="0"/>
              <a:t>-&gt; Tools needed!</a:t>
            </a:r>
            <a:endParaRPr lang="en-GB" sz="2000" dirty="0" smtClean="0"/>
          </a:p>
          <a:p>
            <a:pPr lvl="1"/>
            <a:endParaRPr lang="en-GB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Introduction: What?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en-GB" b="1" dirty="0" smtClean="0"/>
              <a:t>B</a:t>
            </a:r>
            <a:r>
              <a:rPr lang="en-GB" dirty="0" smtClean="0"/>
              <a:t>ayesian </a:t>
            </a:r>
            <a:r>
              <a:rPr lang="en-GB" b="1" dirty="0" smtClean="0"/>
              <a:t>E</a:t>
            </a:r>
            <a:r>
              <a:rPr lang="en-GB" dirty="0" smtClean="0"/>
              <a:t>volutionary </a:t>
            </a:r>
            <a:r>
              <a:rPr lang="en-GB" b="1" dirty="0" smtClean="0"/>
              <a:t>A</a:t>
            </a:r>
            <a:r>
              <a:rPr lang="en-GB" dirty="0" smtClean="0"/>
              <a:t>nalysis by </a:t>
            </a:r>
            <a:r>
              <a:rPr lang="en-GB" b="1" dirty="0" smtClean="0"/>
              <a:t>S</a:t>
            </a:r>
            <a:r>
              <a:rPr lang="en-GB" dirty="0" smtClean="0"/>
              <a:t>ampling </a:t>
            </a:r>
            <a:r>
              <a:rPr lang="en-GB" b="1" dirty="0" smtClean="0"/>
              <a:t>T</a:t>
            </a:r>
            <a:r>
              <a:rPr lang="en-GB" dirty="0" smtClean="0"/>
              <a:t>rees (BEAST)</a:t>
            </a:r>
          </a:p>
          <a:p>
            <a:pPr lvl="1"/>
            <a:r>
              <a:rPr lang="en-GB" sz="2400" dirty="0" smtClean="0"/>
              <a:t>Bayesian statistics</a:t>
            </a:r>
          </a:p>
          <a:p>
            <a:pPr lvl="1"/>
            <a:r>
              <a:rPr lang="nl-NL" sz="2400" dirty="0" smtClean="0"/>
              <a:t>MCMC</a:t>
            </a:r>
          </a:p>
          <a:p>
            <a:pPr lvl="1"/>
            <a:r>
              <a:rPr lang="nl-NL" sz="2400" dirty="0" smtClean="0"/>
              <a:t>Multiple speciation models can be applied</a:t>
            </a:r>
          </a:p>
          <a:p>
            <a:pPr lvl="2">
              <a:buNone/>
            </a:pPr>
            <a:r>
              <a:rPr lang="nl-NL" sz="2000" dirty="0" smtClean="0"/>
              <a:t>All assume </a:t>
            </a:r>
            <a:r>
              <a:rPr lang="nl-NL" sz="2000" u="sng" dirty="0" smtClean="0"/>
              <a:t>instant speciation</a:t>
            </a:r>
            <a:endParaRPr lang="en-GB" sz="2000" u="sng" dirty="0" smtClean="0"/>
          </a:p>
          <a:p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Introduction: What?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b="1" dirty="0" smtClean="0"/>
              <a:t>Standard</a:t>
            </a:r>
            <a:r>
              <a:rPr lang="en-GB" sz="2800" dirty="0" smtClean="0"/>
              <a:t> Birth-Death model (BD)</a:t>
            </a:r>
          </a:p>
          <a:p>
            <a:pPr lvl="1"/>
            <a:r>
              <a:rPr lang="nl-NL" sz="2400" dirty="0" smtClean="0"/>
              <a:t>Constant speciation and extinction rates</a:t>
            </a:r>
          </a:p>
          <a:p>
            <a:pPr lvl="1"/>
            <a:r>
              <a:rPr lang="nl-NL" sz="2400" dirty="0" smtClean="0"/>
              <a:t>Number of lineages increase constant or accelerated (pull of the present)</a:t>
            </a:r>
          </a:p>
          <a:p>
            <a:pPr lvl="1"/>
            <a:endParaRPr lang="nl-NL" sz="2400" dirty="0" smtClean="0"/>
          </a:p>
          <a:p>
            <a:pPr>
              <a:buNone/>
            </a:pPr>
            <a:r>
              <a:rPr lang="nl-NL" sz="2800" dirty="0" smtClean="0"/>
              <a:t>BUT: </a:t>
            </a:r>
            <a:r>
              <a:rPr lang="nl-NL" sz="2800" b="1" dirty="0" smtClean="0"/>
              <a:t>slowdown</a:t>
            </a:r>
            <a:r>
              <a:rPr lang="nl-NL" sz="2800" dirty="0" smtClean="0"/>
              <a:t> observed towards the present</a:t>
            </a:r>
            <a:endParaRPr lang="en-GB" sz="2800" dirty="0" smtClean="0"/>
          </a:p>
          <a:p>
            <a:pPr>
              <a:buNone/>
            </a:pPr>
            <a:endParaRPr lang="nl-NL" sz="2800" dirty="0" smtClean="0"/>
          </a:p>
          <a:p>
            <a:pPr>
              <a:buNone/>
            </a:pPr>
            <a:r>
              <a:rPr lang="nl-NL" sz="2800" dirty="0" smtClean="0"/>
              <a:t>		[picture]</a:t>
            </a:r>
            <a:endParaRPr lang="en-GB" sz="2800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Introduction: What?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886199"/>
          </a:xfrm>
        </p:spPr>
        <p:txBody>
          <a:bodyPr>
            <a:normAutofit/>
          </a:bodyPr>
          <a:lstStyle/>
          <a:p>
            <a:r>
              <a:rPr lang="nl-NL" sz="2800" b="1" dirty="0" smtClean="0"/>
              <a:t>Protracted</a:t>
            </a:r>
            <a:r>
              <a:rPr lang="nl-NL" sz="2800" dirty="0" smtClean="0"/>
              <a:t> Birth-Death model (PBD)</a:t>
            </a:r>
          </a:p>
          <a:p>
            <a:pPr lvl="1"/>
            <a:r>
              <a:rPr lang="nl-NL" sz="2400" dirty="0" smtClean="0"/>
              <a:t>Extension of BD</a:t>
            </a:r>
          </a:p>
          <a:p>
            <a:pPr lvl="1"/>
            <a:r>
              <a:rPr lang="nl-NL" sz="2400" dirty="0" smtClean="0"/>
              <a:t>Assumes </a:t>
            </a:r>
            <a:r>
              <a:rPr lang="nl-NL" sz="2400" u="sng" dirty="0" smtClean="0"/>
              <a:t>speciation takes time</a:t>
            </a:r>
          </a:p>
          <a:p>
            <a:pPr lvl="1"/>
            <a:endParaRPr lang="nl-NL" sz="2400" dirty="0" smtClean="0"/>
          </a:p>
          <a:p>
            <a:pPr lvl="1"/>
            <a:endParaRPr lang="nl-NL" sz="2400" dirty="0" smtClean="0"/>
          </a:p>
          <a:p>
            <a:pPr>
              <a:buNone/>
            </a:pPr>
            <a:endParaRPr lang="nl-NL" sz="2800" dirty="0" smtClean="0"/>
          </a:p>
        </p:txBody>
      </p:sp>
      <p:pic>
        <p:nvPicPr>
          <p:cNvPr id="2051" name="Picture 3" descr="C:\Users\Aline\Cer2016\doc\EtienneEtAl2014Fig1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57800" y="3276600"/>
            <a:ext cx="3448050" cy="3327969"/>
          </a:xfrm>
          <a:prstGeom prst="rect">
            <a:avLst/>
          </a:prstGeom>
          <a:noFill/>
        </p:spPr>
      </p:pic>
      <p:pic>
        <p:nvPicPr>
          <p:cNvPr id="2050" name="Picture 2" descr="C:\Users\Aline\Dropbox\RUG 2015-2016\1.9 Community eclogy research\4. Poster_presentation\Photo's\Pure BD and protracted BD visualize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3352800"/>
            <a:ext cx="3962400" cy="3200796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0" y="6581001"/>
            <a:ext cx="3429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Etienne and </a:t>
            </a:r>
            <a:r>
              <a:rPr lang="en-GB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Rosindell</a:t>
            </a:r>
            <a:r>
              <a:rPr lang="en-GB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(2012)</a:t>
            </a:r>
            <a:endParaRPr lang="en-GB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Material &amp; Methods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800" dirty="0" smtClean="0"/>
              <a:t>Material:</a:t>
            </a:r>
          </a:p>
          <a:p>
            <a:pPr lvl="1"/>
            <a:r>
              <a:rPr lang="nl-NL" sz="2400" dirty="0" smtClean="0"/>
              <a:t>Simulated PBD </a:t>
            </a:r>
            <a:r>
              <a:rPr lang="nl-NL" sz="2400" dirty="0" smtClean="0"/>
              <a:t>parameter files</a:t>
            </a:r>
            <a:endParaRPr lang="nl-NL" sz="2400" dirty="0" smtClean="0"/>
          </a:p>
          <a:p>
            <a:pPr lvl="1"/>
            <a:r>
              <a:rPr lang="nl-NL" sz="2400" dirty="0" smtClean="0"/>
              <a:t>BEAST2</a:t>
            </a:r>
          </a:p>
          <a:p>
            <a:pPr lvl="1"/>
            <a:r>
              <a:rPr lang="nl-NL" sz="2400" dirty="0" smtClean="0"/>
              <a:t>R</a:t>
            </a:r>
          </a:p>
          <a:p>
            <a:pPr lvl="1"/>
            <a:r>
              <a:rPr lang="nl-NL" sz="2400" dirty="0" smtClean="0"/>
              <a:t>Summary statistics </a:t>
            </a:r>
          </a:p>
          <a:p>
            <a:pPr lvl="1"/>
            <a:r>
              <a:rPr lang="nl-NL" sz="2400" dirty="0" smtClean="0"/>
              <a:t>GitHub</a:t>
            </a:r>
          </a:p>
          <a:p>
            <a:pPr lvl="1"/>
            <a:endParaRPr lang="nl-NL" sz="2400" dirty="0" smtClean="0"/>
          </a:p>
          <a:p>
            <a:pPr lvl="1"/>
            <a:endParaRPr lang="nl-NL" sz="2400" dirty="0" smtClean="0"/>
          </a:p>
          <a:p>
            <a:r>
              <a:rPr lang="nl-NL" sz="2800" dirty="0" smtClean="0"/>
              <a:t>Methods:</a:t>
            </a:r>
            <a:r>
              <a:rPr lang="en-GB" sz="2800" dirty="0" smtClean="0"/>
              <a:t> </a:t>
            </a:r>
            <a:r>
              <a:rPr lang="en-GB" sz="2800" b="1" dirty="0" smtClean="0"/>
              <a:t>5 steps</a:t>
            </a:r>
          </a:p>
          <a:p>
            <a:pPr lvl="1">
              <a:buNone/>
            </a:pPr>
            <a:endParaRPr lang="nl-NL" sz="2400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nl-NL" sz="2800" b="1" dirty="0" smtClean="0"/>
              <a:t>1. </a:t>
            </a:r>
            <a:r>
              <a:rPr lang="en-GB" sz="2800" dirty="0" smtClean="0"/>
              <a:t>Create ‘true’ species trees (simulated)</a:t>
            </a:r>
            <a:endParaRPr lang="en-GB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4572000" cy="2057400"/>
          </a:xfrm>
        </p:spPr>
        <p:txBody>
          <a:bodyPr>
            <a:normAutofit/>
          </a:bodyPr>
          <a:lstStyle/>
          <a:p>
            <a:r>
              <a:rPr lang="en-GB" sz="2400" dirty="0" smtClean="0"/>
              <a:t>Create parameter files</a:t>
            </a:r>
          </a:p>
          <a:p>
            <a:endParaRPr lang="en-GB" sz="2400" dirty="0" smtClean="0"/>
          </a:p>
          <a:p>
            <a:r>
              <a:rPr lang="en-GB" sz="2400" dirty="0" smtClean="0"/>
              <a:t>Simulate incipient tree/parameter file</a:t>
            </a:r>
            <a:endParaRPr lang="en-GB" sz="2400" dirty="0"/>
          </a:p>
        </p:txBody>
      </p:sp>
      <p:pic>
        <p:nvPicPr>
          <p:cNvPr id="1026" name="Picture 2" descr="C:\Users\Aline\Dropbox\RUG 2015-2016\1.9 Community eclogy research\4. Poster_presentation\Photo's\Toy example 4_Incipient species tre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3000" y="1676400"/>
            <a:ext cx="3352800" cy="3352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nl-NL" sz="2800" b="1" dirty="0" smtClean="0"/>
              <a:t>2.</a:t>
            </a:r>
            <a:r>
              <a:rPr lang="nl-NL" sz="2800" dirty="0" smtClean="0"/>
              <a:t> </a:t>
            </a:r>
            <a:r>
              <a:rPr lang="en-GB" sz="2800" dirty="0" smtClean="0"/>
              <a:t>Sample a (monophyletic) species trees</a:t>
            </a:r>
            <a:endParaRPr lang="en-GB" sz="2800" dirty="0"/>
          </a:p>
        </p:txBody>
      </p:sp>
      <p:pic>
        <p:nvPicPr>
          <p:cNvPr id="4098" name="Picture 2" descr="C:\Users\Aline\Dropbox\RUG 2015-2016\1.9 Community eclogy research\4. Poster_presentation\Photo's\Toy example 4_Sampled species tree 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0" y="1371600"/>
            <a:ext cx="3048000" cy="3048000"/>
          </a:xfrm>
          <a:prstGeom prst="rect">
            <a:avLst/>
          </a:prstGeom>
          <a:noFill/>
        </p:spPr>
      </p:pic>
      <p:pic>
        <p:nvPicPr>
          <p:cNvPr id="4099" name="Picture 3" descr="C:\Users\Aline\Dropbox\RUG 2015-2016\1.9 Community eclogy research\4. Poster_presentation\Photo's\Toy example 4_Sampled species tree 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86400" y="3810000"/>
            <a:ext cx="2819400" cy="2819400"/>
          </a:xfrm>
          <a:prstGeom prst="rect">
            <a:avLst/>
          </a:prstGeom>
          <a:noFill/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2057400"/>
            <a:ext cx="4953000" cy="20574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Sample unique species from</a:t>
            </a:r>
            <a:r>
              <a:rPr kumimoji="0" lang="en-GB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incipient tree (once or more)</a:t>
            </a:r>
            <a:endParaRPr kumimoji="0" lang="en-GB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GB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Simulate incipient tree / parameter file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</TotalTime>
  <Words>446</Words>
  <Application>Microsoft Office PowerPoint</Application>
  <PresentationFormat>On-screen Show (4:3)</PresentationFormat>
  <Paragraphs>99</Paragraphs>
  <Slides>18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BEAST2 and the Protracted Birth-Death model</vt:lpstr>
      <vt:lpstr>Research Question</vt:lpstr>
      <vt:lpstr>Introduction: What?</vt:lpstr>
      <vt:lpstr>Introduction: What?</vt:lpstr>
      <vt:lpstr>Introduction: What?</vt:lpstr>
      <vt:lpstr>Introduction: What?</vt:lpstr>
      <vt:lpstr>Material &amp; Methods</vt:lpstr>
      <vt:lpstr>1. Create ‘true’ species trees (simulated)</vt:lpstr>
      <vt:lpstr>2. Sample a (monophyletic) species trees</vt:lpstr>
      <vt:lpstr>3. Convert to DNA alignment</vt:lpstr>
      <vt:lpstr>4. Infer a posterior (BEAST2)</vt:lpstr>
      <vt:lpstr>5. Analysis</vt:lpstr>
      <vt:lpstr>Main Question</vt:lpstr>
      <vt:lpstr>Results</vt:lpstr>
      <vt:lpstr>Results</vt:lpstr>
      <vt:lpstr>Discussion</vt:lpstr>
      <vt:lpstr>Conclusion(s)</vt:lpstr>
      <vt:lpstr>Questions?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Title...</dc:title>
  <dc:creator>Jolien Gay</dc:creator>
  <cp:lastModifiedBy>Aline</cp:lastModifiedBy>
  <cp:revision>80</cp:revision>
  <dcterms:created xsi:type="dcterms:W3CDTF">2006-08-16T00:00:00Z</dcterms:created>
  <dcterms:modified xsi:type="dcterms:W3CDTF">2016-05-17T16:36:52Z</dcterms:modified>
</cp:coreProperties>
</file>