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262" r:id="rId5"/>
    <p:sldId id="266" r:id="rId6"/>
    <p:sldId id="258" r:id="rId7"/>
    <p:sldId id="265" r:id="rId8"/>
    <p:sldId id="275" r:id="rId9"/>
    <p:sldId id="267" r:id="rId10"/>
    <p:sldId id="268" r:id="rId11"/>
    <p:sldId id="269" r:id="rId12"/>
    <p:sldId id="270" r:id="rId13"/>
    <p:sldId id="271" r:id="rId14"/>
    <p:sldId id="273" r:id="rId15"/>
    <p:sldId id="259" r:id="rId16"/>
    <p:sldId id="274" r:id="rId17"/>
    <p:sldId id="260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61" autoAdjust="0"/>
  </p:normalViewPr>
  <p:slideViewPr>
    <p:cSldViewPr>
      <p:cViewPr>
        <p:scale>
          <a:sx n="90" d="100"/>
          <a:sy n="90" d="100"/>
        </p:scale>
        <p:origin x="-804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38245-5222-4875-B595-DAA9E1B2F047}" type="datetimeFigureOut">
              <a:rPr lang="en-GB" smtClean="0"/>
              <a:pPr/>
              <a:t>18/05/2016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E7A90-5B18-44E6-896F-B56F6E25EE1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NOTE: Some photo’s are placeholders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Outgroup may be unnecessary.</a:t>
            </a:r>
            <a:r>
              <a:rPr lang="nl-NL" baseline="0" dirty="0" smtClean="0"/>
              <a:t> Constant clock rate used.</a:t>
            </a:r>
            <a:endParaRPr lang="nl-NL" dirty="0" smtClean="0"/>
          </a:p>
          <a:p>
            <a:endParaRPr lang="nl-NL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POSSIBLE QUESTIONS?:</a:t>
            </a:r>
          </a:p>
          <a:p>
            <a:r>
              <a:rPr lang="nl-NL" dirty="0" smtClean="0"/>
              <a:t>Q1:</a:t>
            </a:r>
            <a:r>
              <a:rPr lang="nl-NL" baseline="0" dirty="0" smtClean="0"/>
              <a:t> Why did you use an outgroup?</a:t>
            </a:r>
          </a:p>
          <a:p>
            <a:r>
              <a:rPr lang="nl-NL" baseline="0" dirty="0" smtClean="0"/>
              <a:t>Q2: Are the used summary statistics the best, and why?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2362200"/>
          </a:xfrm>
        </p:spPr>
        <p:txBody>
          <a:bodyPr>
            <a:normAutofit fontScale="90000"/>
          </a:bodyPr>
          <a:lstStyle/>
          <a:p>
            <a:r>
              <a:rPr lang="en-GB" sz="5400" b="1" dirty="0" smtClean="0"/>
              <a:t>Inferring Phylogenies</a:t>
            </a:r>
            <a:r>
              <a:rPr lang="en-GB" sz="5400" dirty="0" smtClean="0"/>
              <a:t>:</a:t>
            </a:r>
            <a:br>
              <a:rPr lang="en-GB" sz="5400" dirty="0" smtClean="0"/>
            </a:br>
            <a:r>
              <a:rPr lang="en-GB" sz="5400" dirty="0" smtClean="0"/>
              <a:t>BEAST2 and the Protracted Birth-Death model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By </a:t>
            </a:r>
            <a:r>
              <a:rPr lang="en-GB" sz="2400" dirty="0" err="1" smtClean="0"/>
              <a:t>Femke</a:t>
            </a:r>
            <a:r>
              <a:rPr lang="en-GB" sz="2400" dirty="0" smtClean="0"/>
              <a:t> Thon &amp; </a:t>
            </a:r>
            <a:r>
              <a:rPr lang="en-GB" sz="2400" dirty="0" err="1" smtClean="0"/>
              <a:t>Jolien</a:t>
            </a:r>
            <a:r>
              <a:rPr lang="en-GB" sz="2400" dirty="0" smtClean="0"/>
              <a:t> Gay</a:t>
            </a:r>
          </a:p>
          <a:p>
            <a:r>
              <a:rPr lang="en-GB" sz="2400" dirty="0" smtClean="0"/>
              <a:t>Supervisors: </a:t>
            </a:r>
          </a:p>
          <a:p>
            <a:r>
              <a:rPr lang="en-GB" sz="2400" dirty="0" err="1" smtClean="0"/>
              <a:t>Richel</a:t>
            </a:r>
            <a:r>
              <a:rPr lang="en-GB" sz="2400" dirty="0" smtClean="0"/>
              <a:t> </a:t>
            </a:r>
            <a:r>
              <a:rPr lang="en-GB" sz="2400" dirty="0" err="1" smtClean="0"/>
              <a:t>Bilderbeek</a:t>
            </a:r>
            <a:r>
              <a:rPr lang="en-GB" sz="2400" dirty="0" smtClean="0"/>
              <a:t> &amp; </a:t>
            </a:r>
            <a:r>
              <a:rPr lang="en-GB" sz="2400" dirty="0" err="1" smtClean="0"/>
              <a:t>Rampal</a:t>
            </a:r>
            <a:r>
              <a:rPr lang="en-GB" sz="2400" dirty="0" smtClean="0"/>
              <a:t> Etienne</a:t>
            </a:r>
            <a:endParaRPr lang="en-GB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04800" y="3124200"/>
            <a:ext cx="4267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2.</a:t>
            </a:r>
            <a:r>
              <a:rPr lang="nl-NL" sz="2800" dirty="0" smtClean="0"/>
              <a:t> </a:t>
            </a:r>
            <a:r>
              <a:rPr lang="en-GB" sz="2800" dirty="0" smtClean="0"/>
              <a:t>Sample a (monophyletic) species trees</a:t>
            </a:r>
            <a:endParaRPr lang="en-GB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57400"/>
            <a:ext cx="4953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77200" cy="20574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GB" sz="2400" dirty="0" smtClean="0"/>
              <a:t>Sample unique species from incipient tree (once or more)</a:t>
            </a:r>
          </a:p>
          <a:p>
            <a:pPr lvl="0">
              <a:defRPr/>
            </a:pPr>
            <a:endParaRPr lang="en-GB" sz="2400" dirty="0" smtClean="0"/>
          </a:p>
          <a:p>
            <a:pPr lvl="0">
              <a:defRPr/>
            </a:pPr>
            <a:r>
              <a:rPr lang="en-GB" sz="2400" dirty="0" smtClean="0"/>
              <a:t>Add </a:t>
            </a:r>
            <a:r>
              <a:rPr lang="en-GB" sz="2400" dirty="0" err="1" smtClean="0"/>
              <a:t>outgroup</a:t>
            </a:r>
            <a:endParaRPr lang="en-GB" sz="2400" dirty="0"/>
          </a:p>
        </p:txBody>
      </p:sp>
      <p:pic>
        <p:nvPicPr>
          <p:cNvPr id="9" name="Picture"/>
          <p:cNvPicPr/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953000" y="3276600"/>
            <a:ext cx="35052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86000" y="2667000"/>
            <a:ext cx="4495800" cy="419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3. </a:t>
            </a:r>
            <a:r>
              <a:rPr lang="en-GB" sz="2800" dirty="0" smtClean="0"/>
              <a:t>Convert to DNA alignment</a:t>
            </a:r>
            <a:endParaRPr lang="en-GB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057400"/>
            <a:ext cx="457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29718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GB" sz="2400" dirty="0" smtClean="0"/>
              <a:t>Input BEAST2</a:t>
            </a:r>
          </a:p>
          <a:p>
            <a:pPr lvl="0">
              <a:defRPr/>
            </a:pPr>
            <a:r>
              <a:rPr lang="en-GB" sz="2400" dirty="0" smtClean="0"/>
              <a:t>Simulate alignment from species tree (once or more)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505200" y="685800"/>
            <a:ext cx="5410200" cy="548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4. </a:t>
            </a:r>
            <a:r>
              <a:rPr lang="en-GB" sz="2800" dirty="0" smtClean="0"/>
              <a:t>Infer a posterior (BEAST2)</a:t>
            </a:r>
            <a:endParaRPr lang="en-GB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029200" cy="20574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GB" sz="2400" dirty="0" smtClean="0"/>
              <a:t>Output BEAST2</a:t>
            </a:r>
          </a:p>
          <a:p>
            <a:pPr lvl="0">
              <a:defRPr/>
            </a:pPr>
            <a:r>
              <a:rPr lang="en-GB" sz="2400" dirty="0" smtClean="0"/>
              <a:t>One posterior / alignment (again, once or more)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514600" y="2514600"/>
            <a:ext cx="41148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5. </a:t>
            </a:r>
            <a:r>
              <a:rPr lang="nl-NL" sz="2800" dirty="0" smtClean="0"/>
              <a:t>Analysis</a:t>
            </a:r>
            <a:endParaRPr lang="en-GB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2819400"/>
          </a:xfrm>
        </p:spPr>
        <p:txBody>
          <a:bodyPr>
            <a:normAutofit/>
          </a:bodyPr>
          <a:lstStyle/>
          <a:p>
            <a:pPr lvl="0"/>
            <a:r>
              <a:rPr lang="nl-NL" sz="2400" dirty="0" smtClean="0"/>
              <a:t>Compare posterior with sampled true species tree (from step2)</a:t>
            </a:r>
          </a:p>
          <a:p>
            <a:pPr lvl="0"/>
            <a:r>
              <a:rPr lang="nl-NL" sz="2400" dirty="0" smtClean="0"/>
              <a:t>Summary statistics to quanitfy error (gamma, ....)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057399"/>
          </a:xfrm>
        </p:spPr>
        <p:txBody>
          <a:bodyPr>
            <a:normAutofit/>
          </a:bodyPr>
          <a:lstStyle/>
          <a:p>
            <a:r>
              <a:rPr lang="nl-NL" sz="2400" dirty="0" smtClean="0"/>
              <a:t>Can BEAST2 accurately recover a ‘true’ tree?</a:t>
            </a:r>
            <a:endParaRPr lang="en-GB" sz="2400" dirty="0" smtClean="0"/>
          </a:p>
          <a:p>
            <a:r>
              <a:rPr lang="en-GB" sz="2400" dirty="0" smtClean="0"/>
              <a:t>Error big enough?</a:t>
            </a:r>
          </a:p>
          <a:p>
            <a:r>
              <a:rPr lang="en-GB" sz="2400" dirty="0" smtClean="0"/>
              <a:t>Right summary statistics used?</a:t>
            </a:r>
          </a:p>
          <a:p>
            <a:pPr>
              <a:buNone/>
            </a:pPr>
            <a:endParaRPr lang="en-GB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600200"/>
            <a:ext cx="8534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GB" sz="2800" dirty="0" smtClean="0"/>
              <a:t>Should </a:t>
            </a:r>
            <a:r>
              <a:rPr lang="en-GB" sz="2800" b="1" dirty="0" err="1" smtClean="0"/>
              <a:t>protractedness</a:t>
            </a:r>
            <a:r>
              <a:rPr lang="en-GB" sz="2800" dirty="0" smtClean="0"/>
              <a:t> be included in speciation models?</a:t>
            </a:r>
            <a:endParaRPr kumimoji="0" lang="nl-NL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590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 questions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Distribution of gamma statistics</a:t>
            </a:r>
            <a:endParaRPr lang="en-GB" sz="2800" dirty="0"/>
          </a:p>
        </p:txBody>
      </p:sp>
      <p:pic>
        <p:nvPicPr>
          <p:cNvPr id="1026" name="Picture 2" descr="C:\Users\Aline\Dropbox\RUG 2015-2016\1.9 Community eclogy research\4. Poster_presentation\Photo's\distribution of gamma statistics_species tre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90800"/>
            <a:ext cx="4468611" cy="3048000"/>
          </a:xfrm>
          <a:prstGeom prst="rect">
            <a:avLst/>
          </a:prstGeom>
          <a:noFill/>
        </p:spPr>
      </p:pic>
      <p:pic>
        <p:nvPicPr>
          <p:cNvPr id="1027" name="Picture 3" descr="C:\Users\Aline\Dropbox\RUG 2015-2016\1.9 Community eclogy research\4. Poster_presentation\Photo's\distribution of gamma statistics_posteri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590800"/>
            <a:ext cx="4393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Distribution of ... </a:t>
            </a:r>
            <a:endParaRPr lang="en-GB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 &amp;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Error gamma statistics: substantial</a:t>
            </a:r>
          </a:p>
          <a:p>
            <a:pPr lvl="1"/>
            <a:r>
              <a:rPr lang="en-GB" sz="2400" dirty="0" smtClean="0"/>
              <a:t>Correct gamma statistics used?</a:t>
            </a:r>
          </a:p>
          <a:p>
            <a:pPr lvl="1"/>
            <a:endParaRPr lang="nl-NL" sz="2400" dirty="0" smtClean="0"/>
          </a:p>
          <a:p>
            <a:pPr lvl="1"/>
            <a:endParaRPr lang="en-GB" sz="2400" dirty="0" smtClean="0"/>
          </a:p>
          <a:p>
            <a:r>
              <a:rPr lang="en-GB" sz="2800" dirty="0" smtClean="0"/>
              <a:t>Error ....: ??</a:t>
            </a:r>
            <a:endParaRPr lang="en-GB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95600"/>
            <a:ext cx="8686800" cy="15240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nl-NL" dirty="0" smtClean="0"/>
              <a:t>“</a:t>
            </a:r>
            <a:r>
              <a:rPr lang="en-GB" dirty="0" smtClean="0"/>
              <a:t>Does including </a:t>
            </a:r>
            <a:r>
              <a:rPr lang="en-GB" b="1" dirty="0" err="1" smtClean="0"/>
              <a:t>protractedness</a:t>
            </a:r>
            <a:r>
              <a:rPr lang="en-GB" dirty="0" smtClean="0"/>
              <a:t> in </a:t>
            </a:r>
            <a:r>
              <a:rPr lang="en-GB" dirty="0" smtClean="0"/>
              <a:t>speciation models give rise to more </a:t>
            </a:r>
            <a:r>
              <a:rPr lang="en-GB" dirty="0" smtClean="0"/>
              <a:t>accurate and realistic phylogenies? </a:t>
            </a:r>
            <a:r>
              <a:rPr lang="nl-NL" dirty="0" smtClean="0"/>
              <a:t>”</a:t>
            </a:r>
            <a:endParaRPr lang="nl-NL" dirty="0" smtClean="0"/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				</a:t>
            </a:r>
            <a:endParaRPr lang="en-GB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Diversification</a:t>
            </a:r>
            <a:endParaRPr lang="en-GB" sz="2800" b="1" dirty="0" smtClean="0"/>
          </a:p>
          <a:p>
            <a:pPr lvl="1"/>
            <a:r>
              <a:rPr lang="en-GB" sz="2400" dirty="0" smtClean="0"/>
              <a:t>Evolutionary process</a:t>
            </a:r>
          </a:p>
          <a:p>
            <a:pPr lvl="1"/>
            <a:r>
              <a:rPr lang="en-GB" sz="2400" dirty="0" smtClean="0"/>
              <a:t>Population -&gt; distinct species (reproductive isolation</a:t>
            </a:r>
            <a:r>
              <a:rPr lang="en-GB" sz="2400" dirty="0" smtClean="0"/>
              <a:t>)</a:t>
            </a:r>
          </a:p>
          <a:p>
            <a:pPr lvl="1"/>
            <a:endParaRPr lang="nl-NL" sz="2400" dirty="0" smtClean="0"/>
          </a:p>
          <a:p>
            <a:r>
              <a:rPr lang="nl-NL" sz="2800" dirty="0" smtClean="0"/>
              <a:t>Phylogenies</a:t>
            </a:r>
            <a:endParaRPr lang="nl-NL" dirty="0" smtClean="0"/>
          </a:p>
          <a:p>
            <a:pPr lvl="1"/>
            <a:r>
              <a:rPr lang="en-GB" sz="2400" dirty="0" smtClean="0"/>
              <a:t>Speciation</a:t>
            </a:r>
            <a:r>
              <a:rPr lang="en-GB" sz="2400" b="1" dirty="0" smtClean="0"/>
              <a:t> models</a:t>
            </a:r>
            <a:endParaRPr lang="en-GB" sz="2400" b="1" dirty="0" smtClean="0"/>
          </a:p>
          <a:p>
            <a:pPr lvl="1"/>
            <a:endParaRPr lang="en-GB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ine\Dropbox\RUG 2015-2016\1.9 Community eclogy research\4. Poster_presentation\Photo's\BDtre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657600"/>
            <a:ext cx="6345237" cy="14573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4800599"/>
          </a:xfrm>
        </p:spPr>
        <p:txBody>
          <a:bodyPr>
            <a:normAutofit/>
          </a:bodyPr>
          <a:lstStyle/>
          <a:p>
            <a:r>
              <a:rPr lang="en-GB" sz="2800" b="1" smtClean="0"/>
              <a:t>Pure </a:t>
            </a:r>
            <a:r>
              <a:rPr lang="en-GB" sz="2800" smtClean="0"/>
              <a:t>Birth-Death </a:t>
            </a:r>
            <a:r>
              <a:rPr lang="en-GB" sz="2800" dirty="0" smtClean="0"/>
              <a:t>model (BD)</a:t>
            </a:r>
          </a:p>
          <a:p>
            <a:pPr lvl="1"/>
            <a:r>
              <a:rPr lang="nl-NL" sz="2400" dirty="0" smtClean="0"/>
              <a:t>Constant speciation and extinction </a:t>
            </a:r>
            <a:r>
              <a:rPr lang="nl-NL" sz="2400" dirty="0" smtClean="0"/>
              <a:t>rates</a:t>
            </a:r>
            <a:endParaRPr lang="nl-NL" sz="2400" dirty="0" smtClean="0"/>
          </a:p>
          <a:p>
            <a:pPr lvl="1"/>
            <a:r>
              <a:rPr lang="nl-NL" sz="2400" u="sng" dirty="0" smtClean="0"/>
              <a:t>Instant</a:t>
            </a:r>
            <a:r>
              <a:rPr lang="nl-NL" sz="2400" dirty="0" smtClean="0"/>
              <a:t> </a:t>
            </a:r>
            <a:r>
              <a:rPr lang="nl-NL" sz="2400" dirty="0" smtClean="0"/>
              <a:t>speciation</a:t>
            </a:r>
          </a:p>
          <a:p>
            <a:pPr lvl="1"/>
            <a:r>
              <a:rPr lang="nl-NL" sz="2400" dirty="0" smtClean="0"/>
              <a:t>Number </a:t>
            </a:r>
            <a:r>
              <a:rPr lang="nl-NL" sz="2400" dirty="0" smtClean="0"/>
              <a:t>of lineages increase (pull of the present)</a:t>
            </a:r>
          </a:p>
          <a:p>
            <a:pPr lvl="1"/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>
              <a:buNone/>
            </a:pPr>
            <a:endParaRPr lang="nl-NL" sz="2800" dirty="0" smtClean="0"/>
          </a:p>
          <a:p>
            <a:pPr>
              <a:buNone/>
            </a:pPr>
            <a:r>
              <a:rPr lang="nl-NL" sz="2800" dirty="0" smtClean="0"/>
              <a:t>BUT</a:t>
            </a:r>
            <a:r>
              <a:rPr lang="nl-NL" sz="2800" dirty="0" smtClean="0"/>
              <a:t>: </a:t>
            </a:r>
            <a:r>
              <a:rPr lang="nl-NL" sz="2800" b="1" dirty="0" smtClean="0"/>
              <a:t>slowdown</a:t>
            </a:r>
            <a:r>
              <a:rPr lang="nl-NL" sz="2800" dirty="0" smtClean="0"/>
              <a:t> observed towards the present</a:t>
            </a:r>
            <a:endParaRPr lang="en-GB" sz="2800" dirty="0" smtClean="0"/>
          </a:p>
          <a:p>
            <a:pPr>
              <a:buNone/>
            </a:pPr>
            <a:endParaRPr lang="en-GB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581001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 Et Al (1994)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What?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r>
              <a:rPr lang="nl-NL" sz="2800" b="1" dirty="0" smtClean="0"/>
              <a:t>Protracted</a:t>
            </a:r>
            <a:r>
              <a:rPr lang="nl-NL" sz="2800" dirty="0" smtClean="0"/>
              <a:t> Birth-Death model (PBD)</a:t>
            </a:r>
          </a:p>
          <a:p>
            <a:pPr lvl="1"/>
            <a:r>
              <a:rPr lang="nl-NL" sz="2400" dirty="0" smtClean="0"/>
              <a:t>Extension of BD</a:t>
            </a:r>
          </a:p>
          <a:p>
            <a:pPr lvl="1"/>
            <a:r>
              <a:rPr lang="nl-NL" sz="2400" dirty="0" smtClean="0"/>
              <a:t>Assumes </a:t>
            </a:r>
            <a:r>
              <a:rPr lang="nl-NL" sz="2400" u="sng" dirty="0" smtClean="0"/>
              <a:t>speciation takes time</a:t>
            </a:r>
          </a:p>
          <a:p>
            <a:pPr lvl="1"/>
            <a:r>
              <a:rPr lang="nl-NL" sz="2400" dirty="0" smtClean="0"/>
              <a:t>Assumes two states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pic>
        <p:nvPicPr>
          <p:cNvPr id="2051" name="Picture 3" descr="C:\Users\Aline\Cer2016\doc\EtienneEtAl2014Fig1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26346"/>
            <a:ext cx="3124200" cy="3015398"/>
          </a:xfrm>
          <a:prstGeom prst="rect">
            <a:avLst/>
          </a:prstGeom>
          <a:noFill/>
        </p:spPr>
      </p:pic>
      <p:pic>
        <p:nvPicPr>
          <p:cNvPr id="2050" name="Picture 2" descr="C:\Users\Aline\Dropbox\RUG 2015-2016\1.9 Community eclogy research\4. Poster_presentation\Photo's\Pure BD and protracted BD visualiz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276600"/>
            <a:ext cx="3962400" cy="32007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6581001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and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Rosindell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(2012)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Material &amp;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Material:</a:t>
            </a:r>
          </a:p>
          <a:p>
            <a:pPr lvl="1"/>
            <a:r>
              <a:rPr lang="nl-NL" sz="2400" dirty="0" smtClean="0"/>
              <a:t>BEAST2</a:t>
            </a:r>
          </a:p>
          <a:p>
            <a:pPr lvl="1"/>
            <a:endParaRPr lang="nl-NL" sz="2400" dirty="0" smtClean="0"/>
          </a:p>
          <a:p>
            <a:pPr lvl="1"/>
            <a:r>
              <a:rPr lang="nl-NL" sz="2400" dirty="0" smtClean="0"/>
              <a:t>R (scripts)</a:t>
            </a:r>
          </a:p>
          <a:p>
            <a:pPr lvl="1"/>
            <a:endParaRPr lang="nl-NL" sz="2400" dirty="0" smtClean="0"/>
          </a:p>
          <a:p>
            <a:pPr lvl="1"/>
            <a:r>
              <a:rPr lang="nl-NL" sz="2400" dirty="0" smtClean="0"/>
              <a:t>GitHub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r>
              <a:rPr lang="nl-NL" sz="2800" dirty="0" smtClean="0"/>
              <a:t>Methods:</a:t>
            </a:r>
            <a:r>
              <a:rPr lang="en-GB" sz="2800" dirty="0" smtClean="0"/>
              <a:t> </a:t>
            </a:r>
            <a:r>
              <a:rPr lang="en-GB" sz="2800" b="1" dirty="0" smtClean="0"/>
              <a:t>5 steps</a:t>
            </a:r>
          </a:p>
          <a:p>
            <a:pPr lvl="1">
              <a:buNone/>
            </a:pPr>
            <a:endParaRPr lang="nl-NL" sz="2400" dirty="0" smtClean="0"/>
          </a:p>
        </p:txBody>
      </p:sp>
      <p:pic>
        <p:nvPicPr>
          <p:cNvPr id="2051" name="Picture 3" descr="C:\Users\Aline\Dropbox\RUG 2015-2016\1.9 Community eclogy research\4. Poster_presentation\Photo's\BEAS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905000"/>
            <a:ext cx="4440237" cy="782049"/>
          </a:xfrm>
          <a:prstGeom prst="rect">
            <a:avLst/>
          </a:prstGeom>
          <a:noFill/>
        </p:spPr>
      </p:pic>
      <p:pic>
        <p:nvPicPr>
          <p:cNvPr id="2053" name="Picture 5" descr="http://www.jeveuxetredatascientist.fr/wp-content/uploads/2014/12/arton1563-e441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895600"/>
            <a:ext cx="1143000" cy="891540"/>
          </a:xfrm>
          <a:prstGeom prst="rect">
            <a:avLst/>
          </a:prstGeom>
          <a:noFill/>
        </p:spPr>
      </p:pic>
      <p:pic>
        <p:nvPicPr>
          <p:cNvPr id="2055" name="Picture 7" descr="http://ivyr.github.io/img/logos/githu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708244"/>
            <a:ext cx="2590800" cy="862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line\Dropbox\RUG 2015-2016\1.9 Community eclogy research\4. Poster_presentation\Photo's\BayesianApproa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352800"/>
            <a:ext cx="5640946" cy="914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BEAST2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Bayesian statistics</a:t>
            </a:r>
          </a:p>
          <a:p>
            <a:pPr lvl="2">
              <a:buNone/>
            </a:pPr>
            <a:r>
              <a:rPr lang="nl-NL" sz="2000" dirty="0" smtClean="0"/>
              <a:t>MCMC</a:t>
            </a:r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1"/>
            <a:r>
              <a:rPr lang="nl-NL" sz="2400" dirty="0" smtClean="0"/>
              <a:t>Multiple speciation models can be applied</a:t>
            </a:r>
          </a:p>
          <a:p>
            <a:pPr lvl="2">
              <a:buNone/>
            </a:pPr>
            <a:r>
              <a:rPr lang="nl-NL" sz="2000" dirty="0" smtClean="0"/>
              <a:t>All assume </a:t>
            </a:r>
            <a:r>
              <a:rPr lang="nl-NL" sz="2000" u="sng" dirty="0" smtClean="0"/>
              <a:t>instant speciation</a:t>
            </a:r>
            <a:endParaRPr lang="en-GB" sz="2000" u="sng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16" name="Rectangular Callout 15"/>
          <p:cNvSpPr/>
          <p:nvPr/>
        </p:nvSpPr>
        <p:spPr>
          <a:xfrm>
            <a:off x="3581400" y="3048000"/>
            <a:ext cx="914400" cy="4572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029200" y="3048000"/>
            <a:ext cx="1143000" cy="457200"/>
          </a:xfrm>
          <a:prstGeom prst="wedgeRectCallou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Likelihood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572000" y="4191000"/>
            <a:ext cx="2133600" cy="381000"/>
          </a:xfrm>
          <a:prstGeom prst="wedgeRectCallout">
            <a:avLst>
              <a:gd name="adj1" fmla="val -18308"/>
              <a:gd name="adj2" fmla="val -77976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Marginal probability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1676400" y="3048000"/>
            <a:ext cx="1066800" cy="533400"/>
          </a:xfrm>
          <a:prstGeom prst="wedgeRectCallout">
            <a:avLst>
              <a:gd name="adj1" fmla="val -20833"/>
              <a:gd name="adj2" fmla="val 672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Posterior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1000" y="3276600"/>
            <a:ext cx="38100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nl-NL" sz="2800" b="1" dirty="0" smtClean="0"/>
              <a:t>1. </a:t>
            </a:r>
            <a:r>
              <a:rPr lang="en-GB" sz="2800" dirty="0" smtClean="0"/>
              <a:t>Create ‘true’ species trees (simulated)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876800" cy="20574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Create parameter files</a:t>
            </a:r>
          </a:p>
          <a:p>
            <a:r>
              <a:rPr lang="en-GB" sz="2400" dirty="0" smtClean="0"/>
              <a:t>Simulate incipient tree / parameter file</a:t>
            </a:r>
            <a:endParaRPr lang="en-GB" sz="2400" dirty="0"/>
          </a:p>
        </p:txBody>
      </p:sp>
      <p:pic>
        <p:nvPicPr>
          <p:cNvPr id="4" name="Picture 2" descr="C:\Users\Aline\Dropbox\RUG 2015-2016\1.9 Community eclogy research\4. Poster_presentation\Photo's\Parameter file examp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1295400"/>
            <a:ext cx="3279314" cy="3400425"/>
          </a:xfrm>
          <a:prstGeom prst="rect">
            <a:avLst/>
          </a:prstGeom>
          <a:noFill/>
        </p:spPr>
      </p:pic>
      <p:pic>
        <p:nvPicPr>
          <p:cNvPr id="7" name="Picture"/>
          <p:cNvPicPr/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800600" y="3048000"/>
            <a:ext cx="39624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364</Words>
  <Application>Microsoft Office PowerPoint</Application>
  <PresentationFormat>On-screen Show (4:3)</PresentationFormat>
  <Paragraphs>106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Inferring Phylogenies: BEAST2 and the Protracted Birth-Death model</vt:lpstr>
      <vt:lpstr>Research Question</vt:lpstr>
      <vt:lpstr>Introduction: What?</vt:lpstr>
      <vt:lpstr>Introduction: What?</vt:lpstr>
      <vt:lpstr>Introduction: What?</vt:lpstr>
      <vt:lpstr>Material &amp; Methods</vt:lpstr>
      <vt:lpstr>BEAST2</vt:lpstr>
      <vt:lpstr>GitHub</vt:lpstr>
      <vt:lpstr>1. Create ‘true’ species trees (simulated)</vt:lpstr>
      <vt:lpstr>2. Sample a (monophyletic) species trees</vt:lpstr>
      <vt:lpstr>3. Convert to DNA alignment</vt:lpstr>
      <vt:lpstr>4. Infer a posterior (BEAST2)</vt:lpstr>
      <vt:lpstr>5. Analysis</vt:lpstr>
      <vt:lpstr>Main Question</vt:lpstr>
      <vt:lpstr>Results</vt:lpstr>
      <vt:lpstr>Results</vt:lpstr>
      <vt:lpstr>Discussion &amp; Conclusions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Title...</dc:title>
  <dc:creator>Jolien Gay</dc:creator>
  <cp:lastModifiedBy>Aline</cp:lastModifiedBy>
  <cp:revision>123</cp:revision>
  <dcterms:created xsi:type="dcterms:W3CDTF">2006-08-16T00:00:00Z</dcterms:created>
  <dcterms:modified xsi:type="dcterms:W3CDTF">2016-05-18T15:30:45Z</dcterms:modified>
</cp:coreProperties>
</file>