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62" r:id="rId5"/>
    <p:sldId id="276" r:id="rId6"/>
    <p:sldId id="266" r:id="rId7"/>
    <p:sldId id="258" r:id="rId8"/>
    <p:sldId id="277" r:id="rId9"/>
    <p:sldId id="267" r:id="rId10"/>
    <p:sldId id="268" r:id="rId11"/>
    <p:sldId id="269" r:id="rId12"/>
    <p:sldId id="270" r:id="rId13"/>
    <p:sldId id="271" r:id="rId14"/>
    <p:sldId id="273" r:id="rId15"/>
    <p:sldId id="259" r:id="rId16"/>
    <p:sldId id="274" r:id="rId17"/>
    <p:sldId id="260" r:id="rId18"/>
    <p:sldId id="261" r:id="rId19"/>
    <p:sldId id="265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9261" autoAdjust="0"/>
  </p:normalViewPr>
  <p:slideViewPr>
    <p:cSldViewPr>
      <p:cViewPr>
        <p:scale>
          <a:sx n="75" d="100"/>
          <a:sy n="75" d="100"/>
        </p:scale>
        <p:origin x="-678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19/05/2016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NOTE: Some photo’s are placeholders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Outgroup may be unnecessary.</a:t>
            </a:r>
            <a:r>
              <a:rPr lang="nl-NL" baseline="0" dirty="0" smtClean="0"/>
              <a:t> Constant clock rate used.</a:t>
            </a:r>
            <a:endParaRPr lang="nl-NL" dirty="0" smtClean="0"/>
          </a:p>
          <a:p>
            <a:endParaRPr lang="nl-NL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733800"/>
            <a:ext cx="5486400" cy="12954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GB" sz="2000" dirty="0" smtClean="0"/>
          </a:p>
          <a:p>
            <a:pPr algn="l"/>
            <a:endParaRPr lang="en-GB" sz="2000" dirty="0" smtClean="0"/>
          </a:p>
          <a:p>
            <a:pPr algn="l"/>
            <a:r>
              <a:rPr lang="en-GB" sz="2000" dirty="0" smtClean="0"/>
              <a:t>By </a:t>
            </a:r>
            <a:r>
              <a:rPr lang="en-GB" sz="2000" dirty="0" err="1" smtClean="0"/>
              <a:t>Femke</a:t>
            </a:r>
            <a:r>
              <a:rPr lang="en-GB" sz="2000" dirty="0" smtClean="0"/>
              <a:t> Thon &amp; </a:t>
            </a:r>
            <a:r>
              <a:rPr lang="en-GB" sz="2000" dirty="0" err="1" smtClean="0"/>
              <a:t>Jolien</a:t>
            </a:r>
            <a:r>
              <a:rPr lang="en-GB" sz="2000" dirty="0" smtClean="0"/>
              <a:t> Gay</a:t>
            </a:r>
          </a:p>
          <a:p>
            <a:pPr algn="l"/>
            <a:r>
              <a:rPr lang="en-GB" sz="2000" dirty="0" smtClean="0"/>
              <a:t>Supervisors: </a:t>
            </a:r>
            <a:r>
              <a:rPr lang="en-GB" sz="2000" dirty="0" err="1" smtClean="0"/>
              <a:t>Richel</a:t>
            </a:r>
            <a:r>
              <a:rPr lang="en-GB" sz="2000" dirty="0" smtClean="0"/>
              <a:t> </a:t>
            </a:r>
            <a:r>
              <a:rPr lang="en-GB" sz="2000" dirty="0" err="1" smtClean="0"/>
              <a:t>Bilderbeek</a:t>
            </a:r>
            <a:r>
              <a:rPr lang="en-GB" sz="2000" dirty="0" smtClean="0"/>
              <a:t> &amp; </a:t>
            </a:r>
            <a:r>
              <a:rPr lang="en-GB" sz="2000" dirty="0" err="1" smtClean="0"/>
              <a:t>Rampal</a:t>
            </a:r>
            <a:r>
              <a:rPr lang="en-GB" sz="2000" dirty="0" smtClean="0"/>
              <a:t> Etienne</a:t>
            </a:r>
            <a:endParaRPr lang="en-GB" sz="2000" dirty="0"/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2609850" cy="4038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4800" y="3124200"/>
            <a:ext cx="4267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2.</a:t>
            </a:r>
            <a:r>
              <a:rPr lang="nl-NL" sz="2800" dirty="0" smtClean="0"/>
              <a:t>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2057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Sample unique species from incipient tree (once or more</a:t>
            </a:r>
            <a:r>
              <a:rPr lang="en-GB" sz="2400" dirty="0" smtClean="0"/>
              <a:t>)</a:t>
            </a:r>
            <a:endParaRPr lang="en-GB" sz="2400" dirty="0" smtClean="0"/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Add </a:t>
            </a:r>
            <a:r>
              <a:rPr lang="en-GB" sz="2400" dirty="0" err="1" smtClean="0"/>
              <a:t>outgroup</a:t>
            </a: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4953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00600" y="3276600"/>
            <a:ext cx="35052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3352800" y="51054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4267200" y="4343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0" y="2667000"/>
            <a:ext cx="44958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29718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Input BEAST2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Simulate alignment from species tree (once or more)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74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9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05200" y="685800"/>
            <a:ext cx="54102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029200" cy="2057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Output BEAST2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en-GB" sz="2400" dirty="0" smtClean="0"/>
              <a:t>One posterior / alignment (again, once or more)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4600" y="2514600"/>
            <a:ext cx="41148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5. </a:t>
            </a:r>
            <a:r>
              <a:rPr lang="nl-NL" sz="2800" dirty="0" smtClean="0"/>
              <a:t>Analysis</a:t>
            </a:r>
            <a:endParaRPr lang="en-GB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2819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nl-NL" sz="2400" dirty="0" smtClean="0"/>
              <a:t>Compare posterior with sampled true species tree (from step2)</a:t>
            </a:r>
          </a:p>
          <a:p>
            <a:pPr lvl="0">
              <a:buFont typeface="Wingdings" pitchFamily="2" charset="2"/>
              <a:buChar char="ü"/>
            </a:pPr>
            <a:r>
              <a:rPr lang="nl-NL" sz="2400" dirty="0" smtClean="0"/>
              <a:t>Summary statistics to quanitfy error (gamma, ....)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</a:t>
            </a:r>
            <a:r>
              <a:rPr lang="nl-NL" sz="2400" dirty="0" smtClean="0"/>
              <a:t>BEAST2 accurately recover a ‘true’ </a:t>
            </a:r>
            <a:r>
              <a:rPr lang="nl-NL" sz="2400" dirty="0" smtClean="0"/>
              <a:t>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</a:t>
            </a:r>
            <a:r>
              <a:rPr lang="en-GB" sz="2400" dirty="0" smtClean="0"/>
              <a:t>big </a:t>
            </a:r>
            <a:r>
              <a:rPr lang="en-GB" sz="2400" dirty="0" smtClean="0"/>
              <a:t>enough?</a:t>
            </a:r>
          </a:p>
          <a:p>
            <a:pPr>
              <a:buFontTx/>
              <a:buChar char="-"/>
            </a:pPr>
            <a:r>
              <a:rPr lang="en-GB" sz="2400" dirty="0" smtClean="0"/>
              <a:t>Right </a:t>
            </a:r>
            <a:r>
              <a:rPr lang="en-GB" sz="2400" dirty="0" smtClean="0"/>
              <a:t>summary statistics used?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/>
              <a:t>Should </a:t>
            </a:r>
            <a:r>
              <a:rPr lang="en-GB" sz="2800" b="1" dirty="0" err="1" smtClean="0"/>
              <a:t>protractedness</a:t>
            </a:r>
            <a:r>
              <a:rPr lang="en-GB" sz="2800" dirty="0" smtClean="0"/>
              <a:t> be included in speciation models?</a:t>
            </a: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590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Distribution of gamma statistics</a:t>
            </a:r>
            <a:endParaRPr lang="en-GB" sz="2800" dirty="0"/>
          </a:p>
        </p:txBody>
      </p:sp>
      <p:pic>
        <p:nvPicPr>
          <p:cNvPr id="1026" name="Picture 2" descr="C:\Users\Aline\Dropbox\RUG 2015-2016\1.9 Community eclogy research\4. Poster_presentation\Photo's\distribution of gamma statistics_species 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4468611" cy="3048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distribution of gamma statistics_posteri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4393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Distribution of ... 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&amp;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Error gamma statistics: substantial</a:t>
            </a:r>
          </a:p>
          <a:p>
            <a:pPr lvl="1"/>
            <a:r>
              <a:rPr lang="en-GB" sz="2400" dirty="0" smtClean="0"/>
              <a:t>Correct gamma statistics used?</a:t>
            </a:r>
          </a:p>
          <a:p>
            <a:pPr lvl="1"/>
            <a:endParaRPr lang="nl-NL" sz="2400" dirty="0" smtClean="0"/>
          </a:p>
          <a:p>
            <a:pPr lvl="1"/>
            <a:endParaRPr lang="en-GB" sz="2400" dirty="0" smtClean="0"/>
          </a:p>
          <a:p>
            <a:pPr>
              <a:buNone/>
            </a:pPr>
            <a:r>
              <a:rPr lang="en-GB" sz="2800" dirty="0" smtClean="0"/>
              <a:t>Error ....: ??</a:t>
            </a:r>
            <a:endParaRPr lang="en-GB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86800" cy="1524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nl-NL" dirty="0" smtClean="0"/>
              <a:t>“</a:t>
            </a:r>
            <a:r>
              <a:rPr lang="en-GB" dirty="0" smtClean="0"/>
              <a:t>Does including </a:t>
            </a:r>
            <a:r>
              <a:rPr lang="en-GB" b="1" dirty="0" err="1" smtClean="0"/>
              <a:t>protractedness</a:t>
            </a:r>
            <a:r>
              <a:rPr lang="en-GB" dirty="0" smtClean="0"/>
              <a:t> in speciation models give rise to more accurate and realistic phylogenies? </a:t>
            </a:r>
            <a:r>
              <a:rPr lang="nl-NL" dirty="0" smtClean="0"/>
              <a:t>”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GitHub</a:t>
            </a:r>
            <a:endParaRPr lang="en-GB" dirty="0"/>
          </a:p>
        </p:txBody>
      </p:sp>
      <p:pic>
        <p:nvPicPr>
          <p:cNvPr id="21505" name="Picture 1" descr="C:\Users\Aline\Dropbox\RUG 2015-2016\1.9 Community eclogy research\4. Poster_presentation\Photo's\Richels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4495800" cy="3114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Diversification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094" y="14478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(pull of the present)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96200" y="2286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4958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391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C:\Users\Aline\Dropbox\RUG 2015-2016\1.9 Community eclogy research\4. Poster_presentation\Photo's\exponential incre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648200"/>
            <a:ext cx="2273300" cy="16840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209800" y="5105400"/>
            <a:ext cx="988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vs.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 Simple artefact </a:t>
            </a:r>
          </a:p>
          <a:p>
            <a:pPr lvl="1"/>
            <a:r>
              <a:rPr lang="en-GB" dirty="0" smtClean="0"/>
              <a:t>Diversity 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states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6346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1242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6172200"/>
          <a:ext cx="3886200" cy="3810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phylogeny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line\Dropbox\RUG 2015-2016\1.9 Community eclogy research\4. Poster_presentation\Photo's\BEAS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4440237" cy="78204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 smtClean="0"/>
              <a:t>BEAST2</a:t>
            </a: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>
              <a:buNone/>
            </a:pPr>
            <a:r>
              <a:rPr lang="nl-NL" dirty="0" smtClean="0"/>
              <a:t>Package-structure (R)</a:t>
            </a:r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>
              <a:buNone/>
            </a:pPr>
            <a:r>
              <a:rPr lang="nl-NL" dirty="0" smtClean="0"/>
              <a:t>GitHub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2055" name="Picture 7" descr="http://ivyr.github.io/img/logos/gith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267200"/>
            <a:ext cx="2590800" cy="862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86400" y="1600200"/>
            <a:ext cx="3276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Overview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5 steps</a:t>
            </a:r>
            <a:endParaRPr lang="en-GB" dirty="0"/>
          </a:p>
        </p:txBody>
      </p:sp>
      <p:pic>
        <p:nvPicPr>
          <p:cNvPr id="4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5800" y="2590800"/>
            <a:ext cx="2057400" cy="167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loud 5"/>
          <p:cNvSpPr/>
          <p:nvPr/>
        </p:nvSpPr>
        <p:spPr>
          <a:xfrm>
            <a:off x="3505200" y="2362200"/>
            <a:ext cx="19812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5715000" y="3048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33400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2895600" y="3048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1" name="Picture 3" descr="http://www.macupdate.com/images/icons256/1626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29297">
            <a:off x="4557979" y="2577614"/>
            <a:ext cx="669011" cy="661846"/>
          </a:xfrm>
          <a:prstGeom prst="rect">
            <a:avLst/>
          </a:prstGeom>
          <a:noFill/>
        </p:spPr>
      </p:pic>
      <p:pic>
        <p:nvPicPr>
          <p:cNvPr id="2053" name="Picture 5" descr="bea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10281">
            <a:off x="3606984" y="2844985"/>
            <a:ext cx="914400" cy="914401"/>
          </a:xfrm>
          <a:prstGeom prst="rect">
            <a:avLst/>
          </a:prstGeom>
          <a:noFill/>
        </p:spPr>
      </p:pic>
      <p:pic>
        <p:nvPicPr>
          <p:cNvPr id="16" name="Picture 2" descr="http://www.phylogeny.fr/images/logo_phylogeny-f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876906" flipH="1">
            <a:off x="5414779" y="2188764"/>
            <a:ext cx="1081226" cy="679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000" y="3276600"/>
            <a:ext cx="38100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1. </a:t>
            </a:r>
            <a:r>
              <a:rPr lang="en-GB" sz="2800" dirty="0" smtClean="0"/>
              <a:t>Start with ‘true’ species trees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8768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dirty="0" smtClean="0"/>
              <a:t>Create parameter files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 smtClean="0"/>
              <a:t>Simulate incipient tree / parameter file</a:t>
            </a:r>
            <a:endParaRPr lang="en-GB" sz="2400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295400"/>
            <a:ext cx="3279314" cy="3400425"/>
          </a:xfrm>
          <a:prstGeom prst="rect">
            <a:avLst/>
          </a:prstGeom>
          <a:noFill/>
        </p:spPr>
      </p:pic>
      <p:pic>
        <p:nvPicPr>
          <p:cNvPr id="7" name="Picture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800600" y="3048000"/>
            <a:ext cx="3962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4267200" y="4800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  <p:bldP spid="3" grpId="1" uiExpand="1" build="p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990</TotalTime>
  <Words>388</Words>
  <Application>Microsoft Office PowerPoint</Application>
  <PresentationFormat>On-screen Show (4:3)</PresentationFormat>
  <Paragraphs>123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Inferring Phylogenies: BEAST2 and the Protracted Birth-Death model</vt:lpstr>
      <vt:lpstr>Research Question</vt:lpstr>
      <vt:lpstr>Introduction: What?</vt:lpstr>
      <vt:lpstr>Introduction: What?</vt:lpstr>
      <vt:lpstr>Introduction: What?</vt:lpstr>
      <vt:lpstr>Introduction: What?</vt:lpstr>
      <vt:lpstr>Material</vt:lpstr>
      <vt:lpstr>Methods</vt:lpstr>
      <vt:lpstr>1. Start with ‘true’ species trees</vt:lpstr>
      <vt:lpstr>2. Sample a (monophyletic) species trees</vt:lpstr>
      <vt:lpstr>3. Convert to DNA alignment</vt:lpstr>
      <vt:lpstr>4. Infer a posterior (BEAST2)</vt:lpstr>
      <vt:lpstr>5. Analysis</vt:lpstr>
      <vt:lpstr>Main Question</vt:lpstr>
      <vt:lpstr>Results</vt:lpstr>
      <vt:lpstr>Results</vt:lpstr>
      <vt:lpstr>Discussion &amp; Conclusions</vt:lpstr>
      <vt:lpstr>Questions?</vt:lpstr>
      <vt:lpstr>BEAST2</vt:lpstr>
      <vt:lpstr>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157</cp:revision>
  <dcterms:created xsi:type="dcterms:W3CDTF">2006-08-16T00:00:00Z</dcterms:created>
  <dcterms:modified xsi:type="dcterms:W3CDTF">2016-05-19T15:52:44Z</dcterms:modified>
</cp:coreProperties>
</file>