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2" r:id="rId4"/>
    <p:sldId id="262" r:id="rId5"/>
    <p:sldId id="276" r:id="rId6"/>
    <p:sldId id="266" r:id="rId7"/>
    <p:sldId id="291" r:id="rId8"/>
    <p:sldId id="292" r:id="rId9"/>
    <p:sldId id="277" r:id="rId10"/>
    <p:sldId id="290" r:id="rId11"/>
    <p:sldId id="273" r:id="rId12"/>
    <p:sldId id="283" r:id="rId13"/>
    <p:sldId id="286" r:id="rId14"/>
    <p:sldId id="288" r:id="rId15"/>
    <p:sldId id="287" r:id="rId16"/>
    <p:sldId id="274" r:id="rId17"/>
    <p:sldId id="285" r:id="rId18"/>
    <p:sldId id="260" r:id="rId19"/>
    <p:sldId id="261"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5E5E"/>
    <a:srgbClr val="F47C18"/>
    <a:srgbClr val="D8670A"/>
    <a:srgbClr val="66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3803" autoAdjust="0"/>
  </p:normalViewPr>
  <p:slideViewPr>
    <p:cSldViewPr>
      <p:cViewPr>
        <p:scale>
          <a:sx n="70" d="100"/>
          <a:sy n="70" d="100"/>
        </p:scale>
        <p:origin x="-137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638245-5222-4875-B595-DAA9E1B2F047}" type="datetimeFigureOut">
              <a:rPr lang="en-GB" smtClean="0"/>
              <a:pPr/>
              <a:t>26/05/2016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BE7A90-5B18-44E6-896F-B56F6E25EE11}"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It seems like there is one parameter which is unusually often present in corrupt files: a species initiation rate of 0.4. For some reason, these are very often corrupted. This is very unexpected, as we’d expect something going wrong with the program if the computer would be overwhelmed by calculations - for example if the speciation initiation rate is high. But high speciation rates seem to be fine:</a:t>
            </a:r>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16</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smtClean="0"/>
              <a:t>POSSIBLE QUESTIONS?:</a:t>
            </a:r>
          </a:p>
          <a:p>
            <a:r>
              <a:rPr lang="nl-NL" dirty="0" smtClean="0"/>
              <a:t>Q1:</a:t>
            </a:r>
            <a:r>
              <a:rPr lang="nl-NL" baseline="0" dirty="0" smtClean="0"/>
              <a:t> Why did you use an outgroup?</a:t>
            </a:r>
          </a:p>
          <a:p>
            <a:r>
              <a:rPr lang="nl-NL" baseline="0" dirty="0" smtClean="0"/>
              <a:t>Q2: Are the used summary statistics the best, and why?</a:t>
            </a:r>
          </a:p>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19</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20</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https://www.reddit.com/r/biology/comments/2t0cgo/a_handdrawn_poster_with_almost_all_insect/</a:t>
            </a:r>
            <a:endParaRPr lang="en-GB"/>
          </a:p>
        </p:txBody>
      </p:sp>
      <p:sp>
        <p:nvSpPr>
          <p:cNvPr id="4" name="Slide Number Placeholder 3"/>
          <p:cNvSpPr>
            <a:spLocks noGrp="1"/>
          </p:cNvSpPr>
          <p:nvPr>
            <p:ph type="sldNum" sz="quarter" idx="10"/>
          </p:nvPr>
        </p:nvSpPr>
        <p:spPr/>
        <p:txBody>
          <a:bodyPr/>
          <a:lstStyle/>
          <a:p>
            <a:fld id="{9BBE7A90-5B18-44E6-896F-B56F6E25EE11}"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Two</a:t>
            </a:r>
            <a:r>
              <a:rPr lang="en-GB" baseline="0" dirty="0" smtClean="0"/>
              <a:t> possible explanations have been proposed to try and explain the observed slowdown</a:t>
            </a:r>
          </a:p>
          <a:p>
            <a:pPr>
              <a:buFontTx/>
              <a:buChar char="-"/>
            </a:pPr>
            <a:r>
              <a:rPr lang="en-GB" b="1" baseline="0" dirty="0" smtClean="0"/>
              <a:t>Sampling </a:t>
            </a:r>
            <a:r>
              <a:rPr lang="en-GB" b="1" baseline="0" dirty="0" err="1" smtClean="0"/>
              <a:t>artifact</a:t>
            </a:r>
            <a:r>
              <a:rPr lang="en-GB" baseline="0" dirty="0" smtClean="0"/>
              <a:t>: 2 artefacts have been found (if a small sample from the actual phylogeny is taken, </a:t>
            </a:r>
          </a:p>
          <a:p>
            <a:pPr lvl="1">
              <a:buFontTx/>
              <a:buNone/>
            </a:pPr>
            <a:r>
              <a:rPr lang="en-GB" i="1" baseline="0" dirty="0" smtClean="0"/>
              <a:t>BUT</a:t>
            </a:r>
            <a:r>
              <a:rPr lang="en-GB" baseline="0" dirty="0" smtClean="0"/>
              <a:t>: in nearly complete phylogenies, sampling artefact does not explain the observed slowdown</a:t>
            </a:r>
          </a:p>
          <a:p>
            <a:pPr>
              <a:buFontTx/>
              <a:buChar char="-"/>
            </a:pPr>
            <a:r>
              <a:rPr lang="en-GB" baseline="0" dirty="0" smtClean="0"/>
              <a:t> </a:t>
            </a:r>
            <a:r>
              <a:rPr lang="en-GB" b="1" baseline="0" dirty="0" smtClean="0"/>
              <a:t>Species-level density dependence</a:t>
            </a:r>
            <a:r>
              <a:rPr lang="en-GB" baseline="0" dirty="0" smtClean="0"/>
              <a:t>: no constants speciation or extinction rates like in the pure BD model. Because of niche filling they will decrease with time. </a:t>
            </a:r>
          </a:p>
          <a:p>
            <a:pPr lvl="1">
              <a:buFontTx/>
              <a:buNone/>
            </a:pPr>
            <a:r>
              <a:rPr lang="en-GB" i="1" baseline="0" dirty="0" smtClean="0"/>
              <a:t>BUT</a:t>
            </a:r>
            <a:r>
              <a:rPr lang="en-GB" baseline="0" dirty="0" smtClean="0"/>
              <a:t>: new species may create </a:t>
            </a:r>
            <a:r>
              <a:rPr lang="en-GB" baseline="0" smtClean="0"/>
              <a:t>new niches</a:t>
            </a:r>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Example</a:t>
            </a:r>
            <a:r>
              <a:rPr lang="en-GB" baseline="0" dirty="0" smtClean="0"/>
              <a:t> parameter file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 In our research: </a:t>
            </a:r>
            <a:r>
              <a:rPr lang="en-GB" baseline="0" dirty="0" smtClean="0"/>
              <a:t>Around 1000 parameter files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 Age represents total length of tree (we used 5 and 15 MY to illustrate the difference)</a:t>
            </a:r>
          </a:p>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7</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Example</a:t>
            </a:r>
            <a:r>
              <a:rPr lang="en-GB" baseline="0" dirty="0" smtClean="0"/>
              <a:t> parameter file</a:t>
            </a: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 Speciation completion rate </a:t>
            </a:r>
          </a:p>
        </p:txBody>
      </p:sp>
      <p:sp>
        <p:nvSpPr>
          <p:cNvPr id="4" name="Slide Number Placeholder 3"/>
          <p:cNvSpPr>
            <a:spLocks noGrp="1"/>
          </p:cNvSpPr>
          <p:nvPr>
            <p:ph type="sldNum" sz="quarter" idx="10"/>
          </p:nvPr>
        </p:nvSpPr>
        <p:spPr/>
        <p:txBody>
          <a:bodyPr/>
          <a:lstStyle/>
          <a:p>
            <a:fld id="{9BBE7A90-5B18-44E6-896F-B56F6E25EE11}" type="slidenum">
              <a:rPr lang="en-GB" smtClean="0"/>
              <a:pPr/>
              <a:t>8</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True</a:t>
            </a:r>
            <a:r>
              <a:rPr lang="en-GB" dirty="0" smtClean="0"/>
              <a:t> </a:t>
            </a:r>
            <a:r>
              <a:rPr lang="en-GB" b="1" dirty="0" smtClean="0"/>
              <a:t>tree</a:t>
            </a:r>
            <a:r>
              <a:rPr lang="en-GB" dirty="0" smtClean="0"/>
              <a:t>: 1 per parameter</a:t>
            </a:r>
            <a:r>
              <a:rPr lang="en-GB" baseline="0" dirty="0" smtClean="0"/>
              <a:t> file (around 1000 </a:t>
            </a:r>
            <a:r>
              <a:rPr lang="en-GB" baseline="0" dirty="0" err="1" smtClean="0"/>
              <a:t>pmf</a:t>
            </a:r>
            <a:r>
              <a:rPr lang="en-GB" baseline="0" dirty="0" smtClean="0"/>
              <a:t>)</a:t>
            </a:r>
            <a:endParaRPr lang="en-GB" dirty="0" smtClean="0"/>
          </a:p>
          <a:p>
            <a:r>
              <a:rPr lang="nl-NL" b="1" dirty="0" smtClean="0"/>
              <a:t>Species</a:t>
            </a:r>
            <a:r>
              <a:rPr lang="nl-NL" baseline="0" dirty="0" smtClean="0"/>
              <a:t> </a:t>
            </a:r>
            <a:r>
              <a:rPr lang="nl-NL" b="1" baseline="0" dirty="0" smtClean="0"/>
              <a:t>tree</a:t>
            </a:r>
            <a:r>
              <a:rPr lang="nl-NL" baseline="0" dirty="0" smtClean="0"/>
              <a:t>: 2 per incipient species tree</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   </a:t>
            </a:r>
            <a:r>
              <a:rPr lang="en-GB" baseline="0" dirty="0" smtClean="0"/>
              <a:t>- </a:t>
            </a:r>
            <a:r>
              <a:rPr lang="en-GB" baseline="0" dirty="0" err="1" smtClean="0"/>
              <a:t>Outgroup</a:t>
            </a:r>
            <a:r>
              <a:rPr lang="en-GB" baseline="0" dirty="0" smtClean="0"/>
              <a:t> added to make the </a:t>
            </a:r>
            <a:r>
              <a:rPr lang="en-GB" baseline="0" dirty="0" err="1" smtClean="0"/>
              <a:t>phylogenetic</a:t>
            </a:r>
            <a:r>
              <a:rPr lang="en-GB" baseline="0" dirty="0" smtClean="0"/>
              <a:t> inferring software able to root the tree</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   - </a:t>
            </a:r>
            <a:r>
              <a:rPr lang="en-GB" dirty="0" smtClean="0"/>
              <a:t>BEAST</a:t>
            </a:r>
            <a:r>
              <a:rPr lang="en-GB" baseline="0" dirty="0" smtClean="0"/>
              <a:t>2 assumes a monophyletic species tree (instant speciation -&gt; no multiple individuals / species)</a:t>
            </a:r>
            <a:endParaRPr lang="nl-NL" baseline="0" dirty="0" smtClean="0"/>
          </a:p>
          <a:p>
            <a:r>
              <a:rPr lang="nl-NL" b="1" baseline="0" dirty="0" smtClean="0"/>
              <a:t>Alignment</a:t>
            </a:r>
            <a:r>
              <a:rPr lang="nl-NL" baseline="0" dirty="0" smtClean="0"/>
              <a:t>: 2 per sampled species tree</a:t>
            </a:r>
          </a:p>
          <a:p>
            <a:r>
              <a:rPr lang="nl-NL" baseline="0" dirty="0" smtClean="0"/>
              <a:t>   - 2 BEAST runs per sampled tree</a:t>
            </a:r>
          </a:p>
          <a:p>
            <a:r>
              <a:rPr lang="nl-NL" b="1" baseline="0" dirty="0" smtClean="0"/>
              <a:t>Posterior</a:t>
            </a:r>
            <a:r>
              <a:rPr lang="nl-NL" baseline="0" dirty="0" smtClean="0"/>
              <a:t>:</a:t>
            </a:r>
            <a:r>
              <a:rPr lang="en-GB" baseline="0" dirty="0" smtClean="0"/>
              <a:t> </a:t>
            </a:r>
            <a:r>
              <a:rPr lang="en-GB" dirty="0" smtClean="0"/>
              <a:t>8</a:t>
            </a:r>
            <a:r>
              <a:rPr lang="en-GB" baseline="0" dirty="0" smtClean="0"/>
              <a:t> </a:t>
            </a:r>
            <a:r>
              <a:rPr lang="en-GB" baseline="0" dirty="0" smtClean="0"/>
              <a:t>posteriors / parameter set (incipient tree</a:t>
            </a:r>
            <a:r>
              <a:rPr lang="en-GB" baseline="0" dirty="0" smtClean="0"/>
              <a:t>)</a:t>
            </a:r>
            <a:endParaRPr lang="en-GB" baseline="0" dirty="0" smtClean="0"/>
          </a:p>
        </p:txBody>
      </p:sp>
      <p:sp>
        <p:nvSpPr>
          <p:cNvPr id="4" name="Slide Number Placeholder 3"/>
          <p:cNvSpPr>
            <a:spLocks noGrp="1"/>
          </p:cNvSpPr>
          <p:nvPr>
            <p:ph type="sldNum" sz="quarter" idx="10"/>
          </p:nvPr>
        </p:nvSpPr>
        <p:spPr/>
        <p:txBody>
          <a:bodyPr/>
          <a:lstStyle/>
          <a:p>
            <a:fld id="{9BBE7A90-5B18-44E6-896F-B56F6E25EE11}" type="slidenum">
              <a:rPr lang="en-GB" smtClean="0"/>
              <a:pPr/>
              <a:t>9</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smtClean="0"/>
              <a:t>?????</a:t>
            </a:r>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10</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Graph 1: The lower the 'comparison' value, the bigger the error of BEAST towards higher gamma statistics.</a:t>
            </a:r>
          </a:p>
          <a:p>
            <a:r>
              <a:rPr lang="en-GB" dirty="0" smtClean="0"/>
              <a:t>Interestingly, some parameter values don't show up in the lower comparison values. The higher values for the speciation initiation rate for example (0.8 and 1). This turned to be because of missing posterior gammas for those</a:t>
            </a:r>
            <a:r>
              <a:rPr lang="en-GB" baseline="0" dirty="0" smtClean="0"/>
              <a:t> </a:t>
            </a:r>
            <a:r>
              <a:rPr lang="en-GB" dirty="0" smtClean="0"/>
              <a:t>parameters. All files after ```article_1_5_5_2_2.RDA``` appear to be corrupted.</a:t>
            </a:r>
          </a:p>
        </p:txBody>
      </p:sp>
      <p:sp>
        <p:nvSpPr>
          <p:cNvPr id="4" name="Slide Number Placeholder 3"/>
          <p:cNvSpPr>
            <a:spLocks noGrp="1"/>
          </p:cNvSpPr>
          <p:nvPr>
            <p:ph type="sldNum" sz="quarter" idx="10"/>
          </p:nvPr>
        </p:nvSpPr>
        <p:spPr/>
        <p:txBody>
          <a:bodyPr/>
          <a:lstStyle/>
          <a:p>
            <a:fld id="{9BBE7A90-5B18-44E6-896F-B56F6E25EE11}" type="slidenum">
              <a:rPr lang="en-GB" smtClean="0"/>
              <a:pPr/>
              <a:t>13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jpe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line\Downloads\antique-scroll-backgrounds-wallpapers.jpg"/>
          <p:cNvPicPr>
            <a:picLocks noChangeAspect="1" noChangeArrowheads="1"/>
          </p:cNvPicPr>
          <p:nvPr/>
        </p:nvPicPr>
        <p:blipFill>
          <a:blip r:embed="rId3" cstate="print">
            <a:lum bright="10000" contrast="-15000"/>
          </a:blip>
          <a:srcRect/>
          <a:stretch>
            <a:fillRect/>
          </a:stretch>
        </p:blipFill>
        <p:spPr bwMode="auto">
          <a:xfrm>
            <a:off x="0" y="0"/>
            <a:ext cx="9144000" cy="6858000"/>
          </a:xfrm>
          <a:prstGeom prst="rect">
            <a:avLst/>
          </a:prstGeom>
          <a:noFill/>
        </p:spPr>
      </p:pic>
      <p:sp>
        <p:nvSpPr>
          <p:cNvPr id="2" name="Title 1"/>
          <p:cNvSpPr>
            <a:spLocks noGrp="1"/>
          </p:cNvSpPr>
          <p:nvPr>
            <p:ph type="ctrTitle"/>
          </p:nvPr>
        </p:nvSpPr>
        <p:spPr>
          <a:xfrm>
            <a:off x="685800" y="228600"/>
            <a:ext cx="7924800" cy="2362200"/>
          </a:xfrm>
        </p:spPr>
        <p:txBody>
          <a:bodyPr>
            <a:normAutofit/>
          </a:bodyPr>
          <a:lstStyle/>
          <a:p>
            <a:r>
              <a:rPr lang="en-GB" sz="5400" b="1" dirty="0" smtClean="0"/>
              <a:t>Inferring Phylogenies</a:t>
            </a:r>
            <a:r>
              <a:rPr lang="en-GB" sz="5400" dirty="0" smtClean="0"/>
              <a:t>:</a:t>
            </a:r>
            <a:br>
              <a:rPr lang="en-GB" sz="5400" dirty="0" smtClean="0"/>
            </a:br>
            <a:r>
              <a:rPr lang="en-GB" sz="3200" dirty="0" smtClean="0"/>
              <a:t>BEAST2 and the Protracted Birth-Death model</a:t>
            </a:r>
            <a:endParaRPr lang="en-GB" sz="5400" dirty="0"/>
          </a:p>
        </p:txBody>
      </p:sp>
      <p:sp>
        <p:nvSpPr>
          <p:cNvPr id="3" name="Subtitle 2"/>
          <p:cNvSpPr>
            <a:spLocks noGrp="1"/>
          </p:cNvSpPr>
          <p:nvPr>
            <p:ph type="subTitle" idx="1"/>
          </p:nvPr>
        </p:nvSpPr>
        <p:spPr>
          <a:xfrm>
            <a:off x="1371600" y="2514600"/>
            <a:ext cx="4191000" cy="2438400"/>
          </a:xfrm>
        </p:spPr>
        <p:txBody>
          <a:bodyPr>
            <a:normAutofit/>
          </a:bodyPr>
          <a:lstStyle/>
          <a:p>
            <a:pPr algn="l"/>
            <a:endParaRPr lang="en-GB" sz="2000" dirty="0" smtClean="0">
              <a:solidFill>
                <a:schemeClr val="tx1">
                  <a:lumMod val="85000"/>
                  <a:lumOff val="15000"/>
                </a:schemeClr>
              </a:solidFill>
            </a:endParaRPr>
          </a:p>
          <a:p>
            <a:pPr algn="l"/>
            <a:endParaRPr lang="en-GB" sz="2000" dirty="0" smtClean="0">
              <a:solidFill>
                <a:schemeClr val="tx1">
                  <a:lumMod val="85000"/>
                  <a:lumOff val="15000"/>
                </a:schemeClr>
              </a:solidFill>
            </a:endParaRPr>
          </a:p>
          <a:p>
            <a:pPr algn="l"/>
            <a:r>
              <a:rPr lang="en-GB" sz="2000" dirty="0" smtClean="0">
                <a:solidFill>
                  <a:schemeClr val="tx1">
                    <a:lumMod val="85000"/>
                    <a:lumOff val="15000"/>
                  </a:schemeClr>
                </a:solidFill>
              </a:rPr>
              <a:t>By </a:t>
            </a:r>
            <a:r>
              <a:rPr lang="en-GB" sz="2000" dirty="0" err="1" smtClean="0">
                <a:solidFill>
                  <a:schemeClr val="tx1">
                    <a:lumMod val="85000"/>
                    <a:lumOff val="15000"/>
                  </a:schemeClr>
                </a:solidFill>
              </a:rPr>
              <a:t>Femke</a:t>
            </a:r>
            <a:r>
              <a:rPr lang="en-GB" sz="2000" dirty="0" smtClean="0">
                <a:solidFill>
                  <a:schemeClr val="tx1">
                    <a:lumMod val="85000"/>
                    <a:lumOff val="15000"/>
                  </a:schemeClr>
                </a:solidFill>
              </a:rPr>
              <a:t> Thon &amp; </a:t>
            </a:r>
            <a:r>
              <a:rPr lang="en-GB" sz="2000" dirty="0" err="1" smtClean="0">
                <a:solidFill>
                  <a:schemeClr val="tx1">
                    <a:lumMod val="85000"/>
                    <a:lumOff val="15000"/>
                  </a:schemeClr>
                </a:solidFill>
              </a:rPr>
              <a:t>Jolien</a:t>
            </a:r>
            <a:r>
              <a:rPr lang="en-GB" sz="2000" dirty="0" smtClean="0">
                <a:solidFill>
                  <a:schemeClr val="tx1">
                    <a:lumMod val="85000"/>
                    <a:lumOff val="15000"/>
                  </a:schemeClr>
                </a:solidFill>
              </a:rPr>
              <a:t> Gay</a:t>
            </a:r>
          </a:p>
          <a:p>
            <a:pPr algn="l"/>
            <a:endParaRPr lang="en-GB" sz="2000" dirty="0" smtClean="0">
              <a:solidFill>
                <a:schemeClr val="tx1">
                  <a:lumMod val="85000"/>
                  <a:lumOff val="15000"/>
                </a:schemeClr>
              </a:solidFill>
            </a:endParaRPr>
          </a:p>
          <a:p>
            <a:pPr algn="l"/>
            <a:r>
              <a:rPr lang="en-GB" sz="2000" dirty="0" smtClean="0">
                <a:solidFill>
                  <a:schemeClr val="tx1">
                    <a:lumMod val="85000"/>
                    <a:lumOff val="15000"/>
                  </a:schemeClr>
                </a:solidFill>
              </a:rPr>
              <a:t>Supervisors: </a:t>
            </a:r>
            <a:r>
              <a:rPr lang="en-GB" sz="2000" dirty="0" err="1" smtClean="0">
                <a:solidFill>
                  <a:schemeClr val="tx1">
                    <a:lumMod val="85000"/>
                    <a:lumOff val="15000"/>
                  </a:schemeClr>
                </a:solidFill>
              </a:rPr>
              <a:t>Richel</a:t>
            </a:r>
            <a:r>
              <a:rPr lang="en-GB" sz="2000" dirty="0" smtClean="0">
                <a:solidFill>
                  <a:schemeClr val="tx1">
                    <a:lumMod val="85000"/>
                    <a:lumOff val="15000"/>
                  </a:schemeClr>
                </a:solidFill>
              </a:rPr>
              <a:t> </a:t>
            </a:r>
            <a:r>
              <a:rPr lang="en-GB" sz="2000" dirty="0" err="1" smtClean="0">
                <a:solidFill>
                  <a:schemeClr val="tx1">
                    <a:lumMod val="85000"/>
                    <a:lumOff val="15000"/>
                  </a:schemeClr>
                </a:solidFill>
              </a:rPr>
              <a:t>Bilderbeek</a:t>
            </a:r>
            <a:r>
              <a:rPr lang="en-GB" sz="2000" dirty="0" smtClean="0">
                <a:solidFill>
                  <a:schemeClr val="tx1">
                    <a:lumMod val="85000"/>
                    <a:lumOff val="15000"/>
                  </a:schemeClr>
                </a:solidFill>
              </a:rPr>
              <a:t> &amp; </a:t>
            </a:r>
            <a:r>
              <a:rPr lang="en-GB" sz="2000" dirty="0" err="1" smtClean="0">
                <a:solidFill>
                  <a:schemeClr val="tx1">
                    <a:lumMod val="85000"/>
                    <a:lumOff val="15000"/>
                  </a:schemeClr>
                </a:solidFill>
              </a:rPr>
              <a:t>Rampal</a:t>
            </a:r>
            <a:r>
              <a:rPr lang="en-GB" sz="2000" dirty="0" smtClean="0">
                <a:solidFill>
                  <a:schemeClr val="tx1">
                    <a:lumMod val="85000"/>
                    <a:lumOff val="15000"/>
                  </a:schemeClr>
                </a:solidFill>
              </a:rPr>
              <a:t> Etienne</a:t>
            </a:r>
            <a:endParaRPr lang="en-GB" sz="2000" dirty="0">
              <a:solidFill>
                <a:schemeClr val="tx1">
                  <a:lumMod val="85000"/>
                  <a:lumOff val="15000"/>
                </a:schemeClr>
              </a:solidFill>
            </a:endParaRPr>
          </a:p>
        </p:txBody>
      </p:sp>
      <p:pic>
        <p:nvPicPr>
          <p:cNvPr id="29698" name="Picture 2" descr="https://s-media-cache-ak0.pinimg.com/736x/5f/f0/6f/5ff06fff9e30a3f7410b3da79dd4b399.jpg"/>
          <p:cNvPicPr>
            <a:picLocks noChangeAspect="1" noChangeArrowheads="1"/>
          </p:cNvPicPr>
          <p:nvPr/>
        </p:nvPicPr>
        <p:blipFill>
          <a:blip r:embed="rId4" cstate="print"/>
          <a:srcRect/>
          <a:stretch>
            <a:fillRect/>
          </a:stretch>
        </p:blipFill>
        <p:spPr bwMode="auto">
          <a:xfrm>
            <a:off x="5562600" y="2286000"/>
            <a:ext cx="2462123" cy="3810001"/>
          </a:xfrm>
          <a:prstGeom prst="rect">
            <a:avLst/>
          </a:prstGeom>
          <a:noFill/>
          <a:ln w="38100" cap="sq">
            <a:solidFill>
              <a:srgbClr val="000000"/>
            </a:solidFill>
            <a:prstDash val="solid"/>
            <a:miter lim="800000"/>
          </a:ln>
          <a:effectLst>
            <a:outerShdw blurRad="50800" dist="38100" dir="2700000" algn="tl" rotWithShape="0">
              <a:srgbClr val="000000">
                <a:alpha val="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3075" name="Picture 3" descr="C:\Users\Aline\Dropbox\RUG 2015-2016\1.9 Community eclogy research\4. Poster_presentation\Figs and graphs ppt\2.tippy.jpg"/>
          <p:cNvPicPr>
            <a:picLocks noChangeAspect="1" noChangeArrowheads="1"/>
          </p:cNvPicPr>
          <p:nvPr/>
        </p:nvPicPr>
        <p:blipFill>
          <a:blip r:embed="rId4" cstate="print"/>
          <a:srcRect/>
          <a:stretch>
            <a:fillRect/>
          </a:stretch>
        </p:blipFill>
        <p:spPr bwMode="auto">
          <a:xfrm>
            <a:off x="5334000" y="3886200"/>
            <a:ext cx="3251200" cy="2438400"/>
          </a:xfrm>
          <a:prstGeom prst="rect">
            <a:avLst/>
          </a:prstGeom>
          <a:noFill/>
        </p:spPr>
      </p:pic>
      <p:pic>
        <p:nvPicPr>
          <p:cNvPr id="3074" name="Picture 2" descr="C:\Users\Aline\Dropbox\RUG 2015-2016\1.9 Community eclogy research\4. Poster_presentation\Figs and graphs ppt\1.stemmy.jpg"/>
          <p:cNvPicPr>
            <a:picLocks noChangeAspect="1" noChangeArrowheads="1"/>
          </p:cNvPicPr>
          <p:nvPr/>
        </p:nvPicPr>
        <p:blipFill>
          <a:blip r:embed="rId5" cstate="print"/>
          <a:srcRect/>
          <a:stretch>
            <a:fillRect/>
          </a:stretch>
        </p:blipFill>
        <p:spPr bwMode="auto">
          <a:xfrm>
            <a:off x="609600" y="3657600"/>
            <a:ext cx="3810000" cy="2857500"/>
          </a:xfrm>
          <a:prstGeom prst="rect">
            <a:avLst/>
          </a:prstGeom>
          <a:noFill/>
        </p:spPr>
      </p:pic>
      <p:sp>
        <p:nvSpPr>
          <p:cNvPr id="2" name="Title 1"/>
          <p:cNvSpPr>
            <a:spLocks noGrp="1"/>
          </p:cNvSpPr>
          <p:nvPr>
            <p:ph type="title"/>
          </p:nvPr>
        </p:nvSpPr>
        <p:spPr/>
        <p:txBody>
          <a:bodyPr/>
          <a:lstStyle/>
          <a:p>
            <a:r>
              <a:rPr lang="en-GB" b="1" dirty="0" smtClean="0"/>
              <a:t>Material &amp; Methods:</a:t>
            </a:r>
            <a:r>
              <a:rPr lang="en-GB" dirty="0" smtClean="0"/>
              <a:t> </a:t>
            </a:r>
            <a:r>
              <a:rPr lang="en-GB" sz="3600" dirty="0" smtClean="0"/>
              <a:t>Analysis</a:t>
            </a:r>
            <a:endParaRPr lang="en-GB" dirty="0"/>
          </a:p>
        </p:txBody>
      </p:sp>
      <p:sp>
        <p:nvSpPr>
          <p:cNvPr id="3" name="Content Placeholder 2"/>
          <p:cNvSpPr>
            <a:spLocks noGrp="1"/>
          </p:cNvSpPr>
          <p:nvPr>
            <p:ph idx="1"/>
          </p:nvPr>
        </p:nvSpPr>
        <p:spPr/>
        <p:txBody>
          <a:bodyPr/>
          <a:lstStyle/>
          <a:p>
            <a:pPr>
              <a:buNone/>
            </a:pPr>
            <a:r>
              <a:rPr lang="nl-NL" sz="2800" b="1" dirty="0" smtClean="0"/>
              <a:t>Gamma</a:t>
            </a:r>
            <a:r>
              <a:rPr lang="nl-NL" sz="2800" dirty="0" smtClean="0"/>
              <a:t> statistic: </a:t>
            </a:r>
          </a:p>
          <a:p>
            <a:pPr lvl="1"/>
            <a:r>
              <a:rPr lang="nl-NL" sz="2400" dirty="0" smtClean="0"/>
              <a:t>Distribution of branching events within the tree</a:t>
            </a:r>
          </a:p>
          <a:p>
            <a:pPr lvl="1"/>
            <a:r>
              <a:rPr lang="nl-NL" sz="2400" dirty="0" smtClean="0"/>
              <a:t>Tree ‘stemmy’ or ‘tippy’ </a:t>
            </a:r>
          </a:p>
          <a:p>
            <a:pPr lvl="1"/>
            <a:r>
              <a:rPr lang="nl-NL" sz="2400" dirty="0" smtClean="0"/>
              <a:t>Compare sampled species tree gammas with posterior trees gammas</a:t>
            </a:r>
          </a:p>
          <a:p>
            <a:pPr>
              <a:buNone/>
            </a:pPr>
            <a:endParaRPr lang="en-GB" dirty="0"/>
          </a:p>
        </p:txBody>
      </p:sp>
      <p:sp>
        <p:nvSpPr>
          <p:cNvPr id="8" name="TextBox 7"/>
          <p:cNvSpPr txBox="1"/>
          <p:nvPr/>
        </p:nvSpPr>
        <p:spPr>
          <a:xfrm>
            <a:off x="5867400" y="6172200"/>
            <a:ext cx="2438400" cy="381000"/>
          </a:xfrm>
          <a:prstGeom prst="rect">
            <a:avLst/>
          </a:prstGeom>
          <a:noFill/>
        </p:spPr>
        <p:txBody>
          <a:bodyPr wrap="square" rtlCol="0">
            <a:spAutoFit/>
          </a:bodyPr>
          <a:lstStyle/>
          <a:p>
            <a:pPr algn="ctr"/>
            <a:r>
              <a:rPr lang="nl-NL" dirty="0" smtClean="0"/>
              <a:t>Tippy tree</a:t>
            </a:r>
            <a:endParaRPr lang="en-GB" dirty="0"/>
          </a:p>
        </p:txBody>
      </p:sp>
      <p:sp>
        <p:nvSpPr>
          <p:cNvPr id="9" name="TextBox 8"/>
          <p:cNvSpPr txBox="1"/>
          <p:nvPr/>
        </p:nvSpPr>
        <p:spPr>
          <a:xfrm>
            <a:off x="1066800" y="6172200"/>
            <a:ext cx="2438400" cy="381000"/>
          </a:xfrm>
          <a:prstGeom prst="rect">
            <a:avLst/>
          </a:prstGeom>
          <a:noFill/>
        </p:spPr>
        <p:txBody>
          <a:bodyPr wrap="square" rtlCol="0">
            <a:spAutoFit/>
          </a:bodyPr>
          <a:lstStyle/>
          <a:p>
            <a:pPr algn="ctr"/>
            <a:r>
              <a:rPr lang="nl-NL" dirty="0" smtClean="0"/>
              <a:t>Stemmy</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Main Question</a:t>
            </a:r>
            <a:endParaRPr lang="en-GB" b="1" dirty="0"/>
          </a:p>
        </p:txBody>
      </p:sp>
      <p:sp>
        <p:nvSpPr>
          <p:cNvPr id="3" name="Content Placeholder 2"/>
          <p:cNvSpPr>
            <a:spLocks noGrp="1"/>
          </p:cNvSpPr>
          <p:nvPr>
            <p:ph idx="1"/>
          </p:nvPr>
        </p:nvSpPr>
        <p:spPr>
          <a:xfrm>
            <a:off x="457200" y="4191000"/>
            <a:ext cx="8229600" cy="2057399"/>
          </a:xfrm>
        </p:spPr>
        <p:txBody>
          <a:bodyPr>
            <a:normAutofit/>
          </a:bodyPr>
          <a:lstStyle/>
          <a:p>
            <a:pPr>
              <a:buFontTx/>
              <a:buChar char="-"/>
            </a:pPr>
            <a:r>
              <a:rPr lang="nl-NL" sz="2400" dirty="0" smtClean="0"/>
              <a:t>Can BEAST2 accurately recover a ‘true’ tree?</a:t>
            </a:r>
          </a:p>
          <a:p>
            <a:pPr>
              <a:buFontTx/>
              <a:buChar char="-"/>
            </a:pPr>
            <a:r>
              <a:rPr lang="en-GB" sz="2400" dirty="0" smtClean="0"/>
              <a:t>Error big enough?</a:t>
            </a:r>
          </a:p>
        </p:txBody>
      </p:sp>
      <p:sp>
        <p:nvSpPr>
          <p:cNvPr id="6" name="Content Placeholder 2"/>
          <p:cNvSpPr txBox="1">
            <a:spLocks/>
          </p:cNvSpPr>
          <p:nvPr/>
        </p:nvSpPr>
        <p:spPr>
          <a:xfrm>
            <a:off x="304800" y="1600200"/>
            <a:ext cx="8534400" cy="1066800"/>
          </a:xfrm>
          <a:prstGeom prst="rect">
            <a:avLst/>
          </a:prstGeom>
        </p:spPr>
        <p:txBody>
          <a:bodyPr vert="horz" lIns="91440" tIns="45720" rIns="91440" bIns="45720" rtlCol="0">
            <a:normAutofit/>
          </a:bodyPr>
          <a:lstStyle/>
          <a:p>
            <a:pPr algn="ctr">
              <a:buNone/>
            </a:pPr>
            <a:r>
              <a:rPr lang="en-GB" sz="2800" dirty="0" smtClean="0"/>
              <a:t>If speciation in nature takes </a:t>
            </a:r>
            <a:r>
              <a:rPr lang="en-GB" sz="2800" b="1" dirty="0" smtClean="0"/>
              <a:t>time</a:t>
            </a:r>
            <a:r>
              <a:rPr lang="en-GB" sz="2800" dirty="0" smtClean="0"/>
              <a:t>, </a:t>
            </a:r>
          </a:p>
          <a:p>
            <a:pPr algn="ctr">
              <a:buNone/>
            </a:pPr>
            <a:r>
              <a:rPr lang="en-GB" sz="2800" dirty="0" smtClean="0"/>
              <a:t>what is the </a:t>
            </a:r>
            <a:r>
              <a:rPr lang="en-GB" sz="2800" b="1" dirty="0" smtClean="0"/>
              <a:t>error</a:t>
            </a:r>
            <a:r>
              <a:rPr lang="en-GB" sz="2800" dirty="0" smtClean="0"/>
              <a:t> BEAST2 makes in inferring a phylogeny?</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itle 1"/>
          <p:cNvSpPr txBox="1">
            <a:spLocks/>
          </p:cNvSpPr>
          <p:nvPr/>
        </p:nvSpPr>
        <p:spPr>
          <a:xfrm>
            <a:off x="457200" y="2895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Sub questions</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normAutofit/>
          </a:bodyPr>
          <a:lstStyle/>
          <a:p>
            <a:r>
              <a:rPr lang="en-GB" b="1" dirty="0" smtClean="0"/>
              <a:t>Results: </a:t>
            </a:r>
            <a:r>
              <a:rPr lang="en-GB" sz="3200" dirty="0" smtClean="0"/>
              <a:t>Distribution gamma statistics</a:t>
            </a:r>
            <a:endParaRPr lang="en-GB" sz="4800" b="1" dirty="0"/>
          </a:p>
        </p:txBody>
      </p:sp>
      <p:pic>
        <p:nvPicPr>
          <p:cNvPr id="1026" name="Picture 2" descr="C:\Users\Aline\Dropbox\RUG 2015-2016\1.9 Community eclogy research\4. Poster_presentation\Figs and graphs ppt\Sampled Trees Gamma Statistics.png"/>
          <p:cNvPicPr>
            <a:picLocks noChangeAspect="1" noChangeArrowheads="1"/>
          </p:cNvPicPr>
          <p:nvPr/>
        </p:nvPicPr>
        <p:blipFill>
          <a:blip r:embed="rId3" cstate="print"/>
          <a:srcRect/>
          <a:stretch>
            <a:fillRect/>
          </a:stretch>
        </p:blipFill>
        <p:spPr bwMode="auto">
          <a:xfrm>
            <a:off x="2057400" y="1143000"/>
            <a:ext cx="5011737" cy="2781035"/>
          </a:xfrm>
          <a:prstGeom prst="rect">
            <a:avLst/>
          </a:prstGeom>
          <a:noFill/>
        </p:spPr>
      </p:pic>
      <p:pic>
        <p:nvPicPr>
          <p:cNvPr id="1027" name="Picture 3" descr="C:\Users\Aline\Dropbox\RUG 2015-2016\1.9 Community eclogy research\4. Poster_presentation\Figs and graphs ppt\Posterior Trees Gamma Statistics.png"/>
          <p:cNvPicPr>
            <a:picLocks noChangeAspect="1" noChangeArrowheads="1"/>
          </p:cNvPicPr>
          <p:nvPr/>
        </p:nvPicPr>
        <p:blipFill>
          <a:blip r:embed="rId4" cstate="print"/>
          <a:srcRect/>
          <a:stretch>
            <a:fillRect/>
          </a:stretch>
        </p:blipFill>
        <p:spPr bwMode="auto">
          <a:xfrm>
            <a:off x="1905000" y="3962400"/>
            <a:ext cx="5218193" cy="28956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sp>
        <p:nvSpPr>
          <p:cNvPr id="4" name="Title 1"/>
          <p:cNvSpPr>
            <a:spLocks noGrp="1"/>
          </p:cNvSpPr>
          <p:nvPr>
            <p:ph type="title"/>
          </p:nvPr>
        </p:nvSpPr>
        <p:spPr>
          <a:xfrm>
            <a:off x="457200" y="274638"/>
            <a:ext cx="8229600" cy="1143000"/>
          </a:xfrm>
        </p:spPr>
        <p:txBody>
          <a:bodyPr>
            <a:normAutofit/>
          </a:bodyPr>
          <a:lstStyle/>
          <a:p>
            <a:r>
              <a:rPr lang="en-GB" b="1" dirty="0" smtClean="0"/>
              <a:t>Results:</a:t>
            </a:r>
            <a:r>
              <a:rPr lang="en-GB" sz="2800" b="1" dirty="0" smtClean="0"/>
              <a:t> </a:t>
            </a:r>
            <a:r>
              <a:rPr lang="en-GB" sz="3200" dirty="0" smtClean="0"/>
              <a:t>Comparison Gammas</a:t>
            </a:r>
            <a:endParaRPr lang="en-GB" sz="4800" dirty="0"/>
          </a:p>
        </p:txBody>
      </p:sp>
      <p:pic>
        <p:nvPicPr>
          <p:cNvPr id="4098" name="Picture 2" descr="C:\Users\Aline\Dropbox\RUG 2015-2016\1.9 Community eclogy research\4. Poster_presentation\Figs and graphs ppt\Comparison plot.png"/>
          <p:cNvPicPr>
            <a:picLocks noChangeAspect="1" noChangeArrowheads="1"/>
          </p:cNvPicPr>
          <p:nvPr/>
        </p:nvPicPr>
        <p:blipFill>
          <a:blip r:embed="rId4" cstate="print"/>
          <a:srcRect/>
          <a:stretch>
            <a:fillRect/>
          </a:stretch>
        </p:blipFill>
        <p:spPr bwMode="auto">
          <a:xfrm>
            <a:off x="2209800" y="1371600"/>
            <a:ext cx="4572000" cy="2537024"/>
          </a:xfrm>
          <a:prstGeom prst="rect">
            <a:avLst/>
          </a:prstGeom>
          <a:noFill/>
        </p:spPr>
      </p:pic>
      <p:pic>
        <p:nvPicPr>
          <p:cNvPr id="4099" name="Picture 3" descr="C:\Users\Aline\Dropbox\RUG 2015-2016\1.9 Community eclogy research\4. Poster_presentation\Figs and graphs ppt\Differences Gammas.png"/>
          <p:cNvPicPr>
            <a:picLocks noChangeAspect="1" noChangeArrowheads="1"/>
          </p:cNvPicPr>
          <p:nvPr/>
        </p:nvPicPr>
        <p:blipFill>
          <a:blip r:embed="rId5" cstate="print"/>
          <a:srcRect/>
          <a:stretch>
            <a:fillRect/>
          </a:stretch>
        </p:blipFill>
        <p:spPr bwMode="auto">
          <a:xfrm>
            <a:off x="2362200" y="3810000"/>
            <a:ext cx="4394270" cy="24384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Results: </a:t>
            </a:r>
            <a:r>
              <a:rPr lang="en-GB" sz="3200" dirty="0" smtClean="0"/>
              <a:t>Age</a:t>
            </a:r>
            <a:endParaRPr lang="en-GB" dirty="0"/>
          </a:p>
        </p:txBody>
      </p:sp>
      <p:pic>
        <p:nvPicPr>
          <p:cNvPr id="1026" name="Picture 2" descr="C:\Users\Aline\Dropbox\RUG 2015-2016\1.9 Community eclogy research\4. Poster_presentation\Figs and graphs ppt\Age big diff.png"/>
          <p:cNvPicPr>
            <a:picLocks noChangeAspect="1" noChangeArrowheads="1"/>
          </p:cNvPicPr>
          <p:nvPr/>
        </p:nvPicPr>
        <p:blipFill>
          <a:blip r:embed="rId3" cstate="print"/>
          <a:srcRect/>
          <a:stretch>
            <a:fillRect/>
          </a:stretch>
        </p:blipFill>
        <p:spPr bwMode="auto">
          <a:xfrm>
            <a:off x="2209800" y="1371600"/>
            <a:ext cx="4394270" cy="2438400"/>
          </a:xfrm>
          <a:prstGeom prst="rect">
            <a:avLst/>
          </a:prstGeom>
          <a:noFill/>
        </p:spPr>
      </p:pic>
      <p:pic>
        <p:nvPicPr>
          <p:cNvPr id="1027" name="Picture 3" descr="C:\Users\Aline\Dropbox\RUG 2015-2016\1.9 Community eclogy research\4. Poster_presentation\Figs and graphs ppt\age small diff.png"/>
          <p:cNvPicPr>
            <a:picLocks noChangeAspect="1" noChangeArrowheads="1"/>
          </p:cNvPicPr>
          <p:nvPr/>
        </p:nvPicPr>
        <p:blipFill>
          <a:blip r:embed="rId4" cstate="print"/>
          <a:srcRect/>
          <a:stretch>
            <a:fillRect/>
          </a:stretch>
        </p:blipFill>
        <p:spPr bwMode="auto">
          <a:xfrm>
            <a:off x="2133600" y="3962400"/>
            <a:ext cx="4358477" cy="2418539"/>
          </a:xfrm>
          <a:prstGeom prst="rect">
            <a:avLst/>
          </a:prstGeom>
          <a:noFill/>
        </p:spPr>
      </p:pic>
      <p:sp>
        <p:nvSpPr>
          <p:cNvPr id="7" name="TextBox 6"/>
          <p:cNvSpPr txBox="1"/>
          <p:nvPr/>
        </p:nvSpPr>
        <p:spPr>
          <a:xfrm>
            <a:off x="990600" y="1981200"/>
            <a:ext cx="1371600" cy="646331"/>
          </a:xfrm>
          <a:prstGeom prst="rect">
            <a:avLst/>
          </a:prstGeom>
          <a:noFill/>
        </p:spPr>
        <p:txBody>
          <a:bodyPr wrap="square" rtlCol="0">
            <a:spAutoFit/>
          </a:bodyPr>
          <a:lstStyle/>
          <a:p>
            <a:r>
              <a:rPr lang="nl-NL" dirty="0" smtClean="0"/>
              <a:t>Big difference</a:t>
            </a:r>
            <a:endParaRPr lang="en-GB" dirty="0"/>
          </a:p>
        </p:txBody>
      </p:sp>
      <p:sp>
        <p:nvSpPr>
          <p:cNvPr id="8" name="TextBox 7"/>
          <p:cNvSpPr txBox="1"/>
          <p:nvPr/>
        </p:nvSpPr>
        <p:spPr>
          <a:xfrm>
            <a:off x="990600" y="4648200"/>
            <a:ext cx="1371600" cy="646331"/>
          </a:xfrm>
          <a:prstGeom prst="rect">
            <a:avLst/>
          </a:prstGeom>
          <a:noFill/>
        </p:spPr>
        <p:txBody>
          <a:bodyPr wrap="square" rtlCol="0">
            <a:spAutoFit/>
          </a:bodyPr>
          <a:lstStyle/>
          <a:p>
            <a:r>
              <a:rPr lang="nl-NL" dirty="0" smtClean="0"/>
              <a:t>Small difference</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Results: </a:t>
            </a:r>
            <a:r>
              <a:rPr lang="en-GB" sz="3200" dirty="0" smtClean="0"/>
              <a:t>Mutation Rate</a:t>
            </a:r>
            <a:endParaRPr lang="en-GB" sz="4800" dirty="0"/>
          </a:p>
        </p:txBody>
      </p:sp>
      <p:pic>
        <p:nvPicPr>
          <p:cNvPr id="2050" name="Picture 2" descr="C:\Users\Aline\Dropbox\RUG 2015-2016\1.9 Community eclogy research\4. Poster_presentation\Figs and graphs ppt\Mutation rate big diff.png"/>
          <p:cNvPicPr>
            <a:picLocks noChangeAspect="1" noChangeArrowheads="1"/>
          </p:cNvPicPr>
          <p:nvPr/>
        </p:nvPicPr>
        <p:blipFill>
          <a:blip r:embed="rId3" cstate="print"/>
          <a:srcRect/>
          <a:stretch>
            <a:fillRect/>
          </a:stretch>
        </p:blipFill>
        <p:spPr bwMode="auto">
          <a:xfrm>
            <a:off x="2362200" y="1219200"/>
            <a:ext cx="4381504" cy="2431316"/>
          </a:xfrm>
          <a:prstGeom prst="rect">
            <a:avLst/>
          </a:prstGeom>
          <a:noFill/>
        </p:spPr>
      </p:pic>
      <p:pic>
        <p:nvPicPr>
          <p:cNvPr id="2051" name="Picture 3" descr="C:\Users\Aline\Dropbox\RUG 2015-2016\1.9 Community eclogy research\4. Poster_presentation\Figs and graphs ppt\mutation rate small diff.png"/>
          <p:cNvPicPr>
            <a:picLocks noChangeAspect="1" noChangeArrowheads="1"/>
          </p:cNvPicPr>
          <p:nvPr/>
        </p:nvPicPr>
        <p:blipFill>
          <a:blip r:embed="rId4" cstate="print"/>
          <a:srcRect/>
          <a:stretch>
            <a:fillRect/>
          </a:stretch>
        </p:blipFill>
        <p:spPr bwMode="auto">
          <a:xfrm>
            <a:off x="2362200" y="3886200"/>
            <a:ext cx="4419600" cy="2452456"/>
          </a:xfrm>
          <a:prstGeom prst="rect">
            <a:avLst/>
          </a:prstGeom>
          <a:noFill/>
        </p:spPr>
      </p:pic>
      <p:sp>
        <p:nvSpPr>
          <p:cNvPr id="6" name="TextBox 5"/>
          <p:cNvSpPr txBox="1"/>
          <p:nvPr/>
        </p:nvSpPr>
        <p:spPr>
          <a:xfrm>
            <a:off x="990600" y="1981200"/>
            <a:ext cx="1371600" cy="646331"/>
          </a:xfrm>
          <a:prstGeom prst="rect">
            <a:avLst/>
          </a:prstGeom>
          <a:noFill/>
        </p:spPr>
        <p:txBody>
          <a:bodyPr wrap="square" rtlCol="0">
            <a:spAutoFit/>
          </a:bodyPr>
          <a:lstStyle/>
          <a:p>
            <a:r>
              <a:rPr lang="nl-NL" dirty="0" smtClean="0"/>
              <a:t>Big difference</a:t>
            </a:r>
            <a:endParaRPr lang="en-GB" dirty="0"/>
          </a:p>
        </p:txBody>
      </p:sp>
      <p:sp>
        <p:nvSpPr>
          <p:cNvPr id="7" name="TextBox 6"/>
          <p:cNvSpPr txBox="1"/>
          <p:nvPr/>
        </p:nvSpPr>
        <p:spPr>
          <a:xfrm>
            <a:off x="990600" y="4648200"/>
            <a:ext cx="1371600" cy="646331"/>
          </a:xfrm>
          <a:prstGeom prst="rect">
            <a:avLst/>
          </a:prstGeom>
          <a:noFill/>
        </p:spPr>
        <p:txBody>
          <a:bodyPr wrap="square" rtlCol="0">
            <a:spAutoFit/>
          </a:bodyPr>
          <a:lstStyle/>
          <a:p>
            <a:r>
              <a:rPr lang="nl-NL" dirty="0" smtClean="0"/>
              <a:t>Small difference</a:t>
            </a: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normAutofit/>
          </a:bodyPr>
          <a:lstStyle/>
          <a:p>
            <a:r>
              <a:rPr lang="en-GB" b="1" dirty="0" smtClean="0"/>
              <a:t>Results: </a:t>
            </a:r>
            <a:r>
              <a:rPr lang="en-GB" sz="3200" dirty="0" smtClean="0"/>
              <a:t>Speciation Initiation Rate (SIR)</a:t>
            </a:r>
            <a:endParaRPr lang="en-GB" sz="4800" dirty="0"/>
          </a:p>
        </p:txBody>
      </p:sp>
      <p:pic>
        <p:nvPicPr>
          <p:cNvPr id="3" name="Picture 2" descr="C:\Users\Aline\Dropbox\RUG 2015-2016\1.9 Community eclogy research\4. Poster_presentation\Figs and graphs ppt\Number of runs for Speciation Initiation Rate (SIR).png"/>
          <p:cNvPicPr>
            <a:picLocks noChangeAspect="1" noChangeArrowheads="1"/>
          </p:cNvPicPr>
          <p:nvPr/>
        </p:nvPicPr>
        <p:blipFill>
          <a:blip r:embed="rId4" cstate="print"/>
          <a:srcRect/>
          <a:stretch>
            <a:fillRect/>
          </a:stretch>
        </p:blipFill>
        <p:spPr bwMode="auto">
          <a:xfrm>
            <a:off x="838200" y="1676400"/>
            <a:ext cx="7372416" cy="4090987"/>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pic>
        <p:nvPicPr>
          <p:cNvPr id="3074" name="Picture 2" descr="C:\Users\Aline\Dropbox\RUG 2015-2016\1.9 Community eclogy research\4. Poster_presentation\Figs and graphs ppt\Distribution of BD gammas.png"/>
          <p:cNvPicPr>
            <a:picLocks noChangeAspect="1" noChangeArrowheads="1"/>
          </p:cNvPicPr>
          <p:nvPr/>
        </p:nvPicPr>
        <p:blipFill>
          <a:blip r:embed="rId3" cstate="print"/>
          <a:srcRect/>
          <a:stretch>
            <a:fillRect/>
          </a:stretch>
        </p:blipFill>
        <p:spPr bwMode="auto">
          <a:xfrm>
            <a:off x="2133600" y="1075166"/>
            <a:ext cx="4876800" cy="2706159"/>
          </a:xfrm>
          <a:prstGeom prst="rect">
            <a:avLst/>
          </a:prstGeom>
          <a:noFill/>
        </p:spPr>
      </p:pic>
      <p:pic>
        <p:nvPicPr>
          <p:cNvPr id="3075" name="Picture 3" descr="C:\Users\Aline\Dropbox\RUG 2015-2016\1.9 Community eclogy research\4. Poster_presentation\Figs and graphs ppt\Distribution of PBD gammas.png"/>
          <p:cNvPicPr>
            <a:picLocks noChangeAspect="1" noChangeArrowheads="1"/>
          </p:cNvPicPr>
          <p:nvPr/>
        </p:nvPicPr>
        <p:blipFill>
          <a:blip r:embed="rId4" cstate="print"/>
          <a:srcRect/>
          <a:stretch>
            <a:fillRect/>
          </a:stretch>
        </p:blipFill>
        <p:spPr bwMode="auto">
          <a:xfrm>
            <a:off x="2133600" y="3810000"/>
            <a:ext cx="4876800" cy="2706159"/>
          </a:xfrm>
          <a:prstGeom prst="rect">
            <a:avLst/>
          </a:prstGeom>
          <a:noFill/>
        </p:spPr>
      </p:pic>
      <p:sp>
        <p:nvSpPr>
          <p:cNvPr id="7" name="Title 1"/>
          <p:cNvSpPr>
            <a:spLocks noGrp="1"/>
          </p:cNvSpPr>
          <p:nvPr>
            <p:ph type="title"/>
          </p:nvPr>
        </p:nvSpPr>
        <p:spPr>
          <a:xfrm>
            <a:off x="457200" y="274638"/>
            <a:ext cx="8229600" cy="1143000"/>
          </a:xfrm>
        </p:spPr>
        <p:txBody>
          <a:bodyPr>
            <a:normAutofit/>
          </a:bodyPr>
          <a:lstStyle/>
          <a:p>
            <a:r>
              <a:rPr lang="en-GB" b="1" dirty="0" smtClean="0"/>
              <a:t>Results: </a:t>
            </a:r>
            <a:r>
              <a:rPr lang="en-GB" sz="3200" dirty="0" smtClean="0"/>
              <a:t>Gamma Distribution</a:t>
            </a:r>
            <a:endParaRPr lang="en-GB" sz="4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Discussion &amp; Conclusions</a:t>
            </a:r>
            <a:endParaRPr lang="en-GB" b="1" dirty="0"/>
          </a:p>
        </p:txBody>
      </p:sp>
      <p:sp>
        <p:nvSpPr>
          <p:cNvPr id="3" name="Content Placeholder 2"/>
          <p:cNvSpPr>
            <a:spLocks noGrp="1"/>
          </p:cNvSpPr>
          <p:nvPr>
            <p:ph idx="1"/>
          </p:nvPr>
        </p:nvSpPr>
        <p:spPr/>
        <p:txBody>
          <a:bodyPr>
            <a:normAutofit/>
          </a:bodyPr>
          <a:lstStyle/>
          <a:p>
            <a:pPr>
              <a:buNone/>
            </a:pPr>
            <a:r>
              <a:rPr lang="en-GB" sz="2800" dirty="0" smtClean="0"/>
              <a:t>Error gamma statistics: substantial</a:t>
            </a:r>
          </a:p>
          <a:p>
            <a:pPr lvl="1">
              <a:buNone/>
            </a:pPr>
            <a:endParaRPr lang="nl-NL" sz="2400" dirty="0" smtClean="0"/>
          </a:p>
          <a:p>
            <a:pPr lvl="1"/>
            <a:endParaRPr lang="en-GB"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Questions</a:t>
            </a:r>
            <a:endParaRPr lang="en-GB" b="1" dirty="0"/>
          </a:p>
        </p:txBody>
      </p:sp>
      <p:pic>
        <p:nvPicPr>
          <p:cNvPr id="3075" name="Picture 3" descr="C:\Users\Aline\Downloads\tree-of-life-renee-womack.jpg"/>
          <p:cNvPicPr>
            <a:picLocks noChangeAspect="1" noChangeArrowheads="1"/>
          </p:cNvPicPr>
          <p:nvPr/>
        </p:nvPicPr>
        <p:blipFill>
          <a:blip r:embed="rId4" cstate="print"/>
          <a:srcRect/>
          <a:stretch>
            <a:fillRect/>
          </a:stretch>
        </p:blipFill>
        <p:spPr bwMode="auto">
          <a:xfrm>
            <a:off x="2438400" y="1752600"/>
            <a:ext cx="4254610" cy="339777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7" name="Picture 3" descr="C:\Users\Aline\Downloads\il_570xN.450080809_qa36.jpg"/>
          <p:cNvPicPr>
            <a:picLocks noChangeAspect="1" noChangeArrowheads="1"/>
          </p:cNvPicPr>
          <p:nvPr/>
        </p:nvPicPr>
        <p:blipFill>
          <a:blip r:embed="rId4" cstate="print">
            <a:lum bright="60000"/>
          </a:blip>
          <a:srcRect/>
          <a:stretch>
            <a:fillRect/>
          </a:stretch>
        </p:blipFill>
        <p:spPr bwMode="auto">
          <a:xfrm>
            <a:off x="3505200" y="3505200"/>
            <a:ext cx="2057400" cy="2057400"/>
          </a:xfrm>
          <a:prstGeom prst="rect">
            <a:avLst/>
          </a:prstGeom>
          <a:noFill/>
        </p:spPr>
      </p:pic>
      <p:sp>
        <p:nvSpPr>
          <p:cNvPr id="2" name="Title 1"/>
          <p:cNvSpPr>
            <a:spLocks noGrp="1"/>
          </p:cNvSpPr>
          <p:nvPr>
            <p:ph type="title"/>
          </p:nvPr>
        </p:nvSpPr>
        <p:spPr/>
        <p:txBody>
          <a:bodyPr/>
          <a:lstStyle/>
          <a:p>
            <a:r>
              <a:rPr lang="en-GB" b="1" dirty="0" smtClean="0"/>
              <a:t>Research Question</a:t>
            </a:r>
            <a:endParaRPr lang="en-GB" b="1" dirty="0"/>
          </a:p>
        </p:txBody>
      </p:sp>
      <p:sp>
        <p:nvSpPr>
          <p:cNvPr id="3" name="Content Placeholder 2"/>
          <p:cNvSpPr>
            <a:spLocks noGrp="1"/>
          </p:cNvSpPr>
          <p:nvPr>
            <p:ph idx="1"/>
          </p:nvPr>
        </p:nvSpPr>
        <p:spPr>
          <a:xfrm>
            <a:off x="0" y="2209800"/>
            <a:ext cx="9144000" cy="2133600"/>
          </a:xfrm>
        </p:spPr>
        <p:txBody>
          <a:bodyPr>
            <a:noAutofit/>
          </a:bodyPr>
          <a:lstStyle/>
          <a:p>
            <a:pPr algn="ctr">
              <a:buNone/>
            </a:pPr>
            <a:r>
              <a:rPr lang="en-GB" dirty="0" smtClean="0"/>
              <a:t>If speciation in nature takes </a:t>
            </a:r>
            <a:r>
              <a:rPr lang="en-GB" b="1" dirty="0" smtClean="0"/>
              <a:t>time</a:t>
            </a:r>
            <a:r>
              <a:rPr lang="en-GB" dirty="0" smtClean="0"/>
              <a:t>, </a:t>
            </a:r>
          </a:p>
          <a:p>
            <a:pPr algn="ctr">
              <a:buNone/>
            </a:pPr>
            <a:r>
              <a:rPr lang="en-GB" dirty="0" smtClean="0"/>
              <a:t>what is the </a:t>
            </a:r>
            <a:r>
              <a:rPr lang="en-GB" b="1" dirty="0" smtClean="0"/>
              <a:t>error</a:t>
            </a:r>
            <a:r>
              <a:rPr lang="en-GB" dirty="0" smtClean="0"/>
              <a:t> BEAST2 makes in inferring a phylogeny?</a:t>
            </a:r>
            <a:endParaRPr lang="nl-NL" dirty="0" smtClean="0"/>
          </a:p>
          <a:p>
            <a:pPr>
              <a:buNone/>
            </a:pPr>
            <a:endParaRPr lang="nl-NL" sz="2400" dirty="0" smtClean="0"/>
          </a:p>
          <a:p>
            <a:pPr>
              <a:buNone/>
            </a:pPr>
            <a:endParaRPr lang="en-GB"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1028" name="Picture 4" descr="C:\Users\Aline\Dropbox\RUG 2015-2016\1.9 Community eclogy research\4. Poster_presentation\Photo's\BayesianApproach.png"/>
          <p:cNvPicPr>
            <a:picLocks noChangeAspect="1" noChangeArrowheads="1"/>
          </p:cNvPicPr>
          <p:nvPr/>
        </p:nvPicPr>
        <p:blipFill>
          <a:blip r:embed="rId4" cstate="print"/>
          <a:srcRect/>
          <a:stretch>
            <a:fillRect/>
          </a:stretch>
        </p:blipFill>
        <p:spPr bwMode="auto">
          <a:xfrm>
            <a:off x="1600200" y="3352800"/>
            <a:ext cx="5640946" cy="914400"/>
          </a:xfrm>
          <a:prstGeom prst="rect">
            <a:avLst/>
          </a:prstGeom>
          <a:noFill/>
        </p:spPr>
      </p:pic>
      <p:sp>
        <p:nvSpPr>
          <p:cNvPr id="2" name="Title 1"/>
          <p:cNvSpPr>
            <a:spLocks noGrp="1"/>
          </p:cNvSpPr>
          <p:nvPr>
            <p:ph type="title"/>
          </p:nvPr>
        </p:nvSpPr>
        <p:spPr/>
        <p:txBody>
          <a:bodyPr/>
          <a:lstStyle/>
          <a:p>
            <a:r>
              <a:rPr lang="en-GB" dirty="0" smtClean="0"/>
              <a:t>BEAST2</a:t>
            </a:r>
            <a:endParaRPr lang="en-GB" dirty="0"/>
          </a:p>
        </p:txBody>
      </p:sp>
      <p:sp>
        <p:nvSpPr>
          <p:cNvPr id="3" name="Content Placeholder 2"/>
          <p:cNvSpPr>
            <a:spLocks noGrp="1"/>
          </p:cNvSpPr>
          <p:nvPr>
            <p:ph idx="1"/>
          </p:nvPr>
        </p:nvSpPr>
        <p:spPr>
          <a:xfrm>
            <a:off x="457200" y="1600200"/>
            <a:ext cx="8229600" cy="4648200"/>
          </a:xfrm>
          <a:noFill/>
        </p:spPr>
        <p:txBody>
          <a:bodyPr>
            <a:normAutofit/>
          </a:bodyPr>
          <a:lstStyle/>
          <a:p>
            <a:pPr lvl="1"/>
            <a:r>
              <a:rPr lang="en-GB" sz="2400" dirty="0" smtClean="0"/>
              <a:t>Bayesian statistics</a:t>
            </a:r>
          </a:p>
          <a:p>
            <a:pPr lvl="2">
              <a:buNone/>
            </a:pPr>
            <a:r>
              <a:rPr lang="nl-NL" sz="2000" dirty="0" smtClean="0"/>
              <a:t>MCMC</a:t>
            </a:r>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1"/>
            <a:r>
              <a:rPr lang="nl-NL" sz="2400" dirty="0" smtClean="0"/>
              <a:t>Multiple speciation models can be applied</a:t>
            </a:r>
          </a:p>
          <a:p>
            <a:pPr lvl="2">
              <a:buNone/>
            </a:pPr>
            <a:r>
              <a:rPr lang="nl-NL" sz="2000" dirty="0" smtClean="0"/>
              <a:t>All assume </a:t>
            </a:r>
            <a:r>
              <a:rPr lang="nl-NL" sz="2000" u="sng" dirty="0" smtClean="0"/>
              <a:t>instant speciation</a:t>
            </a:r>
            <a:endParaRPr lang="en-GB" sz="2000" u="sng" dirty="0" smtClean="0"/>
          </a:p>
          <a:p>
            <a:pPr>
              <a:buNone/>
            </a:pPr>
            <a:endParaRPr lang="en-GB" dirty="0"/>
          </a:p>
        </p:txBody>
      </p:sp>
      <p:sp>
        <p:nvSpPr>
          <p:cNvPr id="16" name="Rectangular Callout 15"/>
          <p:cNvSpPr/>
          <p:nvPr/>
        </p:nvSpPr>
        <p:spPr>
          <a:xfrm>
            <a:off x="3581400" y="3048000"/>
            <a:ext cx="914400" cy="4572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75000"/>
                  </a:schemeClr>
                </a:solidFill>
              </a:rPr>
              <a:t>Prior</a:t>
            </a:r>
            <a:endParaRPr lang="en-GB" dirty="0">
              <a:solidFill>
                <a:schemeClr val="tx2">
                  <a:lumMod val="75000"/>
                </a:schemeClr>
              </a:solidFill>
            </a:endParaRPr>
          </a:p>
        </p:txBody>
      </p:sp>
      <p:sp>
        <p:nvSpPr>
          <p:cNvPr id="17" name="Rectangular Callout 16"/>
          <p:cNvSpPr/>
          <p:nvPr/>
        </p:nvSpPr>
        <p:spPr>
          <a:xfrm>
            <a:off x="5029200" y="3048000"/>
            <a:ext cx="1143000" cy="457200"/>
          </a:xfrm>
          <a:prstGeom prst="wedgeRectCallou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60000"/>
                    <a:lumOff val="40000"/>
                  </a:schemeClr>
                </a:solidFill>
              </a:rPr>
              <a:t>Likelihood</a:t>
            </a:r>
            <a:endParaRPr lang="en-GB" dirty="0">
              <a:solidFill>
                <a:schemeClr val="tx2">
                  <a:lumMod val="60000"/>
                  <a:lumOff val="40000"/>
                </a:schemeClr>
              </a:solidFill>
            </a:endParaRPr>
          </a:p>
        </p:txBody>
      </p:sp>
      <p:sp>
        <p:nvSpPr>
          <p:cNvPr id="18" name="Rectangular Callout 17"/>
          <p:cNvSpPr/>
          <p:nvPr/>
        </p:nvSpPr>
        <p:spPr>
          <a:xfrm>
            <a:off x="4572000" y="4191000"/>
            <a:ext cx="2133600" cy="381000"/>
          </a:xfrm>
          <a:prstGeom prst="wedgeRectCallout">
            <a:avLst>
              <a:gd name="adj1" fmla="val -18308"/>
              <a:gd name="adj2" fmla="val -77976"/>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60000"/>
                    <a:lumOff val="40000"/>
                  </a:schemeClr>
                </a:solidFill>
              </a:rPr>
              <a:t>Marginal probability</a:t>
            </a:r>
            <a:endParaRPr lang="en-GB" dirty="0">
              <a:solidFill>
                <a:schemeClr val="tx2">
                  <a:lumMod val="60000"/>
                  <a:lumOff val="40000"/>
                </a:schemeClr>
              </a:solidFill>
            </a:endParaRPr>
          </a:p>
        </p:txBody>
      </p:sp>
      <p:sp>
        <p:nvSpPr>
          <p:cNvPr id="19" name="Rectangular Callout 18"/>
          <p:cNvSpPr/>
          <p:nvPr/>
        </p:nvSpPr>
        <p:spPr>
          <a:xfrm>
            <a:off x="1676400" y="3048000"/>
            <a:ext cx="1066800" cy="533400"/>
          </a:xfrm>
          <a:prstGeom prst="wedgeRectCallout">
            <a:avLst>
              <a:gd name="adj1" fmla="val -20833"/>
              <a:gd name="adj2" fmla="val 672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75000"/>
                  </a:schemeClr>
                </a:solidFill>
              </a:rPr>
              <a:t>Posterior</a:t>
            </a:r>
            <a:endParaRPr lang="en-GB"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4099" name="Picture 3" descr="C:\Users\Aline\Downloads\c5SZ4WD_Cut.jpg"/>
          <p:cNvPicPr>
            <a:picLocks noChangeAspect="1" noChangeArrowheads="1"/>
          </p:cNvPicPr>
          <p:nvPr/>
        </p:nvPicPr>
        <p:blipFill>
          <a:blip r:embed="rId4" cstate="print"/>
          <a:srcRect/>
          <a:stretch>
            <a:fillRect/>
          </a:stretch>
        </p:blipFill>
        <p:spPr bwMode="auto">
          <a:xfrm>
            <a:off x="5105400" y="1219200"/>
            <a:ext cx="3505200" cy="5185315"/>
          </a:xfrm>
          <a:prstGeom prst="rect">
            <a:avLst/>
          </a:prstGeom>
          <a:noFill/>
        </p:spPr>
      </p:pic>
      <p:sp>
        <p:nvSpPr>
          <p:cNvPr id="2" name="Title 1"/>
          <p:cNvSpPr>
            <a:spLocks noGrp="1"/>
          </p:cNvSpPr>
          <p:nvPr>
            <p:ph type="title"/>
          </p:nvPr>
        </p:nvSpPr>
        <p:spPr/>
        <p:txBody>
          <a:bodyPr>
            <a:normAutofit/>
          </a:bodyPr>
          <a:lstStyle/>
          <a:p>
            <a:r>
              <a:rPr lang="en-GB" b="1" dirty="0" smtClean="0"/>
              <a:t>Introduction</a:t>
            </a:r>
            <a:endParaRPr lang="en-GB" b="1" dirty="0"/>
          </a:p>
        </p:txBody>
      </p:sp>
      <p:sp>
        <p:nvSpPr>
          <p:cNvPr id="3" name="Content Placeholder 2"/>
          <p:cNvSpPr>
            <a:spLocks noGrp="1"/>
          </p:cNvSpPr>
          <p:nvPr>
            <p:ph idx="1"/>
          </p:nvPr>
        </p:nvSpPr>
        <p:spPr>
          <a:xfrm>
            <a:off x="457200" y="1600200"/>
            <a:ext cx="4724400" cy="4525963"/>
          </a:xfrm>
        </p:spPr>
        <p:txBody>
          <a:bodyPr>
            <a:normAutofit/>
          </a:bodyPr>
          <a:lstStyle/>
          <a:p>
            <a:pPr>
              <a:buNone/>
            </a:pPr>
            <a:r>
              <a:rPr lang="en-GB" sz="2800" b="1" dirty="0" smtClean="0"/>
              <a:t>Speciation</a:t>
            </a:r>
          </a:p>
          <a:p>
            <a:pPr lvl="1"/>
            <a:r>
              <a:rPr lang="en-GB" sz="2400" dirty="0" smtClean="0"/>
              <a:t>Evolutionary process</a:t>
            </a:r>
          </a:p>
          <a:p>
            <a:pPr lvl="1"/>
            <a:r>
              <a:rPr lang="en-GB" sz="2400" dirty="0" smtClean="0"/>
              <a:t>Population -&gt; distinct species (reproductive isolation)</a:t>
            </a:r>
          </a:p>
          <a:p>
            <a:pPr lvl="1"/>
            <a:r>
              <a:rPr lang="en-GB" sz="2400" dirty="0" smtClean="0"/>
              <a:t>Temporal pattern ??</a:t>
            </a:r>
          </a:p>
          <a:p>
            <a:pPr lvl="1"/>
            <a:endParaRPr lang="nl-NL" sz="2400" dirty="0" smtClean="0"/>
          </a:p>
          <a:p>
            <a:pPr>
              <a:buNone/>
            </a:pPr>
            <a:r>
              <a:rPr lang="nl-NL" sz="2800" b="1" dirty="0" smtClean="0"/>
              <a:t>Phylogenies</a:t>
            </a:r>
            <a:endParaRPr lang="nl-NL" b="1" dirty="0" smtClean="0"/>
          </a:p>
          <a:p>
            <a:pPr lvl="1"/>
            <a:r>
              <a:rPr lang="en-GB" sz="2400" dirty="0" smtClean="0"/>
              <a:t>Speciation</a:t>
            </a:r>
            <a:r>
              <a:rPr lang="en-GB" sz="2400" b="1" dirty="0" smtClean="0"/>
              <a:t> models</a:t>
            </a:r>
          </a:p>
          <a:p>
            <a:pPr lvl="1"/>
            <a:endParaRPr lang="en-GB"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pic>
        <p:nvPicPr>
          <p:cNvPr id="1026" name="Picture 2" descr="C:\Users\Aline\Dropbox\RUG 2015-2016\1.9 Community eclogy research\4. Poster_presentation\Photo's\BDtree.png"/>
          <p:cNvPicPr>
            <a:picLocks noChangeAspect="1" noChangeArrowheads="1"/>
          </p:cNvPicPr>
          <p:nvPr/>
        </p:nvPicPr>
        <p:blipFill>
          <a:blip r:embed="rId3" cstate="print"/>
          <a:srcRect/>
          <a:stretch>
            <a:fillRect/>
          </a:stretch>
        </p:blipFill>
        <p:spPr bwMode="auto">
          <a:xfrm>
            <a:off x="5105400" y="1295400"/>
            <a:ext cx="3444906" cy="791200"/>
          </a:xfrm>
          <a:prstGeom prst="rect">
            <a:avLst/>
          </a:prstGeom>
          <a:noFill/>
        </p:spPr>
      </p:pic>
      <p:sp>
        <p:nvSpPr>
          <p:cNvPr id="2" name="Title 1"/>
          <p:cNvSpPr>
            <a:spLocks noGrp="1"/>
          </p:cNvSpPr>
          <p:nvPr>
            <p:ph type="title"/>
          </p:nvPr>
        </p:nvSpPr>
        <p:spPr/>
        <p:txBody>
          <a:bodyPr/>
          <a:lstStyle/>
          <a:p>
            <a:r>
              <a:rPr lang="en-GB" b="1" dirty="0" smtClean="0"/>
              <a:t>Introduction</a:t>
            </a:r>
            <a:endParaRPr lang="en-GB" b="1" dirty="0"/>
          </a:p>
        </p:txBody>
      </p:sp>
      <p:sp>
        <p:nvSpPr>
          <p:cNvPr id="3" name="Content Placeholder 2"/>
          <p:cNvSpPr>
            <a:spLocks noGrp="1"/>
          </p:cNvSpPr>
          <p:nvPr>
            <p:ph idx="1"/>
          </p:nvPr>
        </p:nvSpPr>
        <p:spPr>
          <a:xfrm>
            <a:off x="457200" y="1600201"/>
            <a:ext cx="8153400" cy="4800599"/>
          </a:xfrm>
        </p:spPr>
        <p:txBody>
          <a:bodyPr>
            <a:normAutofit/>
          </a:bodyPr>
          <a:lstStyle/>
          <a:p>
            <a:pPr>
              <a:buNone/>
            </a:pPr>
            <a:r>
              <a:rPr lang="en-GB" sz="2800" b="1" dirty="0" smtClean="0"/>
              <a:t>Pure </a:t>
            </a:r>
            <a:r>
              <a:rPr lang="en-GB" sz="2800" dirty="0" smtClean="0"/>
              <a:t>Birth-Death model (BD)</a:t>
            </a:r>
          </a:p>
          <a:p>
            <a:pPr lvl="1"/>
            <a:r>
              <a:rPr lang="nl-NL" sz="2400" dirty="0" smtClean="0"/>
              <a:t>Constant speciation and extinction rates</a:t>
            </a:r>
          </a:p>
          <a:p>
            <a:pPr lvl="1"/>
            <a:r>
              <a:rPr lang="nl-NL" sz="2400" u="sng" dirty="0" smtClean="0"/>
              <a:t>Instant</a:t>
            </a:r>
            <a:r>
              <a:rPr lang="nl-NL" sz="2400" dirty="0" smtClean="0"/>
              <a:t> speciation</a:t>
            </a:r>
          </a:p>
          <a:p>
            <a:pPr lvl="1"/>
            <a:r>
              <a:rPr lang="nl-NL" sz="2400" dirty="0" smtClean="0"/>
              <a:t>Number of lineages increase (pull of the present)</a:t>
            </a:r>
          </a:p>
          <a:p>
            <a:pPr>
              <a:buNone/>
            </a:pPr>
            <a:endParaRPr lang="nl-NL" sz="2400" dirty="0" smtClean="0"/>
          </a:p>
          <a:p>
            <a:pPr>
              <a:buNone/>
            </a:pPr>
            <a:r>
              <a:rPr lang="nl-NL" sz="2800" dirty="0" smtClean="0"/>
              <a:t>BUT: </a:t>
            </a:r>
            <a:r>
              <a:rPr lang="nl-NL" sz="2800" b="1" dirty="0" smtClean="0"/>
              <a:t>slowdown</a:t>
            </a:r>
            <a:r>
              <a:rPr lang="nl-NL" sz="2800" dirty="0" smtClean="0"/>
              <a:t> observed towards the present</a:t>
            </a:r>
            <a:endParaRPr lang="en-GB" sz="2800" dirty="0" smtClean="0"/>
          </a:p>
          <a:p>
            <a:pPr>
              <a:buNone/>
            </a:pPr>
            <a:endParaRPr lang="en-GB" sz="2800" dirty="0" smtClean="0"/>
          </a:p>
        </p:txBody>
      </p:sp>
      <p:sp>
        <p:nvSpPr>
          <p:cNvPr id="5" name="TextBox 4"/>
          <p:cNvSpPr txBox="1"/>
          <p:nvPr/>
        </p:nvSpPr>
        <p:spPr>
          <a:xfrm>
            <a:off x="6781800" y="2133600"/>
            <a:ext cx="1447800" cy="276999"/>
          </a:xfrm>
          <a:prstGeom prst="rect">
            <a:avLst/>
          </a:prstGeom>
          <a:noFill/>
        </p:spPr>
        <p:txBody>
          <a:bodyPr wrap="square" rtlCol="0">
            <a:spAutoFit/>
          </a:bodyPr>
          <a:lstStyle/>
          <a:p>
            <a:pPr algn="r"/>
            <a:r>
              <a:rPr lang="en-GB" sz="1200" dirty="0" smtClean="0">
                <a:solidFill>
                  <a:schemeClr val="tx1">
                    <a:lumMod val="75000"/>
                    <a:lumOff val="25000"/>
                  </a:schemeClr>
                </a:solidFill>
              </a:rPr>
              <a:t>Nee Et Al (1994)</a:t>
            </a:r>
            <a:endParaRPr lang="en-GB" sz="1200" dirty="0">
              <a:solidFill>
                <a:schemeClr val="tx1">
                  <a:lumMod val="75000"/>
                  <a:lumOff val="25000"/>
                </a:schemeClr>
              </a:solidFill>
            </a:endParaRPr>
          </a:p>
        </p:txBody>
      </p:sp>
      <p:pic>
        <p:nvPicPr>
          <p:cNvPr id="4" name="Picture 2" descr="C:\Users\Aline\Dropbox\RUG 2015-2016\1.9 Community eclogy research\4. Poster_presentation\Photo's\slowdown.png"/>
          <p:cNvPicPr>
            <a:picLocks noChangeAspect="1" noChangeArrowheads="1"/>
          </p:cNvPicPr>
          <p:nvPr/>
        </p:nvPicPr>
        <p:blipFill>
          <a:blip r:embed="rId4" cstate="print"/>
          <a:srcRect/>
          <a:stretch>
            <a:fillRect/>
          </a:stretch>
        </p:blipFill>
        <p:spPr bwMode="auto">
          <a:xfrm>
            <a:off x="1295400" y="4419600"/>
            <a:ext cx="5921375" cy="2056108"/>
          </a:xfrm>
          <a:prstGeom prst="rect">
            <a:avLst/>
          </a:prstGeom>
          <a:noFill/>
        </p:spPr>
      </p:pic>
      <p:sp>
        <p:nvSpPr>
          <p:cNvPr id="7" name="TextBox 6"/>
          <p:cNvSpPr txBox="1"/>
          <p:nvPr/>
        </p:nvSpPr>
        <p:spPr>
          <a:xfrm>
            <a:off x="5486400" y="6581001"/>
            <a:ext cx="1600200" cy="276999"/>
          </a:xfrm>
          <a:prstGeom prst="rect">
            <a:avLst/>
          </a:prstGeom>
          <a:noFill/>
        </p:spPr>
        <p:txBody>
          <a:bodyPr wrap="square" rtlCol="0">
            <a:spAutoFit/>
          </a:bodyPr>
          <a:lstStyle/>
          <a:p>
            <a:pPr algn="r"/>
            <a:r>
              <a:rPr lang="en-GB" sz="1200" dirty="0" smtClean="0">
                <a:solidFill>
                  <a:schemeClr val="tx1">
                    <a:lumMod val="75000"/>
                    <a:lumOff val="25000"/>
                  </a:schemeClr>
                </a:solidFill>
              </a:rPr>
              <a:t>Etienne Et Al (2011)</a:t>
            </a:r>
            <a:endParaRPr lang="en-GB" sz="1200" dirty="0">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sp>
        <p:nvSpPr>
          <p:cNvPr id="4" name="Title 1"/>
          <p:cNvSpPr>
            <a:spLocks noGrp="1"/>
          </p:cNvSpPr>
          <p:nvPr>
            <p:ph type="title"/>
          </p:nvPr>
        </p:nvSpPr>
        <p:spPr/>
        <p:txBody>
          <a:bodyPr/>
          <a:lstStyle/>
          <a:p>
            <a:r>
              <a:rPr lang="en-GB" b="1" dirty="0" smtClean="0"/>
              <a:t>Introduction</a:t>
            </a:r>
            <a:endParaRPr lang="en-GB" b="1" dirty="0"/>
          </a:p>
        </p:txBody>
      </p:sp>
      <p:sp>
        <p:nvSpPr>
          <p:cNvPr id="3" name="Content Placeholder 2"/>
          <p:cNvSpPr>
            <a:spLocks noGrp="1"/>
          </p:cNvSpPr>
          <p:nvPr>
            <p:ph idx="1"/>
          </p:nvPr>
        </p:nvSpPr>
        <p:spPr/>
        <p:txBody>
          <a:bodyPr/>
          <a:lstStyle/>
          <a:p>
            <a:pPr>
              <a:buNone/>
            </a:pPr>
            <a:r>
              <a:rPr lang="en-GB" dirty="0" smtClean="0"/>
              <a:t>Possible </a:t>
            </a:r>
            <a:r>
              <a:rPr lang="en-GB" b="1" dirty="0" smtClean="0"/>
              <a:t>explanations </a:t>
            </a:r>
            <a:r>
              <a:rPr lang="en-GB" sz="2000" dirty="0" smtClean="0">
                <a:solidFill>
                  <a:schemeClr val="tx1">
                    <a:lumMod val="75000"/>
                    <a:lumOff val="25000"/>
                  </a:schemeClr>
                </a:solidFill>
              </a:rPr>
              <a:t>(</a:t>
            </a:r>
            <a:r>
              <a:rPr lang="en-GB" sz="2000" dirty="0" smtClean="0">
                <a:solidFill>
                  <a:schemeClr val="tx1">
                    <a:lumMod val="75000"/>
                    <a:lumOff val="25000"/>
                  </a:schemeClr>
                </a:solidFill>
              </a:rPr>
              <a:t>Etienne </a:t>
            </a:r>
            <a:r>
              <a:rPr lang="en-GB" sz="2000" dirty="0" smtClean="0">
                <a:solidFill>
                  <a:schemeClr val="tx1">
                    <a:lumMod val="75000"/>
                    <a:lumOff val="25000"/>
                  </a:schemeClr>
                </a:solidFill>
              </a:rPr>
              <a:t>and </a:t>
            </a:r>
            <a:r>
              <a:rPr lang="en-GB" sz="2000" dirty="0" err="1" smtClean="0">
                <a:solidFill>
                  <a:schemeClr val="tx1">
                    <a:lumMod val="75000"/>
                    <a:lumOff val="25000"/>
                  </a:schemeClr>
                </a:solidFill>
              </a:rPr>
              <a:t>Rosindell</a:t>
            </a:r>
            <a:r>
              <a:rPr lang="en-GB" sz="2000" dirty="0" smtClean="0">
                <a:solidFill>
                  <a:schemeClr val="tx1">
                    <a:lumMod val="75000"/>
                    <a:lumOff val="25000"/>
                  </a:schemeClr>
                </a:solidFill>
              </a:rPr>
              <a:t> (2012</a:t>
            </a:r>
            <a:r>
              <a:rPr lang="en-GB" sz="2000" dirty="0" smtClean="0">
                <a:solidFill>
                  <a:schemeClr val="tx1">
                    <a:lumMod val="75000"/>
                    <a:lumOff val="25000"/>
                  </a:schemeClr>
                </a:solidFill>
              </a:rPr>
              <a:t>))</a:t>
            </a:r>
            <a:r>
              <a:rPr lang="en-GB" dirty="0" smtClean="0"/>
              <a:t>:</a:t>
            </a:r>
          </a:p>
          <a:p>
            <a:pPr lvl="1"/>
            <a:r>
              <a:rPr lang="en-GB" sz="2400" dirty="0" smtClean="0"/>
              <a:t>Sampling </a:t>
            </a:r>
            <a:r>
              <a:rPr lang="en-GB" sz="2400" dirty="0" smtClean="0"/>
              <a:t>artefact </a:t>
            </a:r>
          </a:p>
          <a:p>
            <a:pPr lvl="1"/>
            <a:r>
              <a:rPr lang="en-GB" sz="2400" dirty="0" smtClean="0"/>
              <a:t>Diversity dependence</a:t>
            </a:r>
          </a:p>
        </p:txBody>
      </p:sp>
      <p:pic>
        <p:nvPicPr>
          <p:cNvPr id="6" name="Picture 3" descr="C:\Users\Aline\Downloads\il_570xN.450080809_qa36.jpg"/>
          <p:cNvPicPr>
            <a:picLocks noChangeAspect="1" noChangeArrowheads="1"/>
          </p:cNvPicPr>
          <p:nvPr/>
        </p:nvPicPr>
        <p:blipFill>
          <a:blip r:embed="rId4" cstate="print">
            <a:lum bright="60000"/>
          </a:blip>
          <a:srcRect/>
          <a:stretch>
            <a:fillRect/>
          </a:stretch>
        </p:blipFill>
        <p:spPr bwMode="auto">
          <a:xfrm>
            <a:off x="3505200" y="3505200"/>
            <a:ext cx="2057400" cy="2057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normAutofit/>
          </a:bodyPr>
          <a:lstStyle/>
          <a:p>
            <a:r>
              <a:rPr lang="en-GB" b="1" dirty="0" smtClean="0"/>
              <a:t>Introduction</a:t>
            </a:r>
            <a:endParaRPr lang="en-GB" b="1" dirty="0"/>
          </a:p>
        </p:txBody>
      </p:sp>
      <p:sp>
        <p:nvSpPr>
          <p:cNvPr id="3" name="Content Placeholder 2"/>
          <p:cNvSpPr>
            <a:spLocks noGrp="1"/>
          </p:cNvSpPr>
          <p:nvPr>
            <p:ph idx="1"/>
          </p:nvPr>
        </p:nvSpPr>
        <p:spPr>
          <a:xfrm>
            <a:off x="457200" y="1600200"/>
            <a:ext cx="8229600" cy="3886199"/>
          </a:xfrm>
        </p:spPr>
        <p:txBody>
          <a:bodyPr>
            <a:normAutofit/>
          </a:bodyPr>
          <a:lstStyle/>
          <a:p>
            <a:pPr>
              <a:buNone/>
            </a:pPr>
            <a:r>
              <a:rPr lang="nl-NL" sz="2800" b="1" dirty="0" smtClean="0"/>
              <a:t>Protracted</a:t>
            </a:r>
            <a:r>
              <a:rPr lang="nl-NL" sz="2800" dirty="0" smtClean="0"/>
              <a:t> Birth-Death model (PBD)</a:t>
            </a:r>
          </a:p>
          <a:p>
            <a:pPr lvl="1"/>
            <a:r>
              <a:rPr lang="nl-NL" sz="2400" dirty="0" smtClean="0"/>
              <a:t>Extension of BD</a:t>
            </a:r>
          </a:p>
          <a:p>
            <a:pPr lvl="1"/>
            <a:r>
              <a:rPr lang="nl-NL" sz="2400" dirty="0" smtClean="0"/>
              <a:t>Assumes </a:t>
            </a:r>
            <a:r>
              <a:rPr lang="nl-NL" sz="2400" u="sng" dirty="0" smtClean="0"/>
              <a:t>speciation takes time</a:t>
            </a:r>
          </a:p>
          <a:p>
            <a:pPr lvl="1"/>
            <a:r>
              <a:rPr lang="nl-NL" sz="2400" dirty="0" smtClean="0"/>
              <a:t>Assumes two states</a:t>
            </a:r>
          </a:p>
          <a:p>
            <a:pPr lvl="1"/>
            <a:endParaRPr lang="nl-NL" sz="2400" dirty="0" smtClean="0"/>
          </a:p>
          <a:p>
            <a:pPr lvl="1"/>
            <a:endParaRPr lang="nl-NL" sz="2400" dirty="0" smtClean="0"/>
          </a:p>
          <a:p>
            <a:pPr>
              <a:buNone/>
            </a:pPr>
            <a:endParaRPr lang="nl-NL" sz="2800" dirty="0" smtClean="0"/>
          </a:p>
        </p:txBody>
      </p:sp>
      <p:pic>
        <p:nvPicPr>
          <p:cNvPr id="2051" name="Picture 3" descr="C:\Users\Aline\Cer2016\doc\EtienneEtAl2014Fig1a.png"/>
          <p:cNvPicPr>
            <a:picLocks noChangeAspect="1" noChangeArrowheads="1"/>
          </p:cNvPicPr>
          <p:nvPr/>
        </p:nvPicPr>
        <p:blipFill>
          <a:blip r:embed="rId3" cstate="print"/>
          <a:srcRect/>
          <a:stretch>
            <a:fillRect/>
          </a:stretch>
        </p:blipFill>
        <p:spPr bwMode="auto">
          <a:xfrm>
            <a:off x="685800" y="3426346"/>
            <a:ext cx="3124200" cy="3015398"/>
          </a:xfrm>
          <a:prstGeom prst="rect">
            <a:avLst/>
          </a:prstGeom>
          <a:noFill/>
        </p:spPr>
      </p:pic>
      <p:pic>
        <p:nvPicPr>
          <p:cNvPr id="2050" name="Picture 2" descr="C:\Users\Aline\Dropbox\RUG 2015-2016\1.9 Community eclogy research\4. Poster_presentation\Photo's\Pure BD and protracted BD visualized.png"/>
          <p:cNvPicPr>
            <a:picLocks noChangeAspect="1" noChangeArrowheads="1"/>
          </p:cNvPicPr>
          <p:nvPr/>
        </p:nvPicPr>
        <p:blipFill>
          <a:blip r:embed="rId4" cstate="print"/>
          <a:srcRect/>
          <a:stretch>
            <a:fillRect/>
          </a:stretch>
        </p:blipFill>
        <p:spPr bwMode="auto">
          <a:xfrm>
            <a:off x="4800600" y="2971800"/>
            <a:ext cx="3962400" cy="3200796"/>
          </a:xfrm>
          <a:prstGeom prst="rect">
            <a:avLst/>
          </a:prstGeom>
          <a:noFill/>
        </p:spPr>
      </p:pic>
      <p:sp>
        <p:nvSpPr>
          <p:cNvPr id="6" name="TextBox 5"/>
          <p:cNvSpPr txBox="1"/>
          <p:nvPr/>
        </p:nvSpPr>
        <p:spPr>
          <a:xfrm>
            <a:off x="0" y="6581001"/>
            <a:ext cx="3429000" cy="276999"/>
          </a:xfrm>
          <a:prstGeom prst="rect">
            <a:avLst/>
          </a:prstGeom>
          <a:noFill/>
        </p:spPr>
        <p:txBody>
          <a:bodyPr wrap="square" rtlCol="0">
            <a:spAutoFit/>
          </a:bodyPr>
          <a:lstStyle/>
          <a:p>
            <a:r>
              <a:rPr lang="en-GB" sz="1200" dirty="0" smtClean="0">
                <a:solidFill>
                  <a:schemeClr val="tx1">
                    <a:lumMod val="75000"/>
                    <a:lumOff val="25000"/>
                  </a:schemeClr>
                </a:solidFill>
              </a:rPr>
              <a:t>Etienne and </a:t>
            </a:r>
            <a:r>
              <a:rPr lang="en-GB" sz="1200" dirty="0" err="1" smtClean="0">
                <a:solidFill>
                  <a:schemeClr val="tx1">
                    <a:lumMod val="75000"/>
                    <a:lumOff val="25000"/>
                  </a:schemeClr>
                </a:solidFill>
              </a:rPr>
              <a:t>Rosindell</a:t>
            </a:r>
            <a:r>
              <a:rPr lang="en-GB" sz="1200" dirty="0" smtClean="0">
                <a:solidFill>
                  <a:schemeClr val="tx1">
                    <a:lumMod val="75000"/>
                    <a:lumOff val="25000"/>
                  </a:schemeClr>
                </a:solidFill>
              </a:rPr>
              <a:t> (2012)</a:t>
            </a:r>
            <a:endParaRPr lang="en-GB" sz="1200" dirty="0">
              <a:solidFill>
                <a:schemeClr val="tx1">
                  <a:lumMod val="75000"/>
                  <a:lumOff val="25000"/>
                </a:schemeClr>
              </a:solidFill>
            </a:endParaRPr>
          </a:p>
        </p:txBody>
      </p:sp>
      <p:graphicFrame>
        <p:nvGraphicFramePr>
          <p:cNvPr id="7" name="Table 6"/>
          <p:cNvGraphicFramePr>
            <a:graphicFrameLocks noGrp="1"/>
          </p:cNvGraphicFramePr>
          <p:nvPr/>
        </p:nvGraphicFramePr>
        <p:xfrm>
          <a:off x="4800600" y="6019800"/>
          <a:ext cx="3886200" cy="381000"/>
        </p:xfrm>
        <a:graphic>
          <a:graphicData uri="http://schemas.openxmlformats.org/drawingml/2006/table">
            <a:tbl>
              <a:tblPr/>
              <a:tblGrid>
                <a:gridCol w="1295400"/>
                <a:gridCol w="1295400"/>
                <a:gridCol w="1295400"/>
              </a:tblGrid>
              <a:tr h="381000">
                <a:tc>
                  <a:txBody>
                    <a:bodyPr/>
                    <a:lstStyle/>
                    <a:p>
                      <a:pPr algn="ctr" fontAlgn="b"/>
                      <a:r>
                        <a:rPr lang="en-GB" sz="1100" b="0" i="0" u="none" strike="noStrike" dirty="0" smtClean="0">
                          <a:solidFill>
                            <a:srgbClr val="000000"/>
                          </a:solidFill>
                          <a:latin typeface="Calibri"/>
                        </a:rPr>
                        <a:t>BD</a:t>
                      </a:r>
                      <a:endParaRPr lang="en-GB"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GB" sz="1100" b="0" i="0" u="none" strike="noStrike" dirty="0">
                          <a:solidFill>
                            <a:srgbClr val="000000"/>
                          </a:solidFill>
                          <a:latin typeface="Calibri"/>
                        </a:rPr>
                        <a:t>PBD</a:t>
                      </a:r>
                    </a:p>
                  </a:txBody>
                  <a:tcPr marL="9525" marR="9525" marT="9525" marB="0" anchor="b">
                    <a:lnL>
                      <a:noFill/>
                    </a:lnL>
                    <a:lnR>
                      <a:noFill/>
                    </a:lnR>
                    <a:lnT>
                      <a:noFill/>
                    </a:lnT>
                    <a:lnB>
                      <a:noFill/>
                    </a:lnB>
                  </a:tcPr>
                </a:tc>
                <a:tc>
                  <a:txBody>
                    <a:bodyPr/>
                    <a:lstStyle/>
                    <a:p>
                      <a:pPr algn="ctr" fontAlgn="b"/>
                      <a:r>
                        <a:rPr lang="en-GB" sz="1100" b="0" i="0" u="none" strike="noStrike" dirty="0">
                          <a:solidFill>
                            <a:srgbClr val="000000"/>
                          </a:solidFill>
                          <a:latin typeface="Calibri"/>
                        </a:rPr>
                        <a:t>phylogeny</a:t>
                      </a:r>
                    </a:p>
                  </a:txBody>
                  <a:tcPr marL="9525" marR="9525" marT="9525"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GB" b="1" dirty="0" smtClean="0"/>
              <a:t>Material &amp; Methods:</a:t>
            </a:r>
            <a:r>
              <a:rPr lang="en-GB" dirty="0" smtClean="0"/>
              <a:t> </a:t>
            </a:r>
            <a:r>
              <a:rPr lang="en-GB" sz="3600" dirty="0" smtClean="0"/>
              <a:t>Start</a:t>
            </a:r>
            <a:endParaRPr lang="en-GB" dirty="0"/>
          </a:p>
        </p:txBody>
      </p:sp>
      <p:pic>
        <p:nvPicPr>
          <p:cNvPr id="4" name="Picture 2" descr="C:\Users\Aline\Dropbox\RUG 2015-2016\1.9 Community eclogy research\4. Poster_presentation\Photo's\Parameter file example.png"/>
          <p:cNvPicPr>
            <a:picLocks noChangeAspect="1" noChangeArrowheads="1"/>
          </p:cNvPicPr>
          <p:nvPr/>
        </p:nvPicPr>
        <p:blipFill>
          <a:blip r:embed="rId3" cstate="print"/>
          <a:srcRect/>
          <a:stretch>
            <a:fillRect/>
          </a:stretch>
        </p:blipFill>
        <p:spPr bwMode="auto">
          <a:xfrm>
            <a:off x="5638800" y="1676400"/>
            <a:ext cx="3279314" cy="3400425"/>
          </a:xfrm>
          <a:prstGeom prst="rect">
            <a:avLst/>
          </a:prstGeom>
          <a:noFill/>
        </p:spPr>
      </p:pic>
      <p:sp>
        <p:nvSpPr>
          <p:cNvPr id="5" name="Rectangle 4"/>
          <p:cNvSpPr/>
          <p:nvPr/>
        </p:nvSpPr>
        <p:spPr>
          <a:xfrm>
            <a:off x="5638800" y="1905000"/>
            <a:ext cx="3200400" cy="1524000"/>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5638800" y="3657600"/>
            <a:ext cx="3200400" cy="228600"/>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2"/>
          <p:cNvSpPr>
            <a:spLocks noGrp="1"/>
          </p:cNvSpPr>
          <p:nvPr>
            <p:ph idx="1"/>
          </p:nvPr>
        </p:nvSpPr>
        <p:spPr>
          <a:xfrm>
            <a:off x="457200" y="1600200"/>
            <a:ext cx="5334000" cy="4343400"/>
          </a:xfrm>
        </p:spPr>
        <p:txBody>
          <a:bodyPr>
            <a:normAutofit/>
          </a:bodyPr>
          <a:lstStyle/>
          <a:p>
            <a:pPr>
              <a:buNone/>
            </a:pPr>
            <a:r>
              <a:rPr lang="en-GB" sz="2800" dirty="0" smtClean="0"/>
              <a:t>Important parameters:</a:t>
            </a:r>
          </a:p>
          <a:p>
            <a:pPr lvl="1"/>
            <a:r>
              <a:rPr lang="en-GB" sz="2000" b="1" dirty="0" err="1" smtClean="0"/>
              <a:t>Sirg</a:t>
            </a:r>
            <a:r>
              <a:rPr lang="en-GB" sz="2000" dirty="0" smtClean="0"/>
              <a:t>: speciation initiation rate </a:t>
            </a:r>
            <a:r>
              <a:rPr lang="en-GB" sz="2000" i="1" dirty="0" smtClean="0"/>
              <a:t>good</a:t>
            </a:r>
            <a:r>
              <a:rPr lang="en-GB" sz="2000" dirty="0" smtClean="0"/>
              <a:t> species</a:t>
            </a:r>
          </a:p>
          <a:p>
            <a:pPr lvl="1"/>
            <a:r>
              <a:rPr lang="en-GB" sz="2000" b="1" dirty="0" err="1" smtClean="0"/>
              <a:t>Siri</a:t>
            </a:r>
            <a:r>
              <a:rPr lang="en-GB" sz="2000" dirty="0" smtClean="0"/>
              <a:t>: speciation initiation rate </a:t>
            </a:r>
            <a:r>
              <a:rPr lang="en-GB" sz="2000" i="1" dirty="0" smtClean="0"/>
              <a:t>incipient</a:t>
            </a:r>
            <a:r>
              <a:rPr lang="en-GB" sz="2000" dirty="0" smtClean="0"/>
              <a:t> species</a:t>
            </a:r>
          </a:p>
          <a:p>
            <a:pPr lvl="1"/>
            <a:r>
              <a:rPr lang="en-GB" sz="2000" b="1" dirty="0" err="1" smtClean="0"/>
              <a:t>Scr</a:t>
            </a:r>
            <a:r>
              <a:rPr lang="en-GB" sz="2000" dirty="0" smtClean="0"/>
              <a:t>: speciation completion rate</a:t>
            </a:r>
          </a:p>
          <a:p>
            <a:pPr lvl="1"/>
            <a:r>
              <a:rPr lang="en-GB" sz="2000" b="1" dirty="0" smtClean="0"/>
              <a:t>Erg</a:t>
            </a:r>
            <a:r>
              <a:rPr lang="en-GB" sz="2000" dirty="0" smtClean="0"/>
              <a:t>: extinction rate </a:t>
            </a:r>
            <a:r>
              <a:rPr lang="en-GB" sz="2000" i="1" dirty="0" smtClean="0"/>
              <a:t>good</a:t>
            </a:r>
            <a:r>
              <a:rPr lang="en-GB" sz="2000" dirty="0" smtClean="0"/>
              <a:t> species</a:t>
            </a:r>
          </a:p>
          <a:p>
            <a:pPr lvl="1"/>
            <a:r>
              <a:rPr lang="en-GB" sz="2000" b="1" dirty="0" err="1" smtClean="0"/>
              <a:t>Eri</a:t>
            </a:r>
            <a:r>
              <a:rPr lang="en-GB" sz="2000" dirty="0" smtClean="0"/>
              <a:t>: extinction rate </a:t>
            </a:r>
            <a:r>
              <a:rPr lang="en-GB" sz="2000" i="1" dirty="0" smtClean="0"/>
              <a:t>incipient</a:t>
            </a:r>
            <a:r>
              <a:rPr lang="en-GB" sz="2000" dirty="0" smtClean="0"/>
              <a:t> species</a:t>
            </a:r>
          </a:p>
          <a:p>
            <a:pPr lvl="1"/>
            <a:r>
              <a:rPr lang="en-GB" sz="2000" b="1" dirty="0" smtClean="0"/>
              <a:t>Age</a:t>
            </a:r>
          </a:p>
          <a:p>
            <a:pPr lvl="1"/>
            <a:r>
              <a:rPr lang="en-GB" sz="2000" b="1" dirty="0" smtClean="0"/>
              <a:t>Mutation</a:t>
            </a:r>
            <a:r>
              <a:rPr lang="en-GB" sz="2000" dirty="0" smtClean="0"/>
              <a:t> </a:t>
            </a:r>
            <a:r>
              <a:rPr lang="en-GB" sz="2000" b="1" dirty="0" smtClean="0"/>
              <a:t>rate</a:t>
            </a:r>
          </a:p>
          <a:p>
            <a:pPr lvl="1"/>
            <a:r>
              <a:rPr lang="en-GB" sz="2000" b="1" dirty="0" smtClean="0"/>
              <a:t>Sequence </a:t>
            </a:r>
            <a:r>
              <a:rPr lang="en-GB" sz="2000" b="1" dirty="0" smtClean="0"/>
              <a:t>length</a:t>
            </a:r>
            <a:endParaRPr lang="nl-NL" sz="2400" b="1" dirty="0" smtClean="0"/>
          </a:p>
          <a:p>
            <a:pPr lvl="1"/>
            <a:endParaRPr lang="nl-NL" sz="2400" dirty="0" smtClean="0"/>
          </a:p>
          <a:p>
            <a:pPr>
              <a:buNone/>
            </a:pPr>
            <a:endParaRPr lang="nl-NL" sz="2800" dirty="0" smtClean="0"/>
          </a:p>
        </p:txBody>
      </p:sp>
      <p:sp>
        <p:nvSpPr>
          <p:cNvPr id="11" name="Rectangle 10"/>
          <p:cNvSpPr/>
          <p:nvPr/>
        </p:nvSpPr>
        <p:spPr>
          <a:xfrm>
            <a:off x="5638800" y="4114800"/>
            <a:ext cx="3200400" cy="228600"/>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GB" b="1" dirty="0" smtClean="0"/>
              <a:t>Material &amp; Methods:</a:t>
            </a:r>
            <a:r>
              <a:rPr lang="en-GB" dirty="0" smtClean="0"/>
              <a:t> </a:t>
            </a:r>
            <a:r>
              <a:rPr lang="en-GB" sz="3600" dirty="0" smtClean="0"/>
              <a:t>Start</a:t>
            </a:r>
            <a:endParaRPr lang="en-GB" dirty="0"/>
          </a:p>
        </p:txBody>
      </p:sp>
      <p:pic>
        <p:nvPicPr>
          <p:cNvPr id="4" name="Picture 2" descr="C:\Users\Aline\Dropbox\RUG 2015-2016\1.9 Community eclogy research\4. Poster_presentation\Photo's\Parameter file example.png"/>
          <p:cNvPicPr>
            <a:picLocks noChangeAspect="1" noChangeArrowheads="1"/>
          </p:cNvPicPr>
          <p:nvPr/>
        </p:nvPicPr>
        <p:blipFill>
          <a:blip r:embed="rId3" cstate="print"/>
          <a:srcRect/>
          <a:stretch>
            <a:fillRect/>
          </a:stretch>
        </p:blipFill>
        <p:spPr bwMode="auto">
          <a:xfrm>
            <a:off x="5638800" y="1676400"/>
            <a:ext cx="3279314" cy="3400425"/>
          </a:xfrm>
          <a:prstGeom prst="rect">
            <a:avLst/>
          </a:prstGeom>
          <a:noFill/>
        </p:spPr>
      </p:pic>
      <p:sp>
        <p:nvSpPr>
          <p:cNvPr id="5" name="Rectangle 4"/>
          <p:cNvSpPr/>
          <p:nvPr/>
        </p:nvSpPr>
        <p:spPr>
          <a:xfrm>
            <a:off x="5638800" y="1905000"/>
            <a:ext cx="3200400" cy="1524000"/>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5638800" y="3657600"/>
            <a:ext cx="3200400" cy="228600"/>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2"/>
          <p:cNvSpPr>
            <a:spLocks noGrp="1"/>
          </p:cNvSpPr>
          <p:nvPr>
            <p:ph idx="1"/>
          </p:nvPr>
        </p:nvSpPr>
        <p:spPr>
          <a:xfrm>
            <a:off x="457200" y="1600200"/>
            <a:ext cx="5334000" cy="4343400"/>
          </a:xfrm>
        </p:spPr>
        <p:txBody>
          <a:bodyPr>
            <a:normAutofit/>
          </a:bodyPr>
          <a:lstStyle/>
          <a:p>
            <a:pPr>
              <a:buNone/>
            </a:pPr>
            <a:r>
              <a:rPr lang="en-GB" sz="2800" dirty="0" smtClean="0"/>
              <a:t>Important parameters:</a:t>
            </a:r>
          </a:p>
          <a:p>
            <a:pPr lvl="1"/>
            <a:r>
              <a:rPr lang="en-GB" sz="2000" b="1" dirty="0" err="1" smtClean="0">
                <a:solidFill>
                  <a:schemeClr val="bg1">
                    <a:lumMod val="65000"/>
                  </a:schemeClr>
                </a:solidFill>
              </a:rPr>
              <a:t>Sirg</a:t>
            </a:r>
            <a:r>
              <a:rPr lang="en-GB" sz="2000" dirty="0" smtClean="0">
                <a:solidFill>
                  <a:schemeClr val="bg1">
                    <a:lumMod val="65000"/>
                  </a:schemeClr>
                </a:solidFill>
              </a:rPr>
              <a:t>: speciation initiation rate </a:t>
            </a:r>
            <a:r>
              <a:rPr lang="en-GB" sz="2000" i="1" dirty="0" smtClean="0">
                <a:solidFill>
                  <a:schemeClr val="bg1">
                    <a:lumMod val="65000"/>
                  </a:schemeClr>
                </a:solidFill>
              </a:rPr>
              <a:t>good</a:t>
            </a:r>
            <a:r>
              <a:rPr lang="en-GB" sz="2000" dirty="0" smtClean="0">
                <a:solidFill>
                  <a:schemeClr val="bg1">
                    <a:lumMod val="65000"/>
                  </a:schemeClr>
                </a:solidFill>
              </a:rPr>
              <a:t> species</a:t>
            </a:r>
          </a:p>
          <a:p>
            <a:pPr lvl="1"/>
            <a:r>
              <a:rPr lang="en-GB" sz="2000" b="1" dirty="0" err="1" smtClean="0">
                <a:solidFill>
                  <a:schemeClr val="bg1">
                    <a:lumMod val="65000"/>
                  </a:schemeClr>
                </a:solidFill>
              </a:rPr>
              <a:t>Siri</a:t>
            </a:r>
            <a:r>
              <a:rPr lang="en-GB" sz="2000" dirty="0" smtClean="0">
                <a:solidFill>
                  <a:schemeClr val="bg1">
                    <a:lumMod val="65000"/>
                  </a:schemeClr>
                </a:solidFill>
              </a:rPr>
              <a:t>: speciation initiation rate </a:t>
            </a:r>
            <a:r>
              <a:rPr lang="en-GB" sz="2000" i="1" dirty="0" smtClean="0">
                <a:solidFill>
                  <a:schemeClr val="bg1">
                    <a:lumMod val="65000"/>
                  </a:schemeClr>
                </a:solidFill>
              </a:rPr>
              <a:t>incipient</a:t>
            </a:r>
            <a:r>
              <a:rPr lang="en-GB" sz="2000" dirty="0" smtClean="0">
                <a:solidFill>
                  <a:schemeClr val="bg1">
                    <a:lumMod val="65000"/>
                  </a:schemeClr>
                </a:solidFill>
              </a:rPr>
              <a:t> species</a:t>
            </a:r>
          </a:p>
          <a:p>
            <a:pPr lvl="1"/>
            <a:r>
              <a:rPr lang="en-GB" sz="2000" b="1" dirty="0" err="1" smtClean="0">
                <a:solidFill>
                  <a:schemeClr val="bg1">
                    <a:lumMod val="65000"/>
                  </a:schemeClr>
                </a:solidFill>
              </a:rPr>
              <a:t>Scr</a:t>
            </a:r>
            <a:r>
              <a:rPr lang="en-GB" sz="2000" dirty="0" smtClean="0">
                <a:solidFill>
                  <a:schemeClr val="bg1">
                    <a:lumMod val="65000"/>
                  </a:schemeClr>
                </a:solidFill>
              </a:rPr>
              <a:t>: speciation completion rate</a:t>
            </a:r>
          </a:p>
          <a:p>
            <a:pPr lvl="1"/>
            <a:r>
              <a:rPr lang="en-GB" sz="2000" b="1" dirty="0" smtClean="0">
                <a:solidFill>
                  <a:schemeClr val="bg1">
                    <a:lumMod val="65000"/>
                  </a:schemeClr>
                </a:solidFill>
              </a:rPr>
              <a:t>Erg</a:t>
            </a:r>
            <a:r>
              <a:rPr lang="en-GB" sz="2000" dirty="0" smtClean="0">
                <a:solidFill>
                  <a:schemeClr val="bg1">
                    <a:lumMod val="65000"/>
                  </a:schemeClr>
                </a:solidFill>
              </a:rPr>
              <a:t>: extinction rate </a:t>
            </a:r>
            <a:r>
              <a:rPr lang="en-GB" sz="2000" i="1" dirty="0" smtClean="0">
                <a:solidFill>
                  <a:schemeClr val="bg1">
                    <a:lumMod val="65000"/>
                  </a:schemeClr>
                </a:solidFill>
              </a:rPr>
              <a:t>good</a:t>
            </a:r>
            <a:r>
              <a:rPr lang="en-GB" sz="2000" dirty="0" smtClean="0">
                <a:solidFill>
                  <a:schemeClr val="bg1">
                    <a:lumMod val="65000"/>
                  </a:schemeClr>
                </a:solidFill>
              </a:rPr>
              <a:t> species</a:t>
            </a:r>
          </a:p>
          <a:p>
            <a:pPr lvl="1"/>
            <a:r>
              <a:rPr lang="en-GB" sz="2000" b="1" dirty="0" err="1" smtClean="0">
                <a:solidFill>
                  <a:schemeClr val="bg1">
                    <a:lumMod val="65000"/>
                  </a:schemeClr>
                </a:solidFill>
              </a:rPr>
              <a:t>Eri</a:t>
            </a:r>
            <a:r>
              <a:rPr lang="en-GB" sz="2000" dirty="0" smtClean="0">
                <a:solidFill>
                  <a:schemeClr val="bg1">
                    <a:lumMod val="65000"/>
                  </a:schemeClr>
                </a:solidFill>
              </a:rPr>
              <a:t>: extinction rate </a:t>
            </a:r>
            <a:r>
              <a:rPr lang="en-GB" sz="2000" i="1" dirty="0" smtClean="0">
                <a:solidFill>
                  <a:schemeClr val="bg1">
                    <a:lumMod val="65000"/>
                  </a:schemeClr>
                </a:solidFill>
              </a:rPr>
              <a:t>incipient</a:t>
            </a:r>
            <a:r>
              <a:rPr lang="en-GB" sz="2000" dirty="0" smtClean="0">
                <a:solidFill>
                  <a:schemeClr val="bg1">
                    <a:lumMod val="65000"/>
                  </a:schemeClr>
                </a:solidFill>
              </a:rPr>
              <a:t> species</a:t>
            </a:r>
          </a:p>
          <a:p>
            <a:pPr lvl="1"/>
            <a:r>
              <a:rPr lang="en-GB" sz="2000" b="1" dirty="0" smtClean="0">
                <a:solidFill>
                  <a:schemeClr val="bg1">
                    <a:lumMod val="65000"/>
                  </a:schemeClr>
                </a:solidFill>
              </a:rPr>
              <a:t>Age</a:t>
            </a:r>
          </a:p>
          <a:p>
            <a:pPr lvl="1"/>
            <a:r>
              <a:rPr lang="en-GB" sz="2000" b="1" dirty="0" smtClean="0"/>
              <a:t>Mutation</a:t>
            </a:r>
            <a:r>
              <a:rPr lang="en-GB" sz="2000" dirty="0" smtClean="0"/>
              <a:t> </a:t>
            </a:r>
            <a:r>
              <a:rPr lang="en-GB" sz="2000" b="1" dirty="0" smtClean="0"/>
              <a:t>rate</a:t>
            </a:r>
          </a:p>
          <a:p>
            <a:pPr lvl="1"/>
            <a:r>
              <a:rPr lang="en-GB" sz="2000" b="1" dirty="0" smtClean="0"/>
              <a:t>Sequence </a:t>
            </a:r>
            <a:r>
              <a:rPr lang="en-GB" sz="2000" b="1" dirty="0" smtClean="0"/>
              <a:t>length</a:t>
            </a:r>
            <a:endParaRPr lang="nl-NL" sz="2400" b="1" dirty="0" smtClean="0"/>
          </a:p>
          <a:p>
            <a:pPr lvl="1"/>
            <a:endParaRPr lang="nl-NL" sz="2400" dirty="0" smtClean="0"/>
          </a:p>
          <a:p>
            <a:pPr>
              <a:buNone/>
            </a:pPr>
            <a:endParaRPr lang="nl-NL" sz="2800" dirty="0" smtClean="0"/>
          </a:p>
        </p:txBody>
      </p:sp>
      <p:sp>
        <p:nvSpPr>
          <p:cNvPr id="11" name="Rectangle 10"/>
          <p:cNvSpPr/>
          <p:nvPr/>
        </p:nvSpPr>
        <p:spPr>
          <a:xfrm>
            <a:off x="5638800" y="4114800"/>
            <a:ext cx="3200400" cy="228600"/>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0" name="Picture 2" descr="C:\Users\Aline\Dropbox\RUG 2015-2016\1.9 Community eclogy research\4. Poster_presentation\Figs and graphs ppt\EtienneEtAl2014Fig1a.png"/>
          <p:cNvPicPr>
            <a:picLocks noChangeAspect="1" noChangeArrowheads="1"/>
          </p:cNvPicPr>
          <p:nvPr/>
        </p:nvPicPr>
        <p:blipFill>
          <a:blip r:embed="rId4" cstate="print"/>
          <a:srcRect/>
          <a:stretch>
            <a:fillRect/>
          </a:stretch>
        </p:blipFill>
        <p:spPr bwMode="auto">
          <a:xfrm>
            <a:off x="1752600" y="2286000"/>
            <a:ext cx="2935287" cy="214471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1029" name="Picture 5" descr="C:\Users\Aline\Dropbox\RUG 2015-2016\1.9 Community eclogy research\4. Poster_presentation\Figs and graphs ppt\Step4_Posterior.png"/>
          <p:cNvPicPr>
            <a:picLocks noChangeAspect="1" noChangeArrowheads="1"/>
          </p:cNvPicPr>
          <p:nvPr/>
        </p:nvPicPr>
        <p:blipFill>
          <a:blip r:embed="rId4" cstate="print">
            <a:lum bright="-50000" contrast="70000"/>
          </a:blip>
          <a:srcRect/>
          <a:stretch>
            <a:fillRect/>
          </a:stretch>
        </p:blipFill>
        <p:spPr bwMode="auto">
          <a:xfrm>
            <a:off x="5029200" y="381000"/>
            <a:ext cx="3506787" cy="3506787"/>
          </a:xfrm>
          <a:prstGeom prst="rect">
            <a:avLst/>
          </a:prstGeom>
          <a:noFill/>
        </p:spPr>
      </p:pic>
      <p:pic>
        <p:nvPicPr>
          <p:cNvPr id="1028" name="Picture 4" descr="C:\Users\Aline\Dropbox\RUG 2015-2016\1.9 Community eclogy research\4. Poster_presentation\Figs and graphs ppt\Step3_Alignment.png"/>
          <p:cNvPicPr>
            <a:picLocks noChangeAspect="1" noChangeArrowheads="1"/>
          </p:cNvPicPr>
          <p:nvPr/>
        </p:nvPicPr>
        <p:blipFill>
          <a:blip r:embed="rId5" cstate="print"/>
          <a:srcRect/>
          <a:stretch>
            <a:fillRect/>
          </a:stretch>
        </p:blipFill>
        <p:spPr bwMode="auto">
          <a:xfrm>
            <a:off x="5638800" y="4419600"/>
            <a:ext cx="2514600" cy="1860136"/>
          </a:xfrm>
          <a:prstGeom prst="rect">
            <a:avLst/>
          </a:prstGeom>
          <a:noFill/>
        </p:spPr>
      </p:pic>
      <p:sp>
        <p:nvSpPr>
          <p:cNvPr id="10" name="TextBox 9"/>
          <p:cNvSpPr txBox="1"/>
          <p:nvPr/>
        </p:nvSpPr>
        <p:spPr>
          <a:xfrm>
            <a:off x="838200" y="3505200"/>
            <a:ext cx="2438400" cy="369332"/>
          </a:xfrm>
          <a:prstGeom prst="rect">
            <a:avLst/>
          </a:prstGeom>
          <a:noFill/>
        </p:spPr>
        <p:txBody>
          <a:bodyPr wrap="square" rtlCol="0">
            <a:spAutoFit/>
          </a:bodyPr>
          <a:lstStyle/>
          <a:p>
            <a:pPr algn="ctr"/>
            <a:r>
              <a:rPr lang="en-GB" dirty="0" smtClean="0"/>
              <a:t>‘true’ </a:t>
            </a:r>
            <a:r>
              <a:rPr lang="en-GB" dirty="0" smtClean="0"/>
              <a:t>tree</a:t>
            </a:r>
            <a:endParaRPr lang="en-GB" dirty="0"/>
          </a:p>
        </p:txBody>
      </p:sp>
      <p:sp>
        <p:nvSpPr>
          <p:cNvPr id="11" name="TextBox 10"/>
          <p:cNvSpPr txBox="1"/>
          <p:nvPr/>
        </p:nvSpPr>
        <p:spPr>
          <a:xfrm>
            <a:off x="5715000" y="3581400"/>
            <a:ext cx="2438400" cy="369332"/>
          </a:xfrm>
          <a:prstGeom prst="rect">
            <a:avLst/>
          </a:prstGeom>
          <a:noFill/>
        </p:spPr>
        <p:txBody>
          <a:bodyPr wrap="square" rtlCol="0">
            <a:spAutoFit/>
          </a:bodyPr>
          <a:lstStyle/>
          <a:p>
            <a:pPr algn="ctr"/>
            <a:r>
              <a:rPr lang="en-GB" dirty="0" smtClean="0"/>
              <a:t>posterior</a:t>
            </a:r>
            <a:endParaRPr lang="en-GB" dirty="0"/>
          </a:p>
        </p:txBody>
      </p:sp>
      <p:sp>
        <p:nvSpPr>
          <p:cNvPr id="12" name="Right Arrow 11"/>
          <p:cNvSpPr/>
          <p:nvPr/>
        </p:nvSpPr>
        <p:spPr>
          <a:xfrm rot="5400000">
            <a:off x="1828800" y="4038600"/>
            <a:ext cx="457200" cy="3048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p:cNvSpPr txBox="1">
            <a:spLocks/>
          </p:cNvSpPr>
          <p:nvPr/>
        </p:nvSpPr>
        <p:spPr>
          <a:xfrm>
            <a:off x="533400" y="228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smtClean="0">
                <a:ln>
                  <a:noFill/>
                </a:ln>
                <a:solidFill>
                  <a:schemeClr val="tx1"/>
                </a:solidFill>
                <a:effectLst/>
                <a:uLnTx/>
                <a:uFillTx/>
                <a:latin typeface="+mj-lt"/>
                <a:ea typeface="+mj-ea"/>
                <a:cs typeface="+mj-cs"/>
              </a:rPr>
              <a:t>Material &amp; </a:t>
            </a:r>
            <a:r>
              <a:rPr kumimoji="0" lang="en-GB" sz="4400" b="1" i="0" u="none" strike="noStrike" kern="1200" cap="none" spc="0" normalizeH="0" baseline="0" noProof="0" dirty="0" smtClean="0">
                <a:ln>
                  <a:noFill/>
                </a:ln>
                <a:solidFill>
                  <a:schemeClr val="tx1"/>
                </a:solidFill>
                <a:effectLst/>
                <a:uLnTx/>
                <a:uFillTx/>
                <a:latin typeface="+mj-lt"/>
                <a:ea typeface="+mj-ea"/>
                <a:cs typeface="+mj-cs"/>
              </a:rPr>
              <a:t>Methods:</a:t>
            </a:r>
            <a:r>
              <a:rPr kumimoji="0" lang="en-GB" sz="4400" i="0" u="none" strike="noStrike" kern="1200" cap="none" spc="0" normalizeH="0" baseline="0" noProof="0" dirty="0" smtClean="0">
                <a:ln>
                  <a:noFill/>
                </a:ln>
                <a:solidFill>
                  <a:schemeClr val="tx1"/>
                </a:solidFill>
                <a:effectLst/>
                <a:uLnTx/>
                <a:uFillTx/>
                <a:latin typeface="+mj-lt"/>
                <a:ea typeface="+mj-ea"/>
                <a:cs typeface="+mj-cs"/>
              </a:rPr>
              <a:t> </a:t>
            </a:r>
            <a:r>
              <a:rPr kumimoji="0" lang="en-GB" sz="3600" i="0" u="none" strike="noStrike" kern="1200" cap="none" spc="0" normalizeH="0" baseline="0" noProof="0" dirty="0" smtClean="0">
                <a:ln>
                  <a:noFill/>
                </a:ln>
                <a:solidFill>
                  <a:schemeClr val="tx1"/>
                </a:solidFill>
                <a:effectLst/>
                <a:uLnTx/>
                <a:uFillTx/>
                <a:latin typeface="+mj-lt"/>
                <a:ea typeface="+mj-ea"/>
                <a:cs typeface="+mj-cs"/>
              </a:rPr>
              <a:t>Workflow</a:t>
            </a:r>
            <a:endParaRPr kumimoji="0" lang="en-GB"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18" name="Content Placeholder 2"/>
          <p:cNvSpPr>
            <a:spLocks noGrp="1"/>
          </p:cNvSpPr>
          <p:nvPr>
            <p:ph idx="1"/>
          </p:nvPr>
        </p:nvSpPr>
        <p:spPr>
          <a:xfrm>
            <a:off x="457200" y="1905001"/>
            <a:ext cx="8229600" cy="1143000"/>
          </a:xfrm>
        </p:spPr>
        <p:txBody>
          <a:bodyPr>
            <a:normAutofit/>
          </a:bodyPr>
          <a:lstStyle/>
          <a:p>
            <a:pPr lvl="1">
              <a:buNone/>
            </a:pPr>
            <a:endParaRPr lang="nl-NL" sz="2400" dirty="0" smtClean="0"/>
          </a:p>
          <a:p>
            <a:pPr lvl="1">
              <a:buNone/>
            </a:pPr>
            <a:endParaRPr lang="nl-NL" sz="2400" dirty="0" smtClean="0"/>
          </a:p>
          <a:p>
            <a:pPr lvl="1">
              <a:buNone/>
            </a:pPr>
            <a:endParaRPr lang="nl-NL" sz="2400" dirty="0" smtClean="0"/>
          </a:p>
          <a:p>
            <a:pPr lvl="1">
              <a:buNone/>
            </a:pPr>
            <a:endParaRPr lang="nl-NL" sz="2400" dirty="0" smtClean="0"/>
          </a:p>
          <a:p>
            <a:pPr lvl="1"/>
            <a:endParaRPr lang="nl-NL" sz="2400" dirty="0" smtClean="0"/>
          </a:p>
          <a:p>
            <a:pPr lvl="1"/>
            <a:endParaRPr lang="nl-NL" sz="2400" dirty="0" smtClean="0"/>
          </a:p>
          <a:p>
            <a:pPr lvl="1"/>
            <a:endParaRPr lang="nl-NL" sz="2400" dirty="0" smtClean="0"/>
          </a:p>
          <a:p>
            <a:pPr lvl="1">
              <a:buNone/>
            </a:pPr>
            <a:endParaRPr lang="nl-NL" sz="2400" dirty="0" smtClean="0"/>
          </a:p>
        </p:txBody>
      </p:sp>
      <p:pic>
        <p:nvPicPr>
          <p:cNvPr id="21" name="Picture 5" descr="beast.png"/>
          <p:cNvPicPr>
            <a:picLocks noChangeAspect="1" noChangeArrowheads="1"/>
          </p:cNvPicPr>
          <p:nvPr/>
        </p:nvPicPr>
        <p:blipFill>
          <a:blip r:embed="rId6" cstate="print"/>
          <a:srcRect/>
          <a:stretch>
            <a:fillRect/>
          </a:stretch>
        </p:blipFill>
        <p:spPr bwMode="auto">
          <a:xfrm rot="20432816">
            <a:off x="5962023" y="3904623"/>
            <a:ext cx="685800" cy="685801"/>
          </a:xfrm>
          <a:prstGeom prst="rect">
            <a:avLst/>
          </a:prstGeom>
          <a:noFill/>
        </p:spPr>
      </p:pic>
      <p:sp>
        <p:nvSpPr>
          <p:cNvPr id="23" name="TextBox 22"/>
          <p:cNvSpPr txBox="1"/>
          <p:nvPr/>
        </p:nvSpPr>
        <p:spPr>
          <a:xfrm>
            <a:off x="914400" y="6096000"/>
            <a:ext cx="2438400" cy="369332"/>
          </a:xfrm>
          <a:prstGeom prst="rect">
            <a:avLst/>
          </a:prstGeom>
          <a:noFill/>
        </p:spPr>
        <p:txBody>
          <a:bodyPr wrap="square" rtlCol="0">
            <a:spAutoFit/>
          </a:bodyPr>
          <a:lstStyle/>
          <a:p>
            <a:pPr algn="ctr"/>
            <a:r>
              <a:rPr lang="en-GB" dirty="0" smtClean="0"/>
              <a:t>s</a:t>
            </a:r>
            <a:r>
              <a:rPr lang="en-GB" dirty="0" smtClean="0"/>
              <a:t>ampled </a:t>
            </a:r>
            <a:r>
              <a:rPr lang="en-GB" dirty="0" smtClean="0"/>
              <a:t>species tree</a:t>
            </a:r>
            <a:endParaRPr lang="en-GB" dirty="0"/>
          </a:p>
        </p:txBody>
      </p:sp>
      <p:sp>
        <p:nvSpPr>
          <p:cNvPr id="24" name="TextBox 23"/>
          <p:cNvSpPr txBox="1"/>
          <p:nvPr/>
        </p:nvSpPr>
        <p:spPr>
          <a:xfrm>
            <a:off x="5715000" y="6096000"/>
            <a:ext cx="2438400" cy="369332"/>
          </a:xfrm>
          <a:prstGeom prst="rect">
            <a:avLst/>
          </a:prstGeom>
          <a:noFill/>
        </p:spPr>
        <p:txBody>
          <a:bodyPr wrap="square" rtlCol="0">
            <a:spAutoFit/>
          </a:bodyPr>
          <a:lstStyle/>
          <a:p>
            <a:pPr algn="ctr"/>
            <a:r>
              <a:rPr lang="en-GB" dirty="0" smtClean="0"/>
              <a:t>alignment</a:t>
            </a:r>
            <a:endParaRPr lang="en-GB" dirty="0"/>
          </a:p>
        </p:txBody>
      </p:sp>
      <p:sp>
        <p:nvSpPr>
          <p:cNvPr id="25" name="Right Arrow 24"/>
          <p:cNvSpPr/>
          <p:nvPr/>
        </p:nvSpPr>
        <p:spPr>
          <a:xfrm>
            <a:off x="4343400" y="5334000"/>
            <a:ext cx="457200" cy="3048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ight Arrow 25"/>
          <p:cNvSpPr/>
          <p:nvPr/>
        </p:nvSpPr>
        <p:spPr>
          <a:xfrm rot="16200000">
            <a:off x="6705600" y="4038600"/>
            <a:ext cx="457200" cy="3048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C:\Users\Aline\Dropbox\RUG 2015-2016\1.9 Community eclogy research\4. Poster_presentation\Figs and graphs ppt\Step1_Incipient species tree.png"/>
          <p:cNvPicPr>
            <a:picLocks noChangeAspect="1" noChangeArrowheads="1"/>
          </p:cNvPicPr>
          <p:nvPr/>
        </p:nvPicPr>
        <p:blipFill>
          <a:blip r:embed="rId7" cstate="print"/>
          <a:srcRect/>
          <a:stretch>
            <a:fillRect/>
          </a:stretch>
        </p:blipFill>
        <p:spPr bwMode="auto">
          <a:xfrm>
            <a:off x="1143000" y="1295400"/>
            <a:ext cx="2286000" cy="2286000"/>
          </a:xfrm>
          <a:prstGeom prst="rect">
            <a:avLst/>
          </a:prstGeom>
          <a:noFill/>
        </p:spPr>
      </p:pic>
      <p:pic>
        <p:nvPicPr>
          <p:cNvPr id="1027" name="Picture 3" descr="C:\Users\Aline\Dropbox\RUG 2015-2016\1.9 Community eclogy research\4. Poster_presentation\Figs and graphs ppt\Step2_Sampled species tree.png"/>
          <p:cNvPicPr>
            <a:picLocks noChangeAspect="1" noChangeArrowheads="1"/>
          </p:cNvPicPr>
          <p:nvPr/>
        </p:nvPicPr>
        <p:blipFill>
          <a:blip r:embed="rId8" cstate="print"/>
          <a:srcRect/>
          <a:stretch>
            <a:fillRect/>
          </a:stretch>
        </p:blipFill>
        <p:spPr bwMode="auto">
          <a:xfrm>
            <a:off x="1219200" y="4724400"/>
            <a:ext cx="1847850" cy="12954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1783</TotalTime>
  <Words>769</Words>
  <Application>Microsoft Office PowerPoint</Application>
  <PresentationFormat>On-screen Show (4:3)</PresentationFormat>
  <Paragraphs>151</Paragraphs>
  <Slides>20</Slides>
  <Notes>12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Inferring Phylogenies: BEAST2 and the Protracted Birth-Death model</vt:lpstr>
      <vt:lpstr>Research Question</vt:lpstr>
      <vt:lpstr>Introduction</vt:lpstr>
      <vt:lpstr>Introduction</vt:lpstr>
      <vt:lpstr>Introduction</vt:lpstr>
      <vt:lpstr>Introduction</vt:lpstr>
      <vt:lpstr>Material &amp; Methods: Start</vt:lpstr>
      <vt:lpstr>Material &amp; Methods: Start</vt:lpstr>
      <vt:lpstr>Slide 9</vt:lpstr>
      <vt:lpstr>Material &amp; Methods: Analysis</vt:lpstr>
      <vt:lpstr>Main Question</vt:lpstr>
      <vt:lpstr>Results: Distribution gamma statistics</vt:lpstr>
      <vt:lpstr>Results: Comparison Gammas</vt:lpstr>
      <vt:lpstr>Results: Age</vt:lpstr>
      <vt:lpstr>Results: Mutation Rate</vt:lpstr>
      <vt:lpstr>Results: Speciation Initiation Rate (SIR)</vt:lpstr>
      <vt:lpstr>Results: Gamma Distribution</vt:lpstr>
      <vt:lpstr>Discussion &amp; Conclusions</vt:lpstr>
      <vt:lpstr>Questions</vt:lpstr>
      <vt:lpstr>BEAST2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Jolien Gay</dc:creator>
  <cp:lastModifiedBy>Aline</cp:lastModifiedBy>
  <cp:revision>247</cp:revision>
  <dcterms:created xsi:type="dcterms:W3CDTF">2006-08-16T00:00:00Z</dcterms:created>
  <dcterms:modified xsi:type="dcterms:W3CDTF">2016-05-26T18:02:27Z</dcterms:modified>
</cp:coreProperties>
</file>