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468" y="-90"/>
      </p:cViewPr>
      <p:guideLst>
        <p:guide orient="horz" pos="3368"/>
        <p:guide pos="238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29/05/2016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8" descr="C:\Users\Aline\Downloads\boompje 001 [45885].bmp"/>
          <p:cNvPicPr>
            <a:picLocks noChangeAspect="1" noChangeArrowheads="1"/>
          </p:cNvPicPr>
          <p:nvPr/>
        </p:nvPicPr>
        <p:blipFill>
          <a:blip r:embed="rId2" cstate="print"/>
          <a:srcRect/>
          <a:stretch>
            <a:fillRect/>
          </a:stretch>
        </p:blipFill>
        <p:spPr bwMode="auto">
          <a:xfrm>
            <a:off x="5257008" y="8443044"/>
            <a:ext cx="2304255" cy="1363250"/>
          </a:xfrm>
          <a:prstGeom prst="rect">
            <a:avLst/>
          </a:prstGeom>
          <a:noFill/>
        </p:spPr>
      </p:pic>
      <p:pic>
        <p:nvPicPr>
          <p:cNvPr id="1028" name="Picture 4" descr="C:\Users\Aline\Dropbox\RUG 2015-2016\1.9 Community eclogy research\4. Poster_presentation\Photo's\Untitled.png"/>
          <p:cNvPicPr>
            <a:picLocks noChangeAspect="1" noChangeArrowheads="1"/>
          </p:cNvPicPr>
          <p:nvPr/>
        </p:nvPicPr>
        <p:blipFill>
          <a:blip r:embed="rId3" cstate="print"/>
          <a:srcRect/>
          <a:stretch>
            <a:fillRect/>
          </a:stretch>
        </p:blipFill>
        <p:spPr bwMode="auto">
          <a:xfrm>
            <a:off x="2628503" y="1098228"/>
            <a:ext cx="1279930" cy="1584176"/>
          </a:xfrm>
          <a:prstGeom prst="rect">
            <a:avLst/>
          </a:prstGeom>
          <a:noFill/>
        </p:spPr>
      </p:pic>
      <p:pic>
        <p:nvPicPr>
          <p:cNvPr id="1032" name="Picture 8" descr="C:\Users\Aline\Downloads\Faeded.jpg"/>
          <p:cNvPicPr>
            <a:picLocks noChangeAspect="1" noChangeArrowheads="1"/>
          </p:cNvPicPr>
          <p:nvPr/>
        </p:nvPicPr>
        <p:blipFill>
          <a:blip r:embed="rId4" cstate="print">
            <a:lum contrast="5000"/>
          </a:blip>
          <a:srcRect t="64635" b="3047"/>
          <a:stretch>
            <a:fillRect/>
          </a:stretch>
        </p:blipFill>
        <p:spPr bwMode="auto">
          <a:xfrm>
            <a:off x="0" y="2754412"/>
            <a:ext cx="2628503" cy="288032"/>
          </a:xfrm>
          <a:prstGeom prst="rect">
            <a:avLst/>
          </a:prstGeom>
          <a:noFill/>
          <a:ln>
            <a:solidFill>
              <a:srgbClr val="4E2D12"/>
            </a:solidFill>
          </a:ln>
        </p:spPr>
      </p:pic>
      <p:pic>
        <p:nvPicPr>
          <p:cNvPr id="43" name="Picture 10" descr="C:\Users\Aline\Downloads\Faeded.jpg"/>
          <p:cNvPicPr>
            <a:picLocks noChangeAspect="1" noChangeArrowheads="1"/>
          </p:cNvPicPr>
          <p:nvPr/>
        </p:nvPicPr>
        <p:blipFill>
          <a:blip r:embed="rId5" cstate="print"/>
          <a:srcRect t="74515" b="15291"/>
          <a:stretch>
            <a:fillRect/>
          </a:stretch>
        </p:blipFill>
        <p:spPr bwMode="auto">
          <a:xfrm rot="10800000" flipV="1">
            <a:off x="2700509" y="2758949"/>
            <a:ext cx="4873259" cy="283495"/>
          </a:xfrm>
          <a:prstGeom prst="rect">
            <a:avLst/>
          </a:prstGeom>
          <a:noFill/>
          <a:ln>
            <a:solidFill>
              <a:srgbClr val="4E2D12"/>
            </a:solidFill>
          </a:ln>
        </p:spPr>
      </p:pic>
      <p:sp>
        <p:nvSpPr>
          <p:cNvPr id="9" name="Rectangle 8"/>
          <p:cNvSpPr/>
          <p:nvPr/>
        </p:nvSpPr>
        <p:spPr>
          <a:xfrm>
            <a:off x="2700511" y="10315252"/>
            <a:ext cx="4860753" cy="3781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034" name="Picture 10" descr="C:\Users\Aline\Downloads\Faeded.jpg"/>
          <p:cNvPicPr>
            <a:picLocks noChangeAspect="1" noChangeArrowheads="1"/>
          </p:cNvPicPr>
          <p:nvPr/>
        </p:nvPicPr>
        <p:blipFill>
          <a:blip r:embed="rId5" cstate="print"/>
          <a:srcRect t="74515" b="15291"/>
          <a:stretch>
            <a:fillRect/>
          </a:stretch>
        </p:blipFill>
        <p:spPr bwMode="auto">
          <a:xfrm rot="10800000">
            <a:off x="2700513" y="4194572"/>
            <a:ext cx="4860750" cy="281903"/>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5" cstate="print">
            <a:lum bright="10000" contrast="10000"/>
          </a:blip>
          <a:srcRect t="1739" r="91887"/>
          <a:stretch>
            <a:fillRect/>
          </a:stretch>
        </p:blipFill>
        <p:spPr bwMode="auto">
          <a:xfrm rot="16200000">
            <a:off x="4980616" y="7734605"/>
            <a:ext cx="288032" cy="4873262"/>
          </a:xfrm>
          <a:prstGeom prst="rect">
            <a:avLst/>
          </a:prstGeom>
          <a:noFill/>
        </p:spPr>
      </p:pic>
      <p:pic>
        <p:nvPicPr>
          <p:cNvPr id="1031" name="Picture 7" descr="C:\Users\Aline\Downloads\Faeded.jpg"/>
          <p:cNvPicPr>
            <a:picLocks noChangeAspect="1" noChangeArrowheads="1"/>
          </p:cNvPicPr>
          <p:nvPr/>
        </p:nvPicPr>
        <p:blipFill>
          <a:blip r:embed="rId5" cstate="print">
            <a:lum contrast="10000"/>
          </a:blip>
          <a:srcRect b="70464"/>
          <a:stretch>
            <a:fillRect/>
          </a:stretch>
        </p:blipFill>
        <p:spPr bwMode="auto">
          <a:xfrm>
            <a:off x="0" y="0"/>
            <a:ext cx="7561263" cy="954212"/>
          </a:xfrm>
          <a:prstGeom prst="rect">
            <a:avLst/>
          </a:prstGeom>
          <a:noFill/>
          <a:ln>
            <a:solidFill>
              <a:srgbClr val="4E2D12"/>
            </a:solidFill>
          </a:ln>
        </p:spPr>
      </p:pic>
      <p:sp>
        <p:nvSpPr>
          <p:cNvPr id="4" name="Rectangle 3"/>
          <p:cNvSpPr/>
          <p:nvPr/>
        </p:nvSpPr>
        <p:spPr>
          <a:xfrm>
            <a:off x="0" y="1"/>
            <a:ext cx="7561263" cy="954211"/>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8" name="Rectangle 7"/>
          <p:cNvSpPr/>
          <p:nvPr/>
        </p:nvSpPr>
        <p:spPr>
          <a:xfrm>
            <a:off x="0" y="2754412"/>
            <a:ext cx="2628503"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6" cstate="print"/>
          <a:srcRect/>
          <a:stretch>
            <a:fillRect/>
          </a:stretch>
        </p:blipFill>
        <p:spPr bwMode="auto">
          <a:xfrm>
            <a:off x="180231" y="4338588"/>
            <a:ext cx="1584176" cy="1584176"/>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7" cstate="print"/>
          <a:srcRect/>
          <a:stretch>
            <a:fillRect/>
          </a:stretch>
        </p:blipFill>
        <p:spPr bwMode="auto">
          <a:xfrm>
            <a:off x="108223" y="729091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8" cstate="print">
            <a:lum bright="-50000" contrast="70000"/>
          </a:blip>
          <a:srcRect l="5463" t="18399" r="4187" b="3572"/>
          <a:stretch>
            <a:fillRect/>
          </a:stretch>
        </p:blipFill>
        <p:spPr bwMode="auto">
          <a:xfrm>
            <a:off x="24845" y="9019108"/>
            <a:ext cx="1667555" cy="1440161"/>
          </a:xfrm>
          <a:prstGeom prst="rect">
            <a:avLst/>
          </a:prstGeom>
          <a:noFill/>
        </p:spPr>
      </p:pic>
      <p:sp>
        <p:nvSpPr>
          <p:cNvPr id="19" name="TextBox 18"/>
          <p:cNvSpPr txBox="1"/>
          <p:nvPr/>
        </p:nvSpPr>
        <p:spPr>
          <a:xfrm>
            <a:off x="1692399" y="3186460"/>
            <a:ext cx="936104" cy="6463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692400" y="4266580"/>
            <a:ext cx="936104" cy="784830"/>
          </a:xfrm>
          <a:prstGeom prst="rect">
            <a:avLst/>
          </a:prstGeom>
          <a:noFill/>
        </p:spPr>
        <p:txBody>
          <a:bodyPr wrap="square" rtlCol="0">
            <a:spAutoFit/>
          </a:bodyPr>
          <a:lstStyle/>
          <a:p>
            <a:r>
              <a:rPr lang="nl-NL" sz="900" b="1" dirty="0" smtClean="0"/>
              <a:t>Step 2</a:t>
            </a:r>
            <a:r>
              <a:rPr lang="nl-NL" sz="900" dirty="0" smtClean="0"/>
              <a:t>: Simulate one incipient species tree per parameter file</a:t>
            </a:r>
            <a:endParaRPr lang="en-GB" sz="900" dirty="0"/>
          </a:p>
        </p:txBody>
      </p:sp>
      <p:pic>
        <p:nvPicPr>
          <p:cNvPr id="21" name="Picture 5" descr="beast.png"/>
          <p:cNvPicPr>
            <a:picLocks noChangeAspect="1" noChangeArrowheads="1"/>
          </p:cNvPicPr>
          <p:nvPr/>
        </p:nvPicPr>
        <p:blipFill>
          <a:blip r:embed="rId9" cstate="print"/>
          <a:srcRect/>
          <a:stretch>
            <a:fillRect/>
          </a:stretch>
        </p:blipFill>
        <p:spPr bwMode="auto">
          <a:xfrm rot="20432816">
            <a:off x="668498" y="8571271"/>
            <a:ext cx="407458" cy="407459"/>
          </a:xfrm>
          <a:prstGeom prst="rect">
            <a:avLst/>
          </a:prstGeom>
          <a:noFill/>
        </p:spPr>
      </p:pic>
      <p:sp>
        <p:nvSpPr>
          <p:cNvPr id="22" name="TextBox 21"/>
          <p:cNvSpPr txBox="1"/>
          <p:nvPr/>
        </p:nvSpPr>
        <p:spPr>
          <a:xfrm>
            <a:off x="1692399" y="6138788"/>
            <a:ext cx="1008112" cy="784830"/>
          </a:xfrm>
          <a:prstGeom prst="rect">
            <a:avLst/>
          </a:prstGeom>
          <a:noFill/>
        </p:spPr>
        <p:txBody>
          <a:bodyPr wrap="square" rtlCol="0">
            <a:spAutoFit/>
          </a:bodyPr>
          <a:lstStyle/>
          <a:p>
            <a:r>
              <a:rPr lang="nl-NL" sz="900" b="1" dirty="0" smtClean="0"/>
              <a:t>Step 3</a:t>
            </a:r>
            <a:r>
              <a:rPr lang="nl-NL" sz="900" dirty="0" smtClean="0"/>
              <a:t>: </a:t>
            </a:r>
          </a:p>
          <a:p>
            <a:r>
              <a:rPr lang="nl-NL" sz="900" dirty="0" smtClean="0"/>
              <a:t>Sample two monophyletic species trees per incipient tree</a:t>
            </a:r>
            <a:endParaRPr lang="en-GB" sz="900" dirty="0"/>
          </a:p>
        </p:txBody>
      </p:sp>
      <p:sp>
        <p:nvSpPr>
          <p:cNvPr id="23" name="TextBox 22"/>
          <p:cNvSpPr txBox="1"/>
          <p:nvPr/>
        </p:nvSpPr>
        <p:spPr>
          <a:xfrm>
            <a:off x="2772519" y="10315252"/>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434932"/>
            <a:ext cx="936104" cy="784830"/>
          </a:xfrm>
          <a:prstGeom prst="rect">
            <a:avLst/>
          </a:prstGeom>
          <a:noFill/>
        </p:spPr>
        <p:txBody>
          <a:bodyPr wrap="square" rtlCol="0">
            <a:spAutoFit/>
          </a:bodyPr>
          <a:lstStyle/>
          <a:p>
            <a:r>
              <a:rPr lang="nl-NL" sz="900" b="1" dirty="0" smtClean="0"/>
              <a:t>Step 4</a:t>
            </a:r>
            <a:r>
              <a:rPr lang="nl-NL" sz="900" dirty="0" smtClean="0"/>
              <a:t>: Simulat two DNA alignments per sampled species tree</a:t>
            </a:r>
            <a:endParaRPr lang="en-GB" sz="900" dirty="0"/>
          </a:p>
        </p:txBody>
      </p:sp>
      <p:sp>
        <p:nvSpPr>
          <p:cNvPr id="25" name="TextBox 24"/>
          <p:cNvSpPr txBox="1"/>
          <p:nvPr/>
        </p:nvSpPr>
        <p:spPr>
          <a:xfrm>
            <a:off x="1692399" y="9091116"/>
            <a:ext cx="933218" cy="1200329"/>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628502"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1" name="Rectangle 30"/>
          <p:cNvSpPr/>
          <p:nvPr/>
        </p:nvSpPr>
        <p:spPr>
          <a:xfrm>
            <a:off x="2700511" y="10027220"/>
            <a:ext cx="4860752"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pic>
        <p:nvPicPr>
          <p:cNvPr id="1030" name="Picture 6"/>
          <p:cNvPicPr>
            <a:picLocks noChangeAspect="1" noChangeArrowheads="1"/>
          </p:cNvPicPr>
          <p:nvPr/>
        </p:nvPicPr>
        <p:blipFill>
          <a:blip r:embed="rId10"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140671" y="8227020"/>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5" name="Afbeelding 4"/>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2844527" y="6463455"/>
            <a:ext cx="2865449" cy="1741562"/>
          </a:xfrm>
          <a:prstGeom prst="rect">
            <a:avLst/>
          </a:prstGeom>
        </p:spPr>
      </p:pic>
      <p:sp>
        <p:nvSpPr>
          <p:cNvPr id="10" name="Tekstvak 9"/>
          <p:cNvSpPr txBox="1"/>
          <p:nvPr/>
        </p:nvSpPr>
        <p:spPr>
          <a:xfrm>
            <a:off x="2772519" y="8443044"/>
            <a:ext cx="3816424" cy="1477328"/>
          </a:xfrm>
          <a:prstGeom prst="rect">
            <a:avLst/>
          </a:prstGeom>
          <a:noFill/>
        </p:spPr>
        <p:txBody>
          <a:bodyPr wrap="square" rtlCol="0">
            <a:spAutoFit/>
          </a:bodyPr>
          <a:lstStyle/>
          <a:p>
            <a:pPr algn="just"/>
            <a:r>
              <a:rPr lang="en-GB" sz="900" dirty="0" smtClean="0"/>
              <a:t>Under all combinations of parameter settings, the gamma statistic was recovered quite well. We had expected lower SCR to increase deviations, but </a:t>
            </a:r>
            <a:r>
              <a:rPr lang="en-GB" sz="900" dirty="0"/>
              <a:t>o</a:t>
            </a:r>
            <a:r>
              <a:rPr lang="en-GB" sz="900" dirty="0" smtClean="0"/>
              <a:t>ther parameters appear to have more impact on the correct recovery of a PBD tree than </a:t>
            </a:r>
            <a:r>
              <a:rPr lang="en-GB" sz="900" dirty="0" err="1" smtClean="0"/>
              <a:t>protractedness</a:t>
            </a:r>
            <a:r>
              <a:rPr lang="en-GB" sz="900" dirty="0" smtClean="0"/>
              <a:t>. </a:t>
            </a:r>
          </a:p>
          <a:p>
            <a:pPr algn="just"/>
            <a:r>
              <a:rPr lang="en-GB" sz="900" dirty="0" smtClean="0"/>
              <a:t>For this reason, with the results we have now, we think it is not necessary to include PBD in BEAST2. However, the gamma statistic is just one way to summarize a tree in one number – there could very well be other statistics that are less well recovered by BEAST2. This is why it would be prudent to look at other methods of comparing the sampled species trees and the posterior in further analysis.</a:t>
            </a:r>
            <a:endParaRPr lang="en-GB" sz="900" dirty="0"/>
          </a:p>
        </p:txBody>
      </p:sp>
      <p:pic>
        <p:nvPicPr>
          <p:cNvPr id="12" name="Afbeelding 11"/>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4716735" y="1098228"/>
            <a:ext cx="1138290" cy="1455050"/>
          </a:xfrm>
          <a:prstGeom prst="rect">
            <a:avLst/>
          </a:prstGeom>
        </p:spPr>
      </p:pic>
      <p:pic>
        <p:nvPicPr>
          <p:cNvPr id="26" name="Afbeelding 25"/>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2885079" y="4517360"/>
            <a:ext cx="3246395" cy="1973094"/>
          </a:xfrm>
          <a:prstGeom prst="rect">
            <a:avLst/>
          </a:prstGeom>
        </p:spPr>
      </p:pic>
      <p:pic>
        <p:nvPicPr>
          <p:cNvPr id="27" name="Afbeelding 26"/>
          <p:cNvPicPr>
            <a:picLocks noChangeAspect="1"/>
          </p:cNvPicPr>
          <p:nvPr/>
        </p:nvPicPr>
        <p:blipFill>
          <a:blip r:embed="rId14" cstate="print"/>
          <a:stretch>
            <a:fillRect/>
          </a:stretch>
        </p:blipFill>
        <p:spPr>
          <a:xfrm>
            <a:off x="108223" y="3258468"/>
            <a:ext cx="1573904" cy="863558"/>
          </a:xfrm>
          <a:prstGeom prst="rect">
            <a:avLst/>
          </a:prstGeom>
        </p:spPr>
      </p:pic>
      <p:pic>
        <p:nvPicPr>
          <p:cNvPr id="14" name="Afbeelding 13"/>
          <p:cNvPicPr>
            <a:picLocks noChangeAspect="1"/>
          </p:cNvPicPr>
          <p:nvPr/>
        </p:nvPicPr>
        <p:blipFill>
          <a:blip r:embed="rId15" cstate="print"/>
          <a:stretch>
            <a:fillRect/>
          </a:stretch>
        </p:blipFill>
        <p:spPr>
          <a:xfrm>
            <a:off x="252239" y="6138788"/>
            <a:ext cx="1310234" cy="954798"/>
          </a:xfrm>
          <a:prstGeom prst="rect">
            <a:avLst/>
          </a:prstGeom>
        </p:spPr>
      </p:pic>
      <p:sp>
        <p:nvSpPr>
          <p:cNvPr id="11" name="TextBox 10"/>
          <p:cNvSpPr txBox="1"/>
          <p:nvPr/>
        </p:nvSpPr>
        <p:spPr>
          <a:xfrm>
            <a:off x="108223" y="1026220"/>
            <a:ext cx="1548381" cy="1754326"/>
          </a:xfrm>
          <a:prstGeom prst="rect">
            <a:avLst/>
          </a:prstGeom>
          <a:noFill/>
        </p:spPr>
        <p:txBody>
          <a:bodyPr wrap="square" rtlCol="0">
            <a:spAutoFit/>
          </a:bodyPr>
          <a:lstStyle/>
          <a:p>
            <a:pPr algn="just"/>
            <a:r>
              <a:rPr lang="en-GB" sz="900" dirty="0"/>
              <a:t>In nature, speciation takes time. Despite this, many </a:t>
            </a:r>
            <a:r>
              <a:rPr lang="en-GB" sz="900" dirty="0" err="1" smtClean="0"/>
              <a:t>phylogenetic</a:t>
            </a:r>
            <a:r>
              <a:rPr lang="en-GB" sz="900" dirty="0" smtClean="0"/>
              <a:t> inference programs use </a:t>
            </a:r>
            <a:r>
              <a:rPr lang="en-GB" sz="900" dirty="0"/>
              <a:t>models that assume speciation to happen </a:t>
            </a:r>
            <a:r>
              <a:rPr lang="en-GB" sz="900" dirty="0" smtClean="0"/>
              <a:t>instantly. One such model is the Birth – Death model (BD).  One model which does take speciation time into account is </a:t>
            </a:r>
            <a:r>
              <a:rPr lang="en-GB" sz="900" dirty="0" err="1" smtClean="0"/>
              <a:t>Portracted</a:t>
            </a:r>
            <a:r>
              <a:rPr lang="en-GB" sz="900" dirty="0" smtClean="0"/>
              <a:t> Birth – Death (PBD). </a:t>
            </a:r>
          </a:p>
          <a:p>
            <a:pPr algn="just"/>
            <a:endParaRPr lang="nl-NL" sz="900" dirty="0" smtClean="0"/>
          </a:p>
        </p:txBody>
      </p:sp>
      <p:sp>
        <p:nvSpPr>
          <p:cNvPr id="3" name="Tekstvak 2"/>
          <p:cNvSpPr txBox="1"/>
          <p:nvPr/>
        </p:nvSpPr>
        <p:spPr>
          <a:xfrm>
            <a:off x="6084887" y="1059632"/>
            <a:ext cx="1368152" cy="1477328"/>
          </a:xfrm>
          <a:prstGeom prst="rect">
            <a:avLst/>
          </a:prstGeom>
          <a:noFill/>
        </p:spPr>
        <p:txBody>
          <a:bodyPr wrap="square" rtlCol="0">
            <a:spAutoFit/>
          </a:bodyPr>
          <a:lstStyle/>
          <a:p>
            <a:pPr algn="just"/>
            <a:r>
              <a:rPr lang="en-GB" sz="900" dirty="0" smtClean="0"/>
              <a:t>PBD adds an </a:t>
            </a:r>
            <a:r>
              <a:rPr lang="en-GB" sz="900" dirty="0"/>
              <a:t>incipient stage before a species becomes a good species</a:t>
            </a:r>
            <a:r>
              <a:rPr lang="en-GB" sz="900" dirty="0" smtClean="0"/>
              <a:t>. In </a:t>
            </a:r>
            <a:r>
              <a:rPr lang="en-GB" sz="900" dirty="0"/>
              <a:t>this research, we test if BEAST2, </a:t>
            </a:r>
            <a:r>
              <a:rPr lang="en-GB" sz="900" dirty="0" smtClean="0"/>
              <a:t>a </a:t>
            </a:r>
            <a:r>
              <a:rPr lang="en-GB" sz="900" dirty="0"/>
              <a:t>phylogenetic inference program based on BD, can accurately recover trees that were simulated using the assumptions of PBD.</a:t>
            </a:r>
          </a:p>
        </p:txBody>
      </p:sp>
      <p:pic>
        <p:nvPicPr>
          <p:cNvPr id="16" name="Afbeelding 15"/>
          <p:cNvPicPr>
            <a:picLocks noChangeAspect="1"/>
          </p:cNvPicPr>
          <p:nvPr/>
        </p:nvPicPr>
        <p:blipFill>
          <a:blip r:embed="rId16" cstate="print"/>
          <a:stretch>
            <a:fillRect/>
          </a:stretch>
        </p:blipFill>
        <p:spPr>
          <a:xfrm>
            <a:off x="1579987" y="2175555"/>
            <a:ext cx="171450" cy="152400"/>
          </a:xfrm>
          <a:prstGeom prst="rect">
            <a:avLst/>
          </a:prstGeom>
        </p:spPr>
      </p:pic>
      <p:sp>
        <p:nvSpPr>
          <p:cNvPr id="29" name="Tekstvak 28"/>
          <p:cNvSpPr txBox="1"/>
          <p:nvPr/>
        </p:nvSpPr>
        <p:spPr>
          <a:xfrm>
            <a:off x="3924647" y="1170236"/>
            <a:ext cx="936104" cy="338554"/>
          </a:xfrm>
          <a:prstGeom prst="rect">
            <a:avLst/>
          </a:prstGeom>
          <a:noFill/>
        </p:spPr>
        <p:txBody>
          <a:bodyPr wrap="square" rtlCol="0">
            <a:spAutoFit/>
          </a:bodyPr>
          <a:lstStyle/>
          <a:p>
            <a:r>
              <a:rPr lang="en-GB" sz="800" dirty="0"/>
              <a:t>PBD </a:t>
            </a:r>
            <a:r>
              <a:rPr lang="en-GB" sz="800" dirty="0" smtClean="0"/>
              <a:t> ( </a:t>
            </a:r>
            <a:r>
              <a:rPr lang="el-GR" sz="800" dirty="0"/>
              <a:t>λ</a:t>
            </a:r>
            <a:r>
              <a:rPr lang="en-GB" sz="800" dirty="0"/>
              <a:t> = ∞</a:t>
            </a:r>
            <a:r>
              <a:rPr lang="en-GB" sz="800" dirty="0" smtClean="0"/>
              <a:t>)</a:t>
            </a:r>
          </a:p>
          <a:p>
            <a:r>
              <a:rPr lang="en-GB" sz="800" b="1" dirty="0" err="1" smtClean="0">
                <a:solidFill>
                  <a:schemeClr val="accent6">
                    <a:lumMod val="75000"/>
                  </a:schemeClr>
                </a:solidFill>
              </a:rPr>
              <a:t>a.k.a</a:t>
            </a:r>
            <a:r>
              <a:rPr lang="en-GB" sz="800" b="1" dirty="0" smtClean="0">
                <a:solidFill>
                  <a:schemeClr val="accent6">
                    <a:lumMod val="75000"/>
                  </a:schemeClr>
                </a:solidFill>
              </a:rPr>
              <a:t> BD</a:t>
            </a:r>
            <a:endParaRPr lang="en-GB" sz="900" b="1" dirty="0" smtClean="0">
              <a:solidFill>
                <a:schemeClr val="accent6">
                  <a:lumMod val="75000"/>
                </a:schemeClr>
              </a:solidFill>
            </a:endParaRPr>
          </a:p>
        </p:txBody>
      </p:sp>
      <p:sp>
        <p:nvSpPr>
          <p:cNvPr id="36" name="Tekstvak 35"/>
          <p:cNvSpPr txBox="1"/>
          <p:nvPr/>
        </p:nvSpPr>
        <p:spPr>
          <a:xfrm>
            <a:off x="4500711" y="2106340"/>
            <a:ext cx="936104" cy="584775"/>
          </a:xfrm>
          <a:prstGeom prst="rect">
            <a:avLst/>
          </a:prstGeom>
          <a:noFill/>
        </p:spPr>
        <p:txBody>
          <a:bodyPr wrap="square" rtlCol="0">
            <a:spAutoFit/>
          </a:bodyPr>
          <a:lstStyle/>
          <a:p>
            <a:pPr>
              <a:tabLst>
                <a:tab pos="88900" algn="l"/>
                <a:tab pos="179388" algn="l"/>
              </a:tabLst>
            </a:pPr>
            <a:r>
              <a:rPr lang="en-GB" sz="800" b="1" dirty="0" smtClean="0"/>
              <a:t>b</a:t>
            </a:r>
            <a:r>
              <a:rPr lang="en-GB" sz="800" dirty="0" smtClean="0"/>
              <a:t> 	= 	birth</a:t>
            </a:r>
            <a:endParaRPr lang="en-GB" sz="800" dirty="0"/>
          </a:p>
          <a:p>
            <a:pPr>
              <a:tabLst>
                <a:tab pos="179388" algn="l"/>
              </a:tabLst>
            </a:pPr>
            <a:r>
              <a:rPr lang="el-GR" sz="800" b="1" dirty="0" smtClean="0"/>
              <a:t>λ</a:t>
            </a:r>
            <a:r>
              <a:rPr lang="en-GB" sz="800" dirty="0" smtClean="0"/>
              <a:t>  = 	speciation 	completion</a:t>
            </a:r>
            <a:endParaRPr lang="en-GB" sz="800" dirty="0"/>
          </a:p>
          <a:p>
            <a:pPr>
              <a:tabLst>
                <a:tab pos="88900" algn="l"/>
                <a:tab pos="179388" algn="l"/>
              </a:tabLst>
            </a:pPr>
            <a:r>
              <a:rPr lang="en-GB" sz="800" b="1" dirty="0" smtClean="0"/>
              <a:t>b</a:t>
            </a:r>
            <a:r>
              <a:rPr lang="en-GB" sz="800" dirty="0" smtClean="0"/>
              <a:t> 	= 	extinction</a:t>
            </a:r>
            <a:endParaRPr lang="en-GB" sz="800" dirty="0"/>
          </a:p>
        </p:txBody>
      </p:sp>
      <p:sp>
        <p:nvSpPr>
          <p:cNvPr id="42" name="Rectangle 27"/>
          <p:cNvSpPr/>
          <p:nvPr/>
        </p:nvSpPr>
        <p:spPr>
          <a:xfrm>
            <a:off x="2700511" y="2750421"/>
            <a:ext cx="4873260" cy="292024"/>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a:solidFill>
                  <a:srgbClr val="492303"/>
                </a:solidFill>
              </a:rPr>
              <a:t>The </a:t>
            </a:r>
            <a:r>
              <a:rPr lang="el-GR" sz="1400" dirty="0">
                <a:solidFill>
                  <a:srgbClr val="492303"/>
                </a:solidFill>
              </a:rPr>
              <a:t>γ</a:t>
            </a:r>
            <a:r>
              <a:rPr lang="en-GB" sz="1400" dirty="0">
                <a:solidFill>
                  <a:srgbClr val="492303"/>
                </a:solidFill>
              </a:rPr>
              <a:t> statistic</a:t>
            </a:r>
          </a:p>
        </p:txBody>
      </p:sp>
      <p:sp>
        <p:nvSpPr>
          <p:cNvPr id="30" name="Rectangle 29"/>
          <p:cNvSpPr/>
          <p:nvPr/>
        </p:nvSpPr>
        <p:spPr>
          <a:xfrm>
            <a:off x="2700511" y="4194572"/>
            <a:ext cx="4860752"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7" name="Tekstvak 6"/>
          <p:cNvSpPr txBox="1"/>
          <p:nvPr/>
        </p:nvSpPr>
        <p:spPr>
          <a:xfrm>
            <a:off x="6063342" y="4628177"/>
            <a:ext cx="1389698" cy="3000821"/>
          </a:xfrm>
          <a:prstGeom prst="rect">
            <a:avLst/>
          </a:prstGeom>
          <a:noFill/>
        </p:spPr>
        <p:txBody>
          <a:bodyPr wrap="square" rtlCol="0">
            <a:spAutoFit/>
          </a:bodyPr>
          <a:lstStyle/>
          <a:p>
            <a:pPr algn="just"/>
            <a:r>
              <a:rPr lang="en-GB" sz="900" dirty="0" smtClean="0"/>
              <a:t>Comparisons of the </a:t>
            </a:r>
            <a:r>
              <a:rPr lang="el-GR" sz="900" dirty="0" smtClean="0"/>
              <a:t>γ</a:t>
            </a:r>
            <a:r>
              <a:rPr lang="en-GB" sz="900" dirty="0"/>
              <a:t> </a:t>
            </a:r>
            <a:r>
              <a:rPr lang="en-GB" sz="900" dirty="0" smtClean="0"/>
              <a:t>statistic of the sampled PBD tree and the posterior. 0 indicates no difference, &lt;0 a higher posterior </a:t>
            </a:r>
            <a:r>
              <a:rPr lang="el-GR" sz="900" dirty="0" smtClean="0"/>
              <a:t>γ</a:t>
            </a:r>
            <a:r>
              <a:rPr lang="en-GB" sz="900" dirty="0" smtClean="0"/>
              <a:t>, and &gt;0 a higher </a:t>
            </a:r>
            <a:r>
              <a:rPr lang="el-GR" sz="900" dirty="0" smtClean="0"/>
              <a:t>γ</a:t>
            </a:r>
            <a:r>
              <a:rPr lang="en-GB" sz="900" dirty="0" smtClean="0"/>
              <a:t> of the sampled PBD tree.</a:t>
            </a:r>
          </a:p>
          <a:p>
            <a:pPr algn="just"/>
            <a:endParaRPr lang="en-GB" sz="900" dirty="0"/>
          </a:p>
          <a:p>
            <a:pPr algn="just"/>
            <a:r>
              <a:rPr lang="en-GB" sz="900" dirty="0" smtClean="0"/>
              <a:t>Different speciation completion rates (SCR) appear to have little impact on the error in the recovery of the gamma PBD trees by BEAST2.  </a:t>
            </a:r>
          </a:p>
          <a:p>
            <a:pPr algn="just"/>
            <a:endParaRPr lang="en-GB" sz="900" dirty="0"/>
          </a:p>
          <a:p>
            <a:pPr algn="just"/>
            <a:r>
              <a:rPr lang="en-GB" sz="900" dirty="0" smtClean="0"/>
              <a:t>Other parameters, like the mutation rate shown here, have a much greater impact on the difference in </a:t>
            </a:r>
            <a:r>
              <a:rPr lang="el-GR" sz="900" dirty="0" smtClean="0"/>
              <a:t>γ</a:t>
            </a:r>
            <a:r>
              <a:rPr lang="en-GB" sz="900" dirty="0" smtClean="0"/>
              <a:t>.</a:t>
            </a:r>
            <a:endParaRPr lang="en-GB" sz="900" dirty="0"/>
          </a:p>
        </p:txBody>
      </p:sp>
      <p:sp>
        <p:nvSpPr>
          <p:cNvPr id="50" name="Tekstvak 28"/>
          <p:cNvSpPr txBox="1"/>
          <p:nvPr/>
        </p:nvSpPr>
        <p:spPr>
          <a:xfrm>
            <a:off x="3924647" y="1746300"/>
            <a:ext cx="936104" cy="353943"/>
          </a:xfrm>
          <a:prstGeom prst="rect">
            <a:avLst/>
          </a:prstGeom>
          <a:noFill/>
        </p:spPr>
        <p:txBody>
          <a:bodyPr wrap="square" rtlCol="0">
            <a:spAutoFit/>
          </a:bodyPr>
          <a:lstStyle/>
          <a:p>
            <a:r>
              <a:rPr lang="en-GB" sz="800" dirty="0"/>
              <a:t>PBD </a:t>
            </a:r>
            <a:r>
              <a:rPr lang="en-GB" sz="800" dirty="0" smtClean="0"/>
              <a:t>( </a:t>
            </a:r>
            <a:r>
              <a:rPr lang="el-GR" sz="800" dirty="0"/>
              <a:t>λ</a:t>
            </a:r>
            <a:r>
              <a:rPr lang="en-GB" sz="800" dirty="0"/>
              <a:t> </a:t>
            </a:r>
            <a:r>
              <a:rPr lang="en-GB" sz="800" dirty="0" smtClean="0"/>
              <a:t>&lt; ∞)</a:t>
            </a:r>
            <a:endParaRPr lang="en-GB" sz="900" dirty="0"/>
          </a:p>
          <a:p>
            <a:endParaRPr lang="en-GB" sz="900" dirty="0" smtClean="0"/>
          </a:p>
        </p:txBody>
      </p:sp>
      <p:sp>
        <p:nvSpPr>
          <p:cNvPr id="51" name="Line Callout 1 (Accent Bar) 50"/>
          <p:cNvSpPr/>
          <p:nvPr/>
        </p:nvSpPr>
        <p:spPr>
          <a:xfrm rot="10800000">
            <a:off x="1692399" y="1098228"/>
            <a:ext cx="864096" cy="432048"/>
          </a:xfrm>
          <a:prstGeom prst="accentCallout1">
            <a:avLst>
              <a:gd name="adj1" fmla="val 82242"/>
              <a:gd name="adj2" fmla="val -6716"/>
              <a:gd name="adj3" fmla="val 42912"/>
              <a:gd name="adj4" fmla="val -28143"/>
            </a:avLst>
          </a:prstGeom>
          <a:solidFill>
            <a:schemeClr val="accent2">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lumMod val="50000"/>
                </a:schemeClr>
              </a:solidFill>
            </a:endParaRPr>
          </a:p>
        </p:txBody>
      </p:sp>
      <p:sp>
        <p:nvSpPr>
          <p:cNvPr id="46" name="TextBox 45"/>
          <p:cNvSpPr txBox="1"/>
          <p:nvPr/>
        </p:nvSpPr>
        <p:spPr>
          <a:xfrm>
            <a:off x="1692399" y="1098228"/>
            <a:ext cx="936104" cy="461665"/>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solidFill>
                  <a:sysClr val="windowText" lastClr="000000"/>
                </a:solidFill>
              </a:rPr>
              <a:t>A new species instantly becomes a good species</a:t>
            </a:r>
            <a:endParaRPr lang="en-GB" sz="800" dirty="0">
              <a:solidFill>
                <a:sysClr val="windowText" lastClr="000000"/>
              </a:solidFill>
            </a:endParaRPr>
          </a:p>
        </p:txBody>
      </p:sp>
      <p:sp>
        <p:nvSpPr>
          <p:cNvPr id="54" name="Line Callout 1 (Accent Bar) 53"/>
          <p:cNvSpPr/>
          <p:nvPr/>
        </p:nvSpPr>
        <p:spPr>
          <a:xfrm rot="10800000">
            <a:off x="1692399" y="1674292"/>
            <a:ext cx="864096" cy="360040"/>
          </a:xfrm>
          <a:prstGeom prst="accentCallout1">
            <a:avLst>
              <a:gd name="adj1" fmla="val 87321"/>
              <a:gd name="adj2" fmla="val -6717"/>
              <a:gd name="adj3" fmla="val 41896"/>
              <a:gd name="adj4" fmla="val -28990"/>
            </a:avLst>
          </a:prstGeom>
          <a:solidFill>
            <a:schemeClr val="accent2">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2">
                  <a:lumMod val="50000"/>
                </a:schemeClr>
              </a:solidFill>
            </a:endParaRPr>
          </a:p>
        </p:txBody>
      </p:sp>
      <p:sp>
        <p:nvSpPr>
          <p:cNvPr id="52" name="TextBox 51"/>
          <p:cNvSpPr txBox="1"/>
          <p:nvPr/>
        </p:nvSpPr>
        <p:spPr>
          <a:xfrm>
            <a:off x="1692399" y="1674292"/>
            <a:ext cx="936104" cy="338554"/>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t>A new species is incipient first</a:t>
            </a:r>
          </a:p>
        </p:txBody>
      </p:sp>
      <p:sp>
        <p:nvSpPr>
          <p:cNvPr id="55" name="TextBox 54"/>
          <p:cNvSpPr txBox="1"/>
          <p:nvPr/>
        </p:nvSpPr>
        <p:spPr>
          <a:xfrm>
            <a:off x="1836415" y="2178348"/>
            <a:ext cx="720080" cy="338554"/>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t>Resulting phylogeny </a:t>
            </a:r>
            <a:endParaRPr lang="en-GB" sz="800" dirty="0"/>
          </a:p>
        </p:txBody>
      </p:sp>
      <p:pic>
        <p:nvPicPr>
          <p:cNvPr id="1029" name="Picture 5" descr="C:\Users\Aline\Dropbox\RUG 2015-2016\1.9 Community eclogy research\4. Poster_presentation\Photo's\gamma bigger zero.png"/>
          <p:cNvPicPr>
            <a:picLocks noChangeAspect="1" noChangeArrowheads="1"/>
          </p:cNvPicPr>
          <p:nvPr/>
        </p:nvPicPr>
        <p:blipFill>
          <a:blip r:embed="rId17" cstate="print"/>
          <a:srcRect/>
          <a:stretch>
            <a:fillRect/>
          </a:stretch>
        </p:blipFill>
        <p:spPr bwMode="auto">
          <a:xfrm>
            <a:off x="4068663" y="3042444"/>
            <a:ext cx="1080120" cy="489952"/>
          </a:xfrm>
          <a:prstGeom prst="rect">
            <a:avLst/>
          </a:prstGeom>
          <a:noFill/>
        </p:spPr>
      </p:pic>
      <p:pic>
        <p:nvPicPr>
          <p:cNvPr id="33" name="Picture 6" descr="C:\Users\Aline\Dropbox\RUG 2015-2016\1.9 Community eclogy research\4. Poster_presentation\Photo's\gamma zero.png"/>
          <p:cNvPicPr>
            <a:picLocks noChangeAspect="1" noChangeArrowheads="1"/>
          </p:cNvPicPr>
          <p:nvPr/>
        </p:nvPicPr>
        <p:blipFill>
          <a:blip r:embed="rId18" cstate="print"/>
          <a:srcRect/>
          <a:stretch>
            <a:fillRect/>
          </a:stretch>
        </p:blipFill>
        <p:spPr bwMode="auto">
          <a:xfrm>
            <a:off x="2772519" y="3330476"/>
            <a:ext cx="1080120" cy="473737"/>
          </a:xfrm>
          <a:prstGeom prst="rect">
            <a:avLst/>
          </a:prstGeom>
          <a:noFill/>
        </p:spPr>
      </p:pic>
      <p:pic>
        <p:nvPicPr>
          <p:cNvPr id="34" name="Picture 7" descr="C:\Users\Aline\Dropbox\RUG 2015-2016\1.9 Community eclogy research\4. Poster_presentation\Photo's\gamma smaller zerozero.png"/>
          <p:cNvPicPr>
            <a:picLocks noChangeAspect="1" noChangeArrowheads="1"/>
          </p:cNvPicPr>
          <p:nvPr/>
        </p:nvPicPr>
        <p:blipFill>
          <a:blip r:embed="rId19" cstate="print"/>
          <a:srcRect/>
          <a:stretch>
            <a:fillRect/>
          </a:stretch>
        </p:blipFill>
        <p:spPr bwMode="auto">
          <a:xfrm>
            <a:off x="4068663" y="3618508"/>
            <a:ext cx="1103737" cy="474115"/>
          </a:xfrm>
          <a:prstGeom prst="rect">
            <a:avLst/>
          </a:prstGeom>
          <a:noFill/>
        </p:spPr>
      </p:pic>
      <p:sp>
        <p:nvSpPr>
          <p:cNvPr id="61" name="Rectangle 60"/>
          <p:cNvSpPr/>
          <p:nvPr/>
        </p:nvSpPr>
        <p:spPr>
          <a:xfrm>
            <a:off x="5220791" y="3258468"/>
            <a:ext cx="805028" cy="215444"/>
          </a:xfrm>
          <a:prstGeom prst="rect">
            <a:avLst/>
          </a:prstGeom>
        </p:spPr>
        <p:txBody>
          <a:bodyPr wrap="none">
            <a:spAutoFit/>
          </a:bodyPr>
          <a:lstStyle/>
          <a:p>
            <a:pPr algn="ctr"/>
            <a:r>
              <a:rPr lang="nl-NL" sz="800" dirty="0" smtClean="0"/>
              <a:t>Stemmy (</a:t>
            </a:r>
            <a:r>
              <a:rPr lang="el-GR" sz="800" b="1" dirty="0" smtClean="0"/>
              <a:t>γ</a:t>
            </a:r>
            <a:r>
              <a:rPr lang="nl-NL" sz="800" dirty="0" smtClean="0"/>
              <a:t> </a:t>
            </a:r>
            <a:r>
              <a:rPr lang="nl-NL" sz="800" b="1" dirty="0" smtClean="0"/>
              <a:t>&gt; 0</a:t>
            </a:r>
            <a:r>
              <a:rPr lang="nl-NL" sz="800" dirty="0" smtClean="0"/>
              <a:t>)</a:t>
            </a:r>
            <a:endParaRPr lang="en-GB" sz="800" dirty="0"/>
          </a:p>
        </p:txBody>
      </p:sp>
      <p:sp>
        <p:nvSpPr>
          <p:cNvPr id="62" name="TextBox 61"/>
          <p:cNvSpPr txBox="1"/>
          <p:nvPr/>
        </p:nvSpPr>
        <p:spPr>
          <a:xfrm>
            <a:off x="5004767" y="3690516"/>
            <a:ext cx="1224136" cy="215444"/>
          </a:xfrm>
          <a:prstGeom prst="rect">
            <a:avLst/>
          </a:prstGeom>
          <a:noFill/>
        </p:spPr>
        <p:txBody>
          <a:bodyPr wrap="square" rtlCol="0">
            <a:spAutoFit/>
          </a:bodyPr>
          <a:lstStyle/>
          <a:p>
            <a:pPr algn="ctr"/>
            <a:r>
              <a:rPr lang="nl-NL" sz="800" dirty="0" smtClean="0"/>
              <a:t>Tippy tree (</a:t>
            </a:r>
            <a:r>
              <a:rPr lang="el-GR" sz="800" b="1" dirty="0" smtClean="0"/>
              <a:t>γ</a:t>
            </a:r>
            <a:r>
              <a:rPr lang="nl-NL" sz="800" b="1" dirty="0" smtClean="0"/>
              <a:t> &lt; 0</a:t>
            </a:r>
            <a:r>
              <a:rPr lang="nl-NL" sz="800" dirty="0" smtClean="0"/>
              <a:t>)</a:t>
            </a:r>
            <a:endParaRPr lang="en-GB" sz="800" dirty="0"/>
          </a:p>
        </p:txBody>
      </p:sp>
      <p:sp>
        <p:nvSpPr>
          <p:cNvPr id="63" name="Rectangle 62"/>
          <p:cNvSpPr/>
          <p:nvPr/>
        </p:nvSpPr>
        <p:spPr>
          <a:xfrm>
            <a:off x="6084887" y="3114452"/>
            <a:ext cx="1368152" cy="923330"/>
          </a:xfrm>
          <a:prstGeom prst="rect">
            <a:avLst/>
          </a:prstGeom>
        </p:spPr>
        <p:txBody>
          <a:bodyPr wrap="square">
            <a:spAutoFit/>
          </a:bodyPr>
          <a:lstStyle/>
          <a:p>
            <a:pPr algn="just"/>
            <a:r>
              <a:rPr lang="en-GB" sz="900" dirty="0" smtClean="0"/>
              <a:t>The gamma statistic provides insight in the distribution of branching events within a tree. It shows how </a:t>
            </a:r>
            <a:r>
              <a:rPr lang="nl-NL" sz="900" dirty="0" smtClean="0"/>
              <a:t>‘</a:t>
            </a:r>
            <a:r>
              <a:rPr lang="en-GB" sz="900" dirty="0" smtClean="0"/>
              <a:t>tippy’ or ‘</a:t>
            </a:r>
            <a:r>
              <a:rPr lang="en-GB" sz="900" dirty="0" err="1" smtClean="0"/>
              <a:t>stemmy</a:t>
            </a:r>
            <a:r>
              <a:rPr lang="en-GB" sz="900" dirty="0" smtClean="0"/>
              <a:t>’ a tree is. </a:t>
            </a:r>
            <a:endParaRPr lang="en-GB" sz="900" dirty="0"/>
          </a:p>
        </p:txBody>
      </p:sp>
      <p:sp>
        <p:nvSpPr>
          <p:cNvPr id="44" name="Rectangle 5"/>
          <p:cNvSpPr/>
          <p:nvPr/>
        </p:nvSpPr>
        <p:spPr>
          <a:xfrm>
            <a:off x="2700511" y="3042444"/>
            <a:ext cx="4873260" cy="1080120"/>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6" name="Rectangle 5"/>
          <p:cNvSpPr/>
          <p:nvPr/>
        </p:nvSpPr>
        <p:spPr>
          <a:xfrm>
            <a:off x="2700512" y="4482604"/>
            <a:ext cx="4873262" cy="373287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64" name="Rectangle 63"/>
          <p:cNvSpPr/>
          <p:nvPr/>
        </p:nvSpPr>
        <p:spPr>
          <a:xfrm>
            <a:off x="3060551" y="3474492"/>
            <a:ext cx="380232" cy="215444"/>
          </a:xfrm>
          <a:prstGeom prst="rect">
            <a:avLst/>
          </a:prstGeom>
        </p:spPr>
        <p:txBody>
          <a:bodyPr wrap="none">
            <a:spAutoFit/>
          </a:bodyPr>
          <a:lstStyle/>
          <a:p>
            <a:pPr algn="ctr"/>
            <a:r>
              <a:rPr lang="el-GR" sz="800" b="1" dirty="0" smtClean="0"/>
              <a:t>γ</a:t>
            </a:r>
            <a:r>
              <a:rPr lang="nl-NL" sz="800" dirty="0" smtClean="0"/>
              <a:t> </a:t>
            </a:r>
            <a:r>
              <a:rPr lang="nl-NL" sz="800" b="1" dirty="0" smtClean="0"/>
              <a:t>= 0</a:t>
            </a:r>
            <a:endParaRPr lang="en-GB" sz="800" dirty="0"/>
          </a:p>
        </p:txBody>
      </p:sp>
      <p:cxnSp>
        <p:nvCxnSpPr>
          <p:cNvPr id="66" name="Straight Arrow Connector 65"/>
          <p:cNvCxnSpPr>
            <a:stCxn id="33" idx="3"/>
            <a:endCxn id="1029" idx="1"/>
          </p:cNvCxnSpPr>
          <p:nvPr/>
        </p:nvCxnSpPr>
        <p:spPr>
          <a:xfrm flipV="1">
            <a:off x="3852639" y="3287420"/>
            <a:ext cx="216024" cy="2799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3" idx="3"/>
            <a:endCxn id="34" idx="1"/>
          </p:cNvCxnSpPr>
          <p:nvPr/>
        </p:nvCxnSpPr>
        <p:spPr>
          <a:xfrm>
            <a:off x="3852639" y="3567345"/>
            <a:ext cx="216024" cy="288221"/>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497</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Aline;Femke</dc:creator>
  <cp:lastModifiedBy>Aline</cp:lastModifiedBy>
  <cp:revision>72</cp:revision>
  <dcterms:created xsi:type="dcterms:W3CDTF">2016-05-27T12:09:41Z</dcterms:created>
  <dcterms:modified xsi:type="dcterms:W3CDTF">2016-05-29T11:37:03Z</dcterms:modified>
</cp:coreProperties>
</file>