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2" r:id="rId4"/>
    <p:sldId id="262" r:id="rId5"/>
    <p:sldId id="276" r:id="rId6"/>
    <p:sldId id="266" r:id="rId7"/>
    <p:sldId id="277" r:id="rId8"/>
    <p:sldId id="273" r:id="rId9"/>
    <p:sldId id="283" r:id="rId10"/>
    <p:sldId id="286" r:id="rId11"/>
    <p:sldId id="288" r:id="rId12"/>
    <p:sldId id="287" r:id="rId13"/>
    <p:sldId id="274" r:id="rId14"/>
    <p:sldId id="284" r:id="rId15"/>
    <p:sldId id="285" r:id="rId16"/>
    <p:sldId id="260" r:id="rId17"/>
    <p:sldId id="261" r:id="rId18"/>
    <p:sldId id="265" r:id="rId19"/>
    <p:sldId id="278" r:id="rId20"/>
    <p:sldId id="279" r:id="rId21"/>
    <p:sldId id="280" r:id="rId22"/>
    <p:sldId id="28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47C18"/>
    <a:srgbClr val="D8670A"/>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3481" autoAdjust="0"/>
  </p:normalViewPr>
  <p:slideViewPr>
    <p:cSldViewPr>
      <p:cViewPr>
        <p:scale>
          <a:sx n="60" d="100"/>
          <a:sy n="60" d="100"/>
        </p:scale>
        <p:origin x="-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714"/>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38245-5222-4875-B595-DAA9E1B2F047}" type="datetimeFigureOut">
              <a:rPr lang="en-GB" smtClean="0"/>
              <a:pPr/>
              <a:t>26/05/2016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E7A90-5B18-44E6-896F-B56F6E25EE1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Outgroup may be unnecessary.</a:t>
            </a:r>
            <a:r>
              <a:rPr lang="nl-NL" baseline="0" dirty="0" smtClean="0"/>
              <a:t> Constant clock rate used.</a:t>
            </a:r>
            <a:endParaRPr lang="nl-NL" dirty="0" smtClean="0"/>
          </a:p>
          <a:p>
            <a:endParaRPr lang="nl-NL" dirty="0" smtClean="0"/>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https://www.reddit.com/r/biology/comments/2t0cgo/a_handdrawn_poster_with_almost_all_insect/</a:t>
            </a:r>
            <a:endParaRPr lang="en-GB"/>
          </a:p>
        </p:txBody>
      </p:sp>
      <p:sp>
        <p:nvSpPr>
          <p:cNvPr id="4" name="Slide Number Placeholder 3"/>
          <p:cNvSpPr>
            <a:spLocks noGrp="1"/>
          </p:cNvSpPr>
          <p:nvPr>
            <p:ph type="sldNum" sz="quarter" idx="10"/>
          </p:nvPr>
        </p:nvSpPr>
        <p:spPr/>
        <p:txBody>
          <a:bodyPr/>
          <a:lstStyle/>
          <a:p>
            <a:fld id="{9BBE7A90-5B18-44E6-896F-B56F6E25EE11}"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Two</a:t>
            </a:r>
            <a:r>
              <a:rPr lang="en-GB" baseline="0" dirty="0" smtClean="0"/>
              <a:t> possible explanations have been proposed to try and explain the observed slowdown</a:t>
            </a:r>
          </a:p>
          <a:p>
            <a:pPr>
              <a:buFontTx/>
              <a:buChar char="-"/>
            </a:pPr>
            <a:r>
              <a:rPr lang="en-GB" b="1" baseline="0" dirty="0" smtClean="0"/>
              <a:t>Sampling </a:t>
            </a:r>
            <a:r>
              <a:rPr lang="en-GB" b="1" baseline="0" dirty="0" err="1" smtClean="0"/>
              <a:t>artifact</a:t>
            </a:r>
            <a:r>
              <a:rPr lang="en-GB" baseline="0" dirty="0" smtClean="0"/>
              <a:t>: 2 artefacts have been found (if a small sample from the actual phylogeny is taken, </a:t>
            </a:r>
          </a:p>
          <a:p>
            <a:pPr lvl="1">
              <a:buFontTx/>
              <a:buNone/>
            </a:pPr>
            <a:r>
              <a:rPr lang="en-GB" i="1" baseline="0" dirty="0" smtClean="0"/>
              <a:t>BUT</a:t>
            </a:r>
            <a:r>
              <a:rPr lang="en-GB" baseline="0" dirty="0" smtClean="0"/>
              <a:t>: in nearly complete phylogenies, sampling artefact does not explain the observed slowdown</a:t>
            </a:r>
          </a:p>
          <a:p>
            <a:pPr>
              <a:buFontTx/>
              <a:buChar char="-"/>
            </a:pPr>
            <a:r>
              <a:rPr lang="en-GB" baseline="0" dirty="0" smtClean="0"/>
              <a:t> </a:t>
            </a:r>
            <a:r>
              <a:rPr lang="en-GB" b="1" baseline="0" dirty="0" smtClean="0"/>
              <a:t>Species-level density dependence</a:t>
            </a:r>
            <a:r>
              <a:rPr lang="en-GB" baseline="0" dirty="0" smtClean="0"/>
              <a:t>: no constants speciation or extinction rates like in the pure BD model. Because of niche filling they will decrease with time. </a:t>
            </a:r>
          </a:p>
          <a:p>
            <a:pPr lvl="1">
              <a:buFontTx/>
              <a:buNone/>
            </a:pPr>
            <a:r>
              <a:rPr lang="en-GB" i="1" baseline="0" dirty="0" smtClean="0"/>
              <a:t>BUT</a:t>
            </a:r>
            <a:r>
              <a:rPr lang="en-GB" baseline="0" dirty="0" smtClean="0"/>
              <a:t>: new species may create </a:t>
            </a:r>
            <a:r>
              <a:rPr lang="en-GB" baseline="0" smtClean="0"/>
              <a:t>new niches</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Graph 1: The lower the 'comparison' value, the bigger the error of BEAST towards higher gamma statistics.</a:t>
            </a:r>
          </a:p>
          <a:p>
            <a:r>
              <a:rPr lang="en-GB" dirty="0" smtClean="0"/>
              <a:t>Interestingly, some parameter values don't show up in the lower comparison values. The higher values for the speciation initiation rate for example (0.8 and 1). This turned to be because of missing posterior gammas for those</a:t>
            </a:r>
            <a:r>
              <a:rPr lang="en-GB" baseline="0" dirty="0" smtClean="0"/>
              <a:t> </a:t>
            </a:r>
            <a:r>
              <a:rPr lang="en-GB" dirty="0" smtClean="0"/>
              <a:t>parameters. All files after ```article_1_5_5_2_2.RDA``` appear to be corrupted.</a:t>
            </a:r>
          </a:p>
        </p:txBody>
      </p:sp>
      <p:sp>
        <p:nvSpPr>
          <p:cNvPr id="4" name="Slide Number Placeholder 3"/>
          <p:cNvSpPr>
            <a:spLocks noGrp="1"/>
          </p:cNvSpPr>
          <p:nvPr>
            <p:ph type="sldNum" sz="quarter" idx="10"/>
          </p:nvPr>
        </p:nvSpPr>
        <p:spPr/>
        <p:txBody>
          <a:bodyPr/>
          <a:lstStyle/>
          <a:p>
            <a:fld id="{9BBE7A90-5B18-44E6-896F-B56F6E25EE11}" type="slidenum">
              <a:rPr lang="en-GB" smtClean="0"/>
              <a:pPr/>
              <a:t>10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It seems like there is one parameter which is unusually often present in corrupt files: a species initiation rate of 0.4. For some reason, these are very often corrupted. This is very unexpected, as we’d expect something going wrong with the program if the computer would be overwhelmed by calculations - for example if the speciation </a:t>
            </a:r>
            <a:r>
              <a:rPr lang="en-GB" sz="1200" b="0" i="0" kern="1200" dirty="0" err="1" smtClean="0">
                <a:solidFill>
                  <a:schemeClr val="tx1"/>
                </a:solidFill>
                <a:latin typeface="+mn-lt"/>
                <a:ea typeface="+mn-ea"/>
                <a:cs typeface="+mn-cs"/>
              </a:rPr>
              <a:t>initiatoin</a:t>
            </a:r>
            <a:r>
              <a:rPr lang="en-GB" sz="1200" b="0" i="0" kern="1200" dirty="0" smtClean="0">
                <a:solidFill>
                  <a:schemeClr val="tx1"/>
                </a:solidFill>
                <a:latin typeface="+mn-lt"/>
                <a:ea typeface="+mn-ea"/>
                <a:cs typeface="+mn-cs"/>
              </a:rPr>
              <a:t> rate is high. But high speciation rates seem to be fine:</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13</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POSSIBLE QUESTIONS?:</a:t>
            </a:r>
          </a:p>
          <a:p>
            <a:r>
              <a:rPr lang="nl-NL" dirty="0" smtClean="0"/>
              <a:t>Q1:</a:t>
            </a:r>
            <a:r>
              <a:rPr lang="nl-NL" baseline="0" dirty="0" smtClean="0"/>
              <a:t> Why did you use an outgroup?</a:t>
            </a:r>
          </a:p>
          <a:p>
            <a:r>
              <a:rPr lang="nl-NL" baseline="0" dirty="0" smtClean="0"/>
              <a:t>Q2: Are the used summary statistics the best, and why?</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ine\Downloads\antique-scroll-backgrounds-wallpapers.jpg"/>
          <p:cNvPicPr>
            <a:picLocks noChangeAspect="1" noChangeArrowheads="1"/>
          </p:cNvPicPr>
          <p:nvPr/>
        </p:nvPicPr>
        <p:blipFill>
          <a:blip r:embed="rId3" cstate="print">
            <a:lum bright="10000" contrast="-15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228600"/>
            <a:ext cx="7924800" cy="2362200"/>
          </a:xfrm>
        </p:spPr>
        <p:txBody>
          <a:bodyPr>
            <a:normAutofit/>
          </a:bodyPr>
          <a:lstStyle/>
          <a:p>
            <a:r>
              <a:rPr lang="en-GB" sz="5400" b="1" dirty="0" smtClean="0"/>
              <a:t>Inferring Phylogenies</a:t>
            </a:r>
            <a:r>
              <a:rPr lang="en-GB" sz="5400" dirty="0" smtClean="0"/>
              <a:t>:</a:t>
            </a:r>
            <a:br>
              <a:rPr lang="en-GB" sz="5400" dirty="0" smtClean="0"/>
            </a:br>
            <a:r>
              <a:rPr lang="en-GB" sz="3200" dirty="0" smtClean="0"/>
              <a:t>BEAST2 and the Protracted Birth-Death model</a:t>
            </a:r>
            <a:endParaRPr lang="en-GB" sz="5400" dirty="0"/>
          </a:p>
        </p:txBody>
      </p:sp>
      <p:sp>
        <p:nvSpPr>
          <p:cNvPr id="3" name="Subtitle 2"/>
          <p:cNvSpPr>
            <a:spLocks noGrp="1"/>
          </p:cNvSpPr>
          <p:nvPr>
            <p:ph type="subTitle" idx="1"/>
          </p:nvPr>
        </p:nvSpPr>
        <p:spPr>
          <a:xfrm>
            <a:off x="1371600" y="2514600"/>
            <a:ext cx="4191000" cy="2438400"/>
          </a:xfrm>
        </p:spPr>
        <p:txBody>
          <a:bodyPr>
            <a:normAutofit/>
          </a:bodyPr>
          <a:lstStyle/>
          <a:p>
            <a:pPr algn="l"/>
            <a:endParaRPr lang="en-GB" sz="2000" dirty="0" smtClean="0">
              <a:solidFill>
                <a:schemeClr val="tx1">
                  <a:lumMod val="85000"/>
                  <a:lumOff val="15000"/>
                </a:schemeClr>
              </a:solidFill>
            </a:endParaRP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By </a:t>
            </a:r>
            <a:r>
              <a:rPr lang="en-GB" sz="2000" dirty="0" err="1" smtClean="0">
                <a:solidFill>
                  <a:schemeClr val="tx1">
                    <a:lumMod val="85000"/>
                    <a:lumOff val="15000"/>
                  </a:schemeClr>
                </a:solidFill>
              </a:rPr>
              <a:t>Femke</a:t>
            </a:r>
            <a:r>
              <a:rPr lang="en-GB" sz="2000" dirty="0" smtClean="0">
                <a:solidFill>
                  <a:schemeClr val="tx1">
                    <a:lumMod val="85000"/>
                    <a:lumOff val="15000"/>
                  </a:schemeClr>
                </a:solidFill>
              </a:rPr>
              <a:t> Thon &amp; </a:t>
            </a:r>
            <a:r>
              <a:rPr lang="en-GB" sz="2000" dirty="0" err="1" smtClean="0">
                <a:solidFill>
                  <a:schemeClr val="tx1">
                    <a:lumMod val="85000"/>
                    <a:lumOff val="15000"/>
                  </a:schemeClr>
                </a:solidFill>
              </a:rPr>
              <a:t>Jolien</a:t>
            </a:r>
            <a:r>
              <a:rPr lang="en-GB" sz="2000" dirty="0" smtClean="0">
                <a:solidFill>
                  <a:schemeClr val="tx1">
                    <a:lumMod val="85000"/>
                    <a:lumOff val="15000"/>
                  </a:schemeClr>
                </a:solidFill>
              </a:rPr>
              <a:t> Gay</a:t>
            </a: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Supervisors: </a:t>
            </a:r>
            <a:r>
              <a:rPr lang="en-GB" sz="2000" dirty="0" err="1" smtClean="0">
                <a:solidFill>
                  <a:schemeClr val="tx1">
                    <a:lumMod val="85000"/>
                    <a:lumOff val="15000"/>
                  </a:schemeClr>
                </a:solidFill>
              </a:rPr>
              <a:t>Richel</a:t>
            </a:r>
            <a:r>
              <a:rPr lang="en-GB" sz="2000" dirty="0" smtClean="0">
                <a:solidFill>
                  <a:schemeClr val="tx1">
                    <a:lumMod val="85000"/>
                    <a:lumOff val="15000"/>
                  </a:schemeClr>
                </a:solidFill>
              </a:rPr>
              <a:t> </a:t>
            </a:r>
            <a:r>
              <a:rPr lang="en-GB" sz="2000" dirty="0" err="1" smtClean="0">
                <a:solidFill>
                  <a:schemeClr val="tx1">
                    <a:lumMod val="85000"/>
                    <a:lumOff val="15000"/>
                  </a:schemeClr>
                </a:solidFill>
              </a:rPr>
              <a:t>Bilderbeek</a:t>
            </a:r>
            <a:r>
              <a:rPr lang="en-GB" sz="2000" dirty="0" smtClean="0">
                <a:solidFill>
                  <a:schemeClr val="tx1">
                    <a:lumMod val="85000"/>
                    <a:lumOff val="15000"/>
                  </a:schemeClr>
                </a:solidFill>
              </a:rPr>
              <a:t> &amp; </a:t>
            </a:r>
            <a:r>
              <a:rPr lang="en-GB" sz="2000" dirty="0" err="1" smtClean="0">
                <a:solidFill>
                  <a:schemeClr val="tx1">
                    <a:lumMod val="85000"/>
                    <a:lumOff val="15000"/>
                  </a:schemeClr>
                </a:solidFill>
              </a:rPr>
              <a:t>Rampal</a:t>
            </a:r>
            <a:r>
              <a:rPr lang="en-GB" sz="2000" dirty="0" smtClean="0">
                <a:solidFill>
                  <a:schemeClr val="tx1">
                    <a:lumMod val="85000"/>
                    <a:lumOff val="15000"/>
                  </a:schemeClr>
                </a:solidFill>
              </a:rPr>
              <a:t> Etienne</a:t>
            </a:r>
            <a:endParaRPr lang="en-GB" sz="2000" dirty="0">
              <a:solidFill>
                <a:schemeClr val="tx1">
                  <a:lumMod val="85000"/>
                  <a:lumOff val="15000"/>
                </a:schemeClr>
              </a:solidFill>
            </a:endParaRPr>
          </a:p>
        </p:txBody>
      </p:sp>
      <p:pic>
        <p:nvPicPr>
          <p:cNvPr id="29698" name="Picture 2" descr="https://s-media-cache-ak0.pinimg.com/736x/5f/f0/6f/5ff06fff9e30a3f7410b3da79dd4b399.jpg"/>
          <p:cNvPicPr>
            <a:picLocks noChangeAspect="1" noChangeArrowheads="1"/>
          </p:cNvPicPr>
          <p:nvPr/>
        </p:nvPicPr>
        <p:blipFill>
          <a:blip r:embed="rId4" cstate="print"/>
          <a:srcRect/>
          <a:stretch>
            <a:fillRect/>
          </a:stretch>
        </p:blipFill>
        <p:spPr bwMode="auto">
          <a:xfrm>
            <a:off x="5562600" y="2286000"/>
            <a:ext cx="2462123" cy="3810001"/>
          </a:xfrm>
          <a:prstGeom prst="rect">
            <a:avLst/>
          </a:prstGeom>
          <a:noFill/>
          <a:ln w="38100" cap="sq">
            <a:solidFill>
              <a:srgbClr val="000000"/>
            </a:solidFill>
            <a:prstDash val="solid"/>
            <a:miter lim="800000"/>
          </a:ln>
          <a:effectLst>
            <a:outerShdw blurRad="50800" dist="38100" dir="2700000" algn="tl"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a:xfrm>
            <a:off x="457200" y="274638"/>
            <a:ext cx="8229600" cy="1143000"/>
          </a:xfrm>
        </p:spPr>
        <p:txBody>
          <a:bodyPr>
            <a:normAutofit/>
          </a:bodyPr>
          <a:lstStyle/>
          <a:p>
            <a:r>
              <a:rPr lang="en-GB" b="1" dirty="0" smtClean="0"/>
              <a:t>Results:</a:t>
            </a:r>
            <a:r>
              <a:rPr lang="en-GB" sz="2800" b="1" dirty="0" smtClean="0"/>
              <a:t> </a:t>
            </a:r>
            <a:r>
              <a:rPr lang="en-GB" sz="3200" dirty="0" smtClean="0"/>
              <a:t>Comparison Gammas</a:t>
            </a:r>
            <a:endParaRPr lang="en-GB" sz="4800" dirty="0"/>
          </a:p>
        </p:txBody>
      </p:sp>
      <p:pic>
        <p:nvPicPr>
          <p:cNvPr id="4098" name="Picture 2" descr="C:\Users\Aline\Dropbox\RUG 2015-2016\1.9 Community eclogy research\4. Poster_presentation\Figs and graphs ppt\Comparison plot.png"/>
          <p:cNvPicPr>
            <a:picLocks noChangeAspect="1" noChangeArrowheads="1"/>
          </p:cNvPicPr>
          <p:nvPr/>
        </p:nvPicPr>
        <p:blipFill>
          <a:blip r:embed="rId4" cstate="print"/>
          <a:srcRect/>
          <a:stretch>
            <a:fillRect/>
          </a:stretch>
        </p:blipFill>
        <p:spPr bwMode="auto">
          <a:xfrm>
            <a:off x="2209800" y="1371600"/>
            <a:ext cx="4572000" cy="2537024"/>
          </a:xfrm>
          <a:prstGeom prst="rect">
            <a:avLst/>
          </a:prstGeom>
          <a:noFill/>
        </p:spPr>
      </p:pic>
      <p:pic>
        <p:nvPicPr>
          <p:cNvPr id="4099" name="Picture 3" descr="C:\Users\Aline\Dropbox\RUG 2015-2016\1.9 Community eclogy research\4. Poster_presentation\Figs and graphs ppt\Differences Gammas.png"/>
          <p:cNvPicPr>
            <a:picLocks noChangeAspect="1" noChangeArrowheads="1"/>
          </p:cNvPicPr>
          <p:nvPr/>
        </p:nvPicPr>
        <p:blipFill>
          <a:blip r:embed="rId5" cstate="print"/>
          <a:srcRect/>
          <a:stretch>
            <a:fillRect/>
          </a:stretch>
        </p:blipFill>
        <p:spPr bwMode="auto">
          <a:xfrm>
            <a:off x="2362200" y="3810000"/>
            <a:ext cx="4394270" cy="2438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Age</a:t>
            </a:r>
            <a:endParaRPr lang="en-GB" dirty="0"/>
          </a:p>
        </p:txBody>
      </p:sp>
      <p:pic>
        <p:nvPicPr>
          <p:cNvPr id="1026" name="Picture 2" descr="C:\Users\Aline\Dropbox\RUG 2015-2016\1.9 Community eclogy research\4. Poster_presentation\Figs and graphs ppt\Age big diff.png"/>
          <p:cNvPicPr>
            <a:picLocks noChangeAspect="1" noChangeArrowheads="1"/>
          </p:cNvPicPr>
          <p:nvPr/>
        </p:nvPicPr>
        <p:blipFill>
          <a:blip r:embed="rId3" cstate="print"/>
          <a:srcRect/>
          <a:stretch>
            <a:fillRect/>
          </a:stretch>
        </p:blipFill>
        <p:spPr bwMode="auto">
          <a:xfrm>
            <a:off x="2209800" y="1371600"/>
            <a:ext cx="4394270" cy="2438400"/>
          </a:xfrm>
          <a:prstGeom prst="rect">
            <a:avLst/>
          </a:prstGeom>
          <a:noFill/>
        </p:spPr>
      </p:pic>
      <p:pic>
        <p:nvPicPr>
          <p:cNvPr id="1027" name="Picture 3" descr="C:\Users\Aline\Dropbox\RUG 2015-2016\1.9 Community eclogy research\4. Poster_presentation\Figs and graphs ppt\age small diff.png"/>
          <p:cNvPicPr>
            <a:picLocks noChangeAspect="1" noChangeArrowheads="1"/>
          </p:cNvPicPr>
          <p:nvPr/>
        </p:nvPicPr>
        <p:blipFill>
          <a:blip r:embed="rId4" cstate="print"/>
          <a:srcRect/>
          <a:stretch>
            <a:fillRect/>
          </a:stretch>
        </p:blipFill>
        <p:spPr bwMode="auto">
          <a:xfrm>
            <a:off x="2133600" y="3962400"/>
            <a:ext cx="4358477" cy="2418539"/>
          </a:xfrm>
          <a:prstGeom prst="rect">
            <a:avLst/>
          </a:prstGeom>
          <a:noFill/>
        </p:spPr>
      </p:pic>
      <p:sp>
        <p:nvSpPr>
          <p:cNvPr id="7" name="TextBox 6"/>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8" name="TextBox 7"/>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Mutation Rate</a:t>
            </a:r>
            <a:endParaRPr lang="en-GB" sz="4800" dirty="0"/>
          </a:p>
        </p:txBody>
      </p:sp>
      <p:pic>
        <p:nvPicPr>
          <p:cNvPr id="2050" name="Picture 2" descr="C:\Users\Aline\Dropbox\RUG 2015-2016\1.9 Community eclogy research\4. Poster_presentation\Figs and graphs ppt\Mutation rate big diff.png"/>
          <p:cNvPicPr>
            <a:picLocks noChangeAspect="1" noChangeArrowheads="1"/>
          </p:cNvPicPr>
          <p:nvPr/>
        </p:nvPicPr>
        <p:blipFill>
          <a:blip r:embed="rId3" cstate="print"/>
          <a:srcRect/>
          <a:stretch>
            <a:fillRect/>
          </a:stretch>
        </p:blipFill>
        <p:spPr bwMode="auto">
          <a:xfrm>
            <a:off x="2362200" y="1219200"/>
            <a:ext cx="4381504" cy="2431316"/>
          </a:xfrm>
          <a:prstGeom prst="rect">
            <a:avLst/>
          </a:prstGeom>
          <a:noFill/>
        </p:spPr>
      </p:pic>
      <p:pic>
        <p:nvPicPr>
          <p:cNvPr id="2051" name="Picture 3" descr="C:\Users\Aline\Dropbox\RUG 2015-2016\1.9 Community eclogy research\4. Poster_presentation\Figs and graphs ppt\mutation rate small diff.png"/>
          <p:cNvPicPr>
            <a:picLocks noChangeAspect="1" noChangeArrowheads="1"/>
          </p:cNvPicPr>
          <p:nvPr/>
        </p:nvPicPr>
        <p:blipFill>
          <a:blip r:embed="rId4" cstate="print"/>
          <a:srcRect/>
          <a:stretch>
            <a:fillRect/>
          </a:stretch>
        </p:blipFill>
        <p:spPr bwMode="auto">
          <a:xfrm>
            <a:off x="2362200" y="3886200"/>
            <a:ext cx="4419600" cy="245245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Speciation Initiation Rate (SIR)</a:t>
            </a:r>
            <a:endParaRPr lang="en-GB" sz="4800" dirty="0"/>
          </a:p>
        </p:txBody>
      </p:sp>
      <p:pic>
        <p:nvPicPr>
          <p:cNvPr id="3" name="Picture 2" descr="C:\Users\Aline\Dropbox\RUG 2015-2016\1.9 Community eclogy research\4. Poster_presentation\Figs and graphs ppt\Number of runs for Speciation Initiation Rate (SIR).png"/>
          <p:cNvPicPr>
            <a:picLocks noChangeAspect="1" noChangeArrowheads="1"/>
          </p:cNvPicPr>
          <p:nvPr/>
        </p:nvPicPr>
        <p:blipFill>
          <a:blip r:embed="rId4" cstate="print"/>
          <a:srcRect/>
          <a:stretch>
            <a:fillRect/>
          </a:stretch>
        </p:blipFill>
        <p:spPr bwMode="auto">
          <a:xfrm>
            <a:off x="838200" y="1676400"/>
            <a:ext cx="7372416" cy="409098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a:xfrm>
            <a:off x="457200" y="274638"/>
            <a:ext cx="8229600" cy="1143000"/>
          </a:xfrm>
        </p:spPr>
        <p:txBody>
          <a:bodyPr>
            <a:normAutofit/>
          </a:bodyPr>
          <a:lstStyle/>
          <a:p>
            <a:r>
              <a:rPr lang="en-GB" b="1" dirty="0" smtClean="0"/>
              <a:t>Results: </a:t>
            </a:r>
            <a:r>
              <a:rPr lang="en-GB" sz="3200" dirty="0" smtClean="0"/>
              <a:t>Speciation Completion Rate (SCR)</a:t>
            </a:r>
            <a:endParaRPr lang="en-GB" sz="4800" dirty="0"/>
          </a:p>
        </p:txBody>
      </p:sp>
      <p:pic>
        <p:nvPicPr>
          <p:cNvPr id="2050" name="Picture 2" descr="C:\Users\Aline\Dropbox\RUG 2015-2016\1.9 Community eclogy research\4. Poster_presentation\Figs and graphs ppt\Number of runs for Speciation Completion Rate (SCR).png"/>
          <p:cNvPicPr>
            <a:picLocks noChangeAspect="1" noChangeArrowheads="1"/>
          </p:cNvPicPr>
          <p:nvPr/>
        </p:nvPicPr>
        <p:blipFill>
          <a:blip r:embed="rId3" cstate="print"/>
          <a:srcRect/>
          <a:stretch>
            <a:fillRect/>
          </a:stretch>
        </p:blipFill>
        <p:spPr bwMode="auto">
          <a:xfrm>
            <a:off x="2286000" y="1143000"/>
            <a:ext cx="4724400" cy="2621591"/>
          </a:xfrm>
          <a:prstGeom prst="rect">
            <a:avLst/>
          </a:prstGeom>
          <a:noFill/>
        </p:spPr>
      </p:pic>
      <p:pic>
        <p:nvPicPr>
          <p:cNvPr id="2051" name="Picture 3" descr="C:\Users\Aline\Dropbox\RUG 2015-2016\1.9 Community eclogy research\4. Poster_presentation\Figs and graphs ppt\Number of runs for Speciation Completion Rate (SCR)2.png"/>
          <p:cNvPicPr>
            <a:picLocks noChangeAspect="1" noChangeArrowheads="1"/>
          </p:cNvPicPr>
          <p:nvPr/>
        </p:nvPicPr>
        <p:blipFill>
          <a:blip r:embed="rId4" cstate="print"/>
          <a:srcRect/>
          <a:stretch>
            <a:fillRect/>
          </a:stretch>
        </p:blipFill>
        <p:spPr bwMode="auto">
          <a:xfrm>
            <a:off x="2286000" y="3886200"/>
            <a:ext cx="4716462" cy="261718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3074" name="Picture 2" descr="C:\Users\Aline\Dropbox\RUG 2015-2016\1.9 Community eclogy research\4. Poster_presentation\Figs and graphs ppt\Distribution of BD gammas.png"/>
          <p:cNvPicPr>
            <a:picLocks noChangeAspect="1" noChangeArrowheads="1"/>
          </p:cNvPicPr>
          <p:nvPr/>
        </p:nvPicPr>
        <p:blipFill>
          <a:blip r:embed="rId3" cstate="print"/>
          <a:srcRect/>
          <a:stretch>
            <a:fillRect/>
          </a:stretch>
        </p:blipFill>
        <p:spPr bwMode="auto">
          <a:xfrm>
            <a:off x="2133600" y="1075166"/>
            <a:ext cx="4876800" cy="2706159"/>
          </a:xfrm>
          <a:prstGeom prst="rect">
            <a:avLst/>
          </a:prstGeom>
          <a:noFill/>
        </p:spPr>
      </p:pic>
      <p:pic>
        <p:nvPicPr>
          <p:cNvPr id="3075" name="Picture 3" descr="C:\Users\Aline\Dropbox\RUG 2015-2016\1.9 Community eclogy research\4. Poster_presentation\Figs and graphs ppt\Distribution of PBD gammas.png"/>
          <p:cNvPicPr>
            <a:picLocks noChangeAspect="1" noChangeArrowheads="1"/>
          </p:cNvPicPr>
          <p:nvPr/>
        </p:nvPicPr>
        <p:blipFill>
          <a:blip r:embed="rId4" cstate="print"/>
          <a:srcRect/>
          <a:stretch>
            <a:fillRect/>
          </a:stretch>
        </p:blipFill>
        <p:spPr bwMode="auto">
          <a:xfrm>
            <a:off x="2133600" y="3810000"/>
            <a:ext cx="4876800" cy="2706159"/>
          </a:xfrm>
          <a:prstGeom prst="rect">
            <a:avLst/>
          </a:prstGeom>
          <a:noFill/>
        </p:spPr>
      </p:pic>
      <p:sp>
        <p:nvSpPr>
          <p:cNvPr id="7" name="Title 1"/>
          <p:cNvSpPr>
            <a:spLocks noGrp="1"/>
          </p:cNvSpPr>
          <p:nvPr>
            <p:ph type="title"/>
          </p:nvPr>
        </p:nvSpPr>
        <p:spPr>
          <a:xfrm>
            <a:off x="457200" y="274638"/>
            <a:ext cx="8229600" cy="1143000"/>
          </a:xfrm>
        </p:spPr>
        <p:txBody>
          <a:bodyPr>
            <a:normAutofit/>
          </a:bodyPr>
          <a:lstStyle/>
          <a:p>
            <a:r>
              <a:rPr lang="en-GB" b="1" dirty="0" smtClean="0"/>
              <a:t>Results: </a:t>
            </a:r>
            <a:r>
              <a:rPr lang="en-GB" sz="3200" dirty="0" smtClean="0"/>
              <a:t>Gamma Distribution</a:t>
            </a:r>
            <a:endParaRPr lang="en-GB" sz="4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Discussion &amp; Conclusions</a:t>
            </a:r>
            <a:endParaRPr lang="en-GB" b="1" dirty="0"/>
          </a:p>
        </p:txBody>
      </p:sp>
      <p:sp>
        <p:nvSpPr>
          <p:cNvPr id="3" name="Content Placeholder 2"/>
          <p:cNvSpPr>
            <a:spLocks noGrp="1"/>
          </p:cNvSpPr>
          <p:nvPr>
            <p:ph idx="1"/>
          </p:nvPr>
        </p:nvSpPr>
        <p:spPr/>
        <p:txBody>
          <a:bodyPr>
            <a:normAutofit/>
          </a:bodyPr>
          <a:lstStyle/>
          <a:p>
            <a:pPr>
              <a:buNone/>
            </a:pPr>
            <a:r>
              <a:rPr lang="en-GB" sz="2800" dirty="0" smtClean="0"/>
              <a:t>Error gamma statistics: substantial</a:t>
            </a:r>
          </a:p>
          <a:p>
            <a:pPr lvl="1">
              <a:buNone/>
            </a:pPr>
            <a:endParaRPr lang="nl-NL" sz="2400" dirty="0" smtClean="0"/>
          </a:p>
          <a:p>
            <a:pPr lvl="1"/>
            <a:endParaRPr lang="en-GB"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Questions</a:t>
            </a:r>
            <a:endParaRPr lang="en-GB" b="1" dirty="0"/>
          </a:p>
        </p:txBody>
      </p:sp>
      <p:pic>
        <p:nvPicPr>
          <p:cNvPr id="3075" name="Picture 3" descr="C:\Users\Aline\Downloads\tree-of-life-renee-womack.jpg"/>
          <p:cNvPicPr>
            <a:picLocks noChangeAspect="1" noChangeArrowheads="1"/>
          </p:cNvPicPr>
          <p:nvPr/>
        </p:nvPicPr>
        <p:blipFill>
          <a:blip r:embed="rId4" cstate="print"/>
          <a:srcRect/>
          <a:stretch>
            <a:fillRect/>
          </a:stretch>
        </p:blipFill>
        <p:spPr bwMode="auto">
          <a:xfrm>
            <a:off x="2438400" y="1752600"/>
            <a:ext cx="4254610" cy="33977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8" name="Picture 4" descr="C:\Users\Aline\Dropbox\RUG 2015-2016\1.9 Community eclogy research\4. Poster_presentation\Photo's\BayesianApproach.png"/>
          <p:cNvPicPr>
            <a:picLocks noChangeAspect="1" noChangeArrowheads="1"/>
          </p:cNvPicPr>
          <p:nvPr/>
        </p:nvPicPr>
        <p:blipFill>
          <a:blip r:embed="rId4" cstate="print"/>
          <a:srcRect/>
          <a:stretch>
            <a:fillRect/>
          </a:stretch>
        </p:blipFill>
        <p:spPr bwMode="auto">
          <a:xfrm>
            <a:off x="1600200" y="3352800"/>
            <a:ext cx="5640946" cy="914400"/>
          </a:xfrm>
          <a:prstGeom prst="rect">
            <a:avLst/>
          </a:prstGeom>
          <a:noFill/>
        </p:spPr>
      </p:pic>
      <p:sp>
        <p:nvSpPr>
          <p:cNvPr id="2" name="Title 1"/>
          <p:cNvSpPr>
            <a:spLocks noGrp="1"/>
          </p:cNvSpPr>
          <p:nvPr>
            <p:ph type="title"/>
          </p:nvPr>
        </p:nvSpPr>
        <p:spPr/>
        <p:txBody>
          <a:bodyPr/>
          <a:lstStyle/>
          <a:p>
            <a:r>
              <a:rPr lang="en-GB" dirty="0" smtClean="0"/>
              <a:t>BEAST2</a:t>
            </a:r>
            <a:endParaRPr lang="en-GB" dirty="0"/>
          </a:p>
        </p:txBody>
      </p:sp>
      <p:sp>
        <p:nvSpPr>
          <p:cNvPr id="3" name="Content Placeholder 2"/>
          <p:cNvSpPr>
            <a:spLocks noGrp="1"/>
          </p:cNvSpPr>
          <p:nvPr>
            <p:ph idx="1"/>
          </p:nvPr>
        </p:nvSpPr>
        <p:spPr>
          <a:xfrm>
            <a:off x="457200" y="1600200"/>
            <a:ext cx="8229600" cy="4648200"/>
          </a:xfrm>
          <a:noFill/>
        </p:spPr>
        <p:txBody>
          <a:bodyPr>
            <a:normAutofit/>
          </a:bodyPr>
          <a:lstStyle/>
          <a:p>
            <a:pPr lvl="1"/>
            <a:r>
              <a:rPr lang="en-GB" sz="2400" dirty="0" smtClean="0"/>
              <a:t>Bayesian statistics</a:t>
            </a:r>
          </a:p>
          <a:p>
            <a:pPr lvl="2">
              <a:buNone/>
            </a:pPr>
            <a:r>
              <a:rPr lang="nl-NL" sz="2000" dirty="0" smtClean="0"/>
              <a:t>MCMC</a:t>
            </a:r>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1"/>
            <a:r>
              <a:rPr lang="nl-NL" sz="2400" dirty="0" smtClean="0"/>
              <a:t>Multiple speciation models can be applied</a:t>
            </a:r>
          </a:p>
          <a:p>
            <a:pPr lvl="2">
              <a:buNone/>
            </a:pPr>
            <a:r>
              <a:rPr lang="nl-NL" sz="2000" dirty="0" smtClean="0"/>
              <a:t>All assume </a:t>
            </a:r>
            <a:r>
              <a:rPr lang="nl-NL" sz="2000" u="sng" dirty="0" smtClean="0"/>
              <a:t>instant speciation</a:t>
            </a:r>
            <a:endParaRPr lang="en-GB" sz="2000" u="sng" dirty="0" smtClean="0"/>
          </a:p>
          <a:p>
            <a:pPr>
              <a:buNone/>
            </a:pPr>
            <a:endParaRPr lang="en-GB" dirty="0"/>
          </a:p>
        </p:txBody>
      </p:sp>
      <p:sp>
        <p:nvSpPr>
          <p:cNvPr id="16" name="Rectangular Callout 15"/>
          <p:cNvSpPr/>
          <p:nvPr/>
        </p:nvSpPr>
        <p:spPr>
          <a:xfrm>
            <a:off x="3581400" y="3048000"/>
            <a:ext cx="914400" cy="457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Prior</a:t>
            </a:r>
            <a:endParaRPr lang="en-GB" dirty="0">
              <a:solidFill>
                <a:schemeClr val="tx2">
                  <a:lumMod val="75000"/>
                </a:schemeClr>
              </a:solidFill>
            </a:endParaRPr>
          </a:p>
        </p:txBody>
      </p:sp>
      <p:sp>
        <p:nvSpPr>
          <p:cNvPr id="17" name="Rectangular Callout 16"/>
          <p:cNvSpPr/>
          <p:nvPr/>
        </p:nvSpPr>
        <p:spPr>
          <a:xfrm>
            <a:off x="5029200" y="3048000"/>
            <a:ext cx="1143000" cy="457200"/>
          </a:xfrm>
          <a:prstGeom prst="wedgeRect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Likelihood</a:t>
            </a:r>
            <a:endParaRPr lang="en-GB" dirty="0">
              <a:solidFill>
                <a:schemeClr val="tx2">
                  <a:lumMod val="60000"/>
                  <a:lumOff val="40000"/>
                </a:schemeClr>
              </a:solidFill>
            </a:endParaRPr>
          </a:p>
        </p:txBody>
      </p:sp>
      <p:sp>
        <p:nvSpPr>
          <p:cNvPr id="18" name="Rectangular Callout 17"/>
          <p:cNvSpPr/>
          <p:nvPr/>
        </p:nvSpPr>
        <p:spPr>
          <a:xfrm>
            <a:off x="4572000" y="4191000"/>
            <a:ext cx="2133600" cy="381000"/>
          </a:xfrm>
          <a:prstGeom prst="wedgeRectCallout">
            <a:avLst>
              <a:gd name="adj1" fmla="val -18308"/>
              <a:gd name="adj2" fmla="val -77976"/>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Marginal probability</a:t>
            </a:r>
            <a:endParaRPr lang="en-GB" dirty="0">
              <a:solidFill>
                <a:schemeClr val="tx2">
                  <a:lumMod val="60000"/>
                  <a:lumOff val="40000"/>
                </a:schemeClr>
              </a:solidFill>
            </a:endParaRPr>
          </a:p>
        </p:txBody>
      </p:sp>
      <p:sp>
        <p:nvSpPr>
          <p:cNvPr id="19" name="Rectangular Callout 18"/>
          <p:cNvSpPr/>
          <p:nvPr/>
        </p:nvSpPr>
        <p:spPr>
          <a:xfrm>
            <a:off x="1676400" y="3048000"/>
            <a:ext cx="1066800" cy="533400"/>
          </a:xfrm>
          <a:prstGeom prst="wedgeRectCallout">
            <a:avLst>
              <a:gd name="adj1" fmla="val -20833"/>
              <a:gd name="adj2" fmla="val 67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Posterior</a:t>
            </a:r>
            <a:endParaRPr lang="en-GB"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5" name="Picture"/>
          <p:cNvPicPr/>
          <p:nvPr/>
        </p:nvPicPr>
        <p:blipFill>
          <a:blip r:embed="rId4" cstate="print"/>
          <a:stretch>
            <a:fillRect/>
          </a:stretch>
        </p:blipFill>
        <p:spPr bwMode="auto">
          <a:xfrm>
            <a:off x="381000" y="2971800"/>
            <a:ext cx="3810000" cy="34290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1. </a:t>
            </a:r>
            <a:r>
              <a:rPr lang="en-GB" sz="2800" dirty="0" smtClean="0"/>
              <a:t>Start with ‘true’ species trees</a:t>
            </a:r>
            <a:endParaRPr lang="en-GB" sz="2800" dirty="0"/>
          </a:p>
        </p:txBody>
      </p:sp>
      <p:sp>
        <p:nvSpPr>
          <p:cNvPr id="3" name="Content Placeholder 2"/>
          <p:cNvSpPr>
            <a:spLocks noGrp="1"/>
          </p:cNvSpPr>
          <p:nvPr>
            <p:ph idx="1"/>
          </p:nvPr>
        </p:nvSpPr>
        <p:spPr>
          <a:xfrm>
            <a:off x="457200" y="1524000"/>
            <a:ext cx="4876800" cy="2057400"/>
          </a:xfrm>
        </p:spPr>
        <p:txBody>
          <a:bodyPr>
            <a:normAutofit/>
          </a:bodyPr>
          <a:lstStyle/>
          <a:p>
            <a:pPr>
              <a:buFont typeface="Wingdings" pitchFamily="2" charset="2"/>
              <a:buChar char="ü"/>
            </a:pPr>
            <a:r>
              <a:rPr lang="en-GB" sz="2400" dirty="0" smtClean="0"/>
              <a:t>Create parameter files</a:t>
            </a:r>
          </a:p>
          <a:p>
            <a:pPr>
              <a:buFont typeface="Wingdings" pitchFamily="2" charset="2"/>
              <a:buChar char="ü"/>
            </a:pPr>
            <a:r>
              <a:rPr lang="en-GB" sz="2400" dirty="0" smtClean="0"/>
              <a:t>Simulate incipient tree / parameter file </a:t>
            </a:r>
            <a:endParaRPr lang="en-GB" sz="2400"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5" cstate="print"/>
          <a:srcRect/>
          <a:stretch>
            <a:fillRect/>
          </a:stretch>
        </p:blipFill>
        <p:spPr bwMode="auto">
          <a:xfrm>
            <a:off x="5486400" y="1295400"/>
            <a:ext cx="3279314" cy="3400425"/>
          </a:xfrm>
          <a:prstGeom prst="rect">
            <a:avLst/>
          </a:prstGeom>
          <a:noFill/>
        </p:spPr>
      </p:pic>
      <p:pic>
        <p:nvPicPr>
          <p:cNvPr id="7" name="Picture"/>
          <p:cNvPicPr/>
          <p:nvPr/>
        </p:nvPicPr>
        <p:blipFill>
          <a:blip r:embed="rId6" cstate="print"/>
          <a:stretch>
            <a:fillRect/>
          </a:stretch>
        </p:blipFill>
        <p:spPr bwMode="auto">
          <a:xfrm>
            <a:off x="4800600" y="3048000"/>
            <a:ext cx="3962400" cy="3352800"/>
          </a:xfrm>
          <a:prstGeom prst="rect">
            <a:avLst/>
          </a:prstGeom>
          <a:noFill/>
          <a:ln w="9525">
            <a:noFill/>
            <a:headEnd/>
            <a:tailEnd/>
          </a:ln>
        </p:spPr>
      </p:pic>
      <p:sp>
        <p:nvSpPr>
          <p:cNvPr id="11" name="Right Arrow 10"/>
          <p:cNvSpPr/>
          <p:nvPr/>
        </p:nvSpPr>
        <p:spPr>
          <a:xfrm>
            <a:off x="4267200" y="4800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3505200"/>
            <a:ext cx="2057400" cy="2057400"/>
          </a:xfrm>
          <a:prstGeom prst="rect">
            <a:avLst/>
          </a:prstGeom>
          <a:noFill/>
        </p:spPr>
      </p:pic>
      <p:sp>
        <p:nvSpPr>
          <p:cNvPr id="2" name="Title 1"/>
          <p:cNvSpPr>
            <a:spLocks noGrp="1"/>
          </p:cNvSpPr>
          <p:nvPr>
            <p:ph type="title"/>
          </p:nvPr>
        </p:nvSpPr>
        <p:spPr/>
        <p:txBody>
          <a:bodyPr/>
          <a:lstStyle/>
          <a:p>
            <a:r>
              <a:rPr lang="en-GB" b="1" dirty="0" smtClean="0"/>
              <a:t>Research Question</a:t>
            </a:r>
            <a:endParaRPr lang="en-GB" b="1" dirty="0"/>
          </a:p>
        </p:txBody>
      </p:sp>
      <p:sp>
        <p:nvSpPr>
          <p:cNvPr id="3" name="Content Placeholder 2"/>
          <p:cNvSpPr>
            <a:spLocks noGrp="1"/>
          </p:cNvSpPr>
          <p:nvPr>
            <p:ph idx="1"/>
          </p:nvPr>
        </p:nvSpPr>
        <p:spPr>
          <a:xfrm>
            <a:off x="0" y="2209800"/>
            <a:ext cx="9144000" cy="2133600"/>
          </a:xfrm>
        </p:spPr>
        <p:txBody>
          <a:bodyPr>
            <a:noAutofit/>
          </a:bodyPr>
          <a:lstStyle/>
          <a:p>
            <a:pPr algn="ctr">
              <a:buNone/>
            </a:pPr>
            <a:r>
              <a:rPr lang="en-GB" dirty="0" smtClean="0"/>
              <a:t>If speciation in nature takes </a:t>
            </a:r>
            <a:r>
              <a:rPr lang="en-GB" b="1" dirty="0" smtClean="0"/>
              <a:t>time</a:t>
            </a:r>
            <a:r>
              <a:rPr lang="en-GB" dirty="0" smtClean="0"/>
              <a:t>, </a:t>
            </a:r>
          </a:p>
          <a:p>
            <a:pPr algn="ctr">
              <a:buNone/>
            </a:pPr>
            <a:r>
              <a:rPr lang="en-GB" dirty="0" smtClean="0"/>
              <a:t>what is the </a:t>
            </a:r>
            <a:r>
              <a:rPr lang="en-GB" b="1" dirty="0" smtClean="0"/>
              <a:t>error</a:t>
            </a:r>
            <a:r>
              <a:rPr lang="en-GB" dirty="0" smtClean="0"/>
              <a:t> BEAST2 makes in inferring a phylogeny?</a:t>
            </a:r>
            <a:endParaRPr lang="nl-NL" dirty="0" smtClean="0"/>
          </a:p>
          <a:p>
            <a:pPr>
              <a:buNone/>
            </a:pPr>
            <a:endParaRPr lang="nl-NL" sz="2400" dirty="0" smtClean="0"/>
          </a:p>
          <a:p>
            <a:pPr>
              <a:buNone/>
            </a:pPr>
            <a:endParaRPr lang="en-GB"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8" name="Picture"/>
          <p:cNvPicPr/>
          <p:nvPr/>
        </p:nvPicPr>
        <p:blipFill>
          <a:blip r:embed="rId4" cstate="print"/>
          <a:stretch>
            <a:fillRect/>
          </a:stretch>
        </p:blipFill>
        <p:spPr bwMode="auto">
          <a:xfrm>
            <a:off x="381000" y="3124200"/>
            <a:ext cx="4267200" cy="29718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2.</a:t>
            </a:r>
            <a:r>
              <a:rPr lang="nl-NL" sz="2800" dirty="0" smtClean="0"/>
              <a:t> </a:t>
            </a:r>
            <a:r>
              <a:rPr lang="en-GB" sz="2800" dirty="0" smtClean="0"/>
              <a:t>Sample a (monophyletic) species trees</a:t>
            </a:r>
            <a:endParaRPr lang="en-GB" sz="2800" dirty="0"/>
          </a:p>
        </p:txBody>
      </p:sp>
      <p:sp>
        <p:nvSpPr>
          <p:cNvPr id="7" name="Content Placeholder 2"/>
          <p:cNvSpPr>
            <a:spLocks noGrp="1"/>
          </p:cNvSpPr>
          <p:nvPr>
            <p:ph idx="1"/>
          </p:nvPr>
        </p:nvSpPr>
        <p:spPr>
          <a:xfrm>
            <a:off x="457200" y="1524000"/>
            <a:ext cx="8077200" cy="2057400"/>
          </a:xfrm>
        </p:spPr>
        <p:txBody>
          <a:bodyPr>
            <a:normAutofit/>
          </a:bodyPr>
          <a:lstStyle/>
          <a:p>
            <a:pPr lvl="0">
              <a:buFont typeface="Wingdings" pitchFamily="2" charset="2"/>
              <a:buChar char="ü"/>
              <a:defRPr/>
            </a:pPr>
            <a:r>
              <a:rPr lang="en-GB" sz="2400" dirty="0" smtClean="0"/>
              <a:t>Sample unique species from incipient tree (2x)</a:t>
            </a:r>
          </a:p>
          <a:p>
            <a:pPr lvl="0">
              <a:buFont typeface="Wingdings" pitchFamily="2" charset="2"/>
              <a:buChar char="ü"/>
              <a:defRPr/>
            </a:pPr>
            <a:r>
              <a:rPr lang="en-GB" sz="2400" dirty="0" smtClean="0"/>
              <a:t>Add </a:t>
            </a:r>
            <a:r>
              <a:rPr lang="en-GB" sz="2400" dirty="0" err="1" smtClean="0"/>
              <a:t>outgroup</a:t>
            </a:r>
            <a:endParaRPr lang="en-GB" sz="2400" dirty="0"/>
          </a:p>
        </p:txBody>
      </p:sp>
      <p:sp>
        <p:nvSpPr>
          <p:cNvPr id="6" name="Content Placeholder 2"/>
          <p:cNvSpPr txBox="1">
            <a:spLocks/>
          </p:cNvSpPr>
          <p:nvPr/>
        </p:nvSpPr>
        <p:spPr>
          <a:xfrm>
            <a:off x="457200" y="2057400"/>
            <a:ext cx="4953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p:cNvPicPr/>
          <p:nvPr/>
        </p:nvPicPr>
        <p:blipFill>
          <a:blip r:embed="rId5" cstate="print"/>
          <a:stretch>
            <a:fillRect/>
          </a:stretch>
        </p:blipFill>
        <p:spPr bwMode="auto">
          <a:xfrm>
            <a:off x="4800600" y="3276600"/>
            <a:ext cx="3505200" cy="2628900"/>
          </a:xfrm>
          <a:prstGeom prst="rect">
            <a:avLst/>
          </a:prstGeom>
          <a:noFill/>
          <a:ln w="9525">
            <a:noFill/>
            <a:headEnd/>
            <a:tailEnd/>
          </a:ln>
        </p:spPr>
      </p:pic>
      <p:sp>
        <p:nvSpPr>
          <p:cNvPr id="10" name="Oval 9"/>
          <p:cNvSpPr/>
          <p:nvPr/>
        </p:nvSpPr>
        <p:spPr>
          <a:xfrm>
            <a:off x="3352800" y="51054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4267200" y="4343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 name="Picture"/>
          <p:cNvPicPr/>
          <p:nvPr/>
        </p:nvPicPr>
        <p:blipFill>
          <a:blip r:embed="rId4" cstate="print"/>
          <a:stretch>
            <a:fillRect/>
          </a:stretch>
        </p:blipFill>
        <p:spPr bwMode="auto">
          <a:xfrm>
            <a:off x="2209800" y="2438400"/>
            <a:ext cx="4495800" cy="40386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3. </a:t>
            </a:r>
            <a:r>
              <a:rPr lang="en-GB" sz="2800" dirty="0" smtClean="0"/>
              <a:t>Convert to DNA alignment</a:t>
            </a:r>
            <a:endParaRPr lang="en-GB" sz="2800" dirty="0"/>
          </a:p>
        </p:txBody>
      </p:sp>
      <p:sp>
        <p:nvSpPr>
          <p:cNvPr id="9" name="Content Placeholder 2"/>
          <p:cNvSpPr>
            <a:spLocks noGrp="1"/>
          </p:cNvSpPr>
          <p:nvPr>
            <p:ph idx="1"/>
          </p:nvPr>
        </p:nvSpPr>
        <p:spPr>
          <a:xfrm>
            <a:off x="457200" y="1524000"/>
            <a:ext cx="8153400" cy="2971800"/>
          </a:xfrm>
        </p:spPr>
        <p:txBody>
          <a:bodyPr>
            <a:normAutofit/>
          </a:bodyPr>
          <a:lstStyle/>
          <a:p>
            <a:pPr lvl="0">
              <a:buFont typeface="Wingdings" pitchFamily="2" charset="2"/>
              <a:buChar char="ü"/>
              <a:defRPr/>
            </a:pPr>
            <a:r>
              <a:rPr lang="en-GB" sz="2400" dirty="0" smtClean="0"/>
              <a:t>Input BEAST2</a:t>
            </a:r>
          </a:p>
          <a:p>
            <a:pPr lvl="0">
              <a:buFont typeface="Wingdings" pitchFamily="2" charset="2"/>
              <a:buChar char="ü"/>
              <a:defRPr/>
            </a:pPr>
            <a:r>
              <a:rPr lang="en-GB" sz="2400" dirty="0" smtClean="0"/>
              <a:t>Simulate alignment from species tree (2x)</a:t>
            </a:r>
            <a:endParaRPr lang="en-GB" sz="2400" dirty="0"/>
          </a:p>
        </p:txBody>
      </p:sp>
      <p:sp>
        <p:nvSpPr>
          <p:cNvPr id="7" name="Content Placeholder 2"/>
          <p:cNvSpPr txBox="1">
            <a:spLocks/>
          </p:cNvSpPr>
          <p:nvPr/>
        </p:nvSpPr>
        <p:spPr>
          <a:xfrm>
            <a:off x="457200" y="2057400"/>
            <a:ext cx="4572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6" name="Picture"/>
          <p:cNvPicPr/>
          <p:nvPr/>
        </p:nvPicPr>
        <p:blipFill>
          <a:blip r:embed="rId4" cstate="print"/>
          <a:stretch>
            <a:fillRect/>
          </a:stretch>
        </p:blipFill>
        <p:spPr bwMode="auto">
          <a:xfrm>
            <a:off x="3505200" y="762000"/>
            <a:ext cx="5181600" cy="5410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4. </a:t>
            </a:r>
            <a:r>
              <a:rPr lang="en-GB" sz="2800" dirty="0" smtClean="0"/>
              <a:t>Infer a posterior (BEAST2)</a:t>
            </a:r>
            <a:endParaRPr lang="en-GB" sz="2800" dirty="0"/>
          </a:p>
        </p:txBody>
      </p:sp>
      <p:sp>
        <p:nvSpPr>
          <p:cNvPr id="4" name="Content Placeholder 2"/>
          <p:cNvSpPr>
            <a:spLocks noGrp="1"/>
          </p:cNvSpPr>
          <p:nvPr>
            <p:ph idx="1"/>
          </p:nvPr>
        </p:nvSpPr>
        <p:spPr>
          <a:xfrm>
            <a:off x="457200" y="1524000"/>
            <a:ext cx="5029200" cy="2057400"/>
          </a:xfrm>
        </p:spPr>
        <p:txBody>
          <a:bodyPr>
            <a:normAutofit/>
          </a:bodyPr>
          <a:lstStyle/>
          <a:p>
            <a:pPr lvl="0">
              <a:buFont typeface="Wingdings" pitchFamily="2" charset="2"/>
              <a:buChar char="ü"/>
              <a:defRPr/>
            </a:pPr>
            <a:r>
              <a:rPr lang="en-GB" sz="2400" dirty="0" smtClean="0"/>
              <a:t>Output BEAST2</a:t>
            </a:r>
          </a:p>
          <a:p>
            <a:pPr lvl="0">
              <a:buFont typeface="Wingdings" pitchFamily="2" charset="2"/>
              <a:buChar char="ü"/>
              <a:defRPr/>
            </a:pPr>
            <a:r>
              <a:rPr lang="en-GB" sz="2400" smtClean="0"/>
              <a:t>Posterior </a:t>
            </a:r>
            <a:r>
              <a:rPr lang="en-GB" sz="2400" dirty="0" smtClean="0"/>
              <a:t>/ alignment (2x)</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p:cNvPicPr/>
          <p:nvPr/>
        </p:nvPicPr>
        <p:blipFill>
          <a:blip r:embed="rId4" cstate="print"/>
          <a:stretch>
            <a:fillRect/>
          </a:stretch>
        </p:blipFill>
        <p:spPr bwMode="auto">
          <a:xfrm>
            <a:off x="2514600" y="2514600"/>
            <a:ext cx="4114800" cy="3886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5. </a:t>
            </a:r>
            <a:r>
              <a:rPr lang="nl-NL" sz="2800" dirty="0" smtClean="0"/>
              <a:t>Analysis</a:t>
            </a:r>
            <a:endParaRPr lang="en-GB" sz="2800" dirty="0"/>
          </a:p>
        </p:txBody>
      </p:sp>
      <p:sp>
        <p:nvSpPr>
          <p:cNvPr id="6" name="Content Placeholder 2"/>
          <p:cNvSpPr>
            <a:spLocks noGrp="1"/>
          </p:cNvSpPr>
          <p:nvPr>
            <p:ph idx="1"/>
          </p:nvPr>
        </p:nvSpPr>
        <p:spPr>
          <a:xfrm>
            <a:off x="457200" y="1524000"/>
            <a:ext cx="8382000" cy="2819400"/>
          </a:xfrm>
        </p:spPr>
        <p:txBody>
          <a:bodyPr>
            <a:normAutofit/>
          </a:bodyPr>
          <a:lstStyle/>
          <a:p>
            <a:pPr lvl="0">
              <a:buFont typeface="Wingdings" pitchFamily="2" charset="2"/>
              <a:buChar char="ü"/>
            </a:pPr>
            <a:r>
              <a:rPr lang="nl-NL" sz="2400" dirty="0" smtClean="0"/>
              <a:t>Compare posterior with sampled true species tree (from step2)</a:t>
            </a:r>
          </a:p>
          <a:p>
            <a:pPr lvl="0">
              <a:buFont typeface="Wingdings" pitchFamily="2" charset="2"/>
              <a:buChar char="ü"/>
            </a:pPr>
            <a:r>
              <a:rPr lang="nl-NL" sz="2400" dirty="0" smtClean="0"/>
              <a:t>Summary statistics to quanitfy error (gamma, ....)</a:t>
            </a: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4099" name="Picture 3" descr="C:\Users\Aline\Downloads\c5SZ4WD_Cut.jpg"/>
          <p:cNvPicPr>
            <a:picLocks noChangeAspect="1" noChangeArrowheads="1"/>
          </p:cNvPicPr>
          <p:nvPr/>
        </p:nvPicPr>
        <p:blipFill>
          <a:blip r:embed="rId4" cstate="print"/>
          <a:srcRect/>
          <a:stretch>
            <a:fillRect/>
          </a:stretch>
        </p:blipFill>
        <p:spPr bwMode="auto">
          <a:xfrm>
            <a:off x="5105400" y="1219200"/>
            <a:ext cx="3505200" cy="5185315"/>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4724400" cy="4525963"/>
          </a:xfrm>
        </p:spPr>
        <p:txBody>
          <a:bodyPr>
            <a:normAutofit/>
          </a:bodyPr>
          <a:lstStyle/>
          <a:p>
            <a:pPr>
              <a:buNone/>
            </a:pPr>
            <a:r>
              <a:rPr lang="en-GB" sz="2800" b="1" dirty="0" smtClean="0"/>
              <a:t>Speciation</a:t>
            </a:r>
          </a:p>
          <a:p>
            <a:pPr lvl="1"/>
            <a:r>
              <a:rPr lang="en-GB" sz="2400" dirty="0" smtClean="0"/>
              <a:t>Evolutionary process</a:t>
            </a:r>
          </a:p>
          <a:p>
            <a:pPr lvl="1"/>
            <a:r>
              <a:rPr lang="en-GB" sz="2400" dirty="0" smtClean="0"/>
              <a:t>Population -&gt; distinct species (reproductive isolation)</a:t>
            </a:r>
          </a:p>
          <a:p>
            <a:pPr lvl="1"/>
            <a:r>
              <a:rPr lang="en-GB" sz="2400" dirty="0" smtClean="0"/>
              <a:t>Temporal pattern ??</a:t>
            </a:r>
          </a:p>
          <a:p>
            <a:pPr lvl="1"/>
            <a:endParaRPr lang="nl-NL" sz="2400" dirty="0" smtClean="0"/>
          </a:p>
          <a:p>
            <a:pPr>
              <a:buNone/>
            </a:pPr>
            <a:r>
              <a:rPr lang="nl-NL" sz="2800" b="1" dirty="0" smtClean="0"/>
              <a:t>Phylogenies</a:t>
            </a:r>
            <a:endParaRPr lang="nl-NL" b="1" dirty="0" smtClean="0"/>
          </a:p>
          <a:p>
            <a:pPr lvl="1"/>
            <a:r>
              <a:rPr lang="en-GB" sz="2400" dirty="0" smtClean="0"/>
              <a:t>Speciation</a:t>
            </a:r>
            <a:r>
              <a:rPr lang="en-GB" sz="2400" b="1" dirty="0" smtClean="0"/>
              <a:t> models</a:t>
            </a:r>
          </a:p>
          <a:p>
            <a:pPr lvl="1"/>
            <a:endParaRPr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6" name="Picture 2" descr="C:\Users\Aline\Dropbox\RUG 2015-2016\1.9 Community eclogy research\4. Poster_presentation\Photo's\BDtree.png"/>
          <p:cNvPicPr>
            <a:picLocks noChangeAspect="1" noChangeArrowheads="1"/>
          </p:cNvPicPr>
          <p:nvPr/>
        </p:nvPicPr>
        <p:blipFill>
          <a:blip r:embed="rId3" cstate="print"/>
          <a:srcRect/>
          <a:stretch>
            <a:fillRect/>
          </a:stretch>
        </p:blipFill>
        <p:spPr bwMode="auto">
          <a:xfrm>
            <a:off x="5105400" y="1295400"/>
            <a:ext cx="3444906" cy="791200"/>
          </a:xfrm>
          <a:prstGeom prst="rect">
            <a:avLst/>
          </a:prstGeom>
          <a:noFill/>
        </p:spPr>
      </p:pic>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457200" y="1600201"/>
            <a:ext cx="8153400" cy="4800599"/>
          </a:xfrm>
        </p:spPr>
        <p:txBody>
          <a:bodyPr>
            <a:normAutofit/>
          </a:bodyPr>
          <a:lstStyle/>
          <a:p>
            <a:pPr>
              <a:buNone/>
            </a:pPr>
            <a:r>
              <a:rPr lang="en-GB" sz="2800" b="1" dirty="0" smtClean="0"/>
              <a:t>Pure </a:t>
            </a:r>
            <a:r>
              <a:rPr lang="en-GB" sz="2800" dirty="0" smtClean="0"/>
              <a:t>Birth-Death model (BD)</a:t>
            </a:r>
          </a:p>
          <a:p>
            <a:pPr lvl="1"/>
            <a:r>
              <a:rPr lang="nl-NL" sz="2400" dirty="0" smtClean="0"/>
              <a:t>Constant speciation and extinction rates</a:t>
            </a:r>
          </a:p>
          <a:p>
            <a:pPr lvl="1"/>
            <a:r>
              <a:rPr lang="nl-NL" sz="2400" u="sng" dirty="0" smtClean="0"/>
              <a:t>Instant</a:t>
            </a:r>
            <a:r>
              <a:rPr lang="nl-NL" sz="2400" dirty="0" smtClean="0"/>
              <a:t> speciation</a:t>
            </a:r>
          </a:p>
          <a:p>
            <a:pPr lvl="1"/>
            <a:r>
              <a:rPr lang="nl-NL" sz="2400" dirty="0" smtClean="0"/>
              <a:t>Number of lineages increase (pull of the present)</a:t>
            </a:r>
          </a:p>
          <a:p>
            <a:pPr>
              <a:buNone/>
            </a:pPr>
            <a:endParaRPr lang="nl-NL" sz="2400" dirty="0" smtClean="0"/>
          </a:p>
          <a:p>
            <a:pPr>
              <a:buNone/>
            </a:pPr>
            <a:r>
              <a:rPr lang="nl-NL" sz="2800" dirty="0" smtClean="0"/>
              <a:t>BUT: </a:t>
            </a:r>
            <a:r>
              <a:rPr lang="nl-NL" sz="2800" b="1" dirty="0" smtClean="0"/>
              <a:t>slowdown</a:t>
            </a:r>
            <a:r>
              <a:rPr lang="nl-NL" sz="2800" dirty="0" smtClean="0"/>
              <a:t> observed towards the present</a:t>
            </a:r>
            <a:endParaRPr lang="en-GB" sz="2800" dirty="0" smtClean="0"/>
          </a:p>
          <a:p>
            <a:pPr>
              <a:buNone/>
            </a:pPr>
            <a:endParaRPr lang="en-GB" sz="2800" dirty="0" smtClean="0"/>
          </a:p>
        </p:txBody>
      </p:sp>
      <p:sp>
        <p:nvSpPr>
          <p:cNvPr id="5" name="TextBox 4"/>
          <p:cNvSpPr txBox="1"/>
          <p:nvPr/>
        </p:nvSpPr>
        <p:spPr>
          <a:xfrm>
            <a:off x="6781800" y="2133600"/>
            <a:ext cx="1447800" cy="276999"/>
          </a:xfrm>
          <a:prstGeom prst="rect">
            <a:avLst/>
          </a:prstGeom>
          <a:noFill/>
        </p:spPr>
        <p:txBody>
          <a:bodyPr wrap="square" rtlCol="0">
            <a:spAutoFit/>
          </a:bodyPr>
          <a:lstStyle/>
          <a:p>
            <a:pPr algn="r"/>
            <a:r>
              <a:rPr lang="en-GB" sz="1200" dirty="0" smtClean="0">
                <a:solidFill>
                  <a:schemeClr val="tx1">
                    <a:lumMod val="75000"/>
                    <a:lumOff val="25000"/>
                  </a:schemeClr>
                </a:solidFill>
              </a:rPr>
              <a:t>Nee Et Al (1994)</a:t>
            </a:r>
            <a:endParaRPr lang="en-GB" sz="1200" dirty="0">
              <a:solidFill>
                <a:schemeClr val="tx1">
                  <a:lumMod val="75000"/>
                  <a:lumOff val="25000"/>
                </a:schemeClr>
              </a:solidFill>
            </a:endParaRPr>
          </a:p>
        </p:txBody>
      </p:sp>
      <p:pic>
        <p:nvPicPr>
          <p:cNvPr id="4" name="Picture 2" descr="C:\Users\Aline\Dropbox\RUG 2015-2016\1.9 Community eclogy research\4. Poster_presentation\Photo's\slowdown.png"/>
          <p:cNvPicPr>
            <a:picLocks noChangeAspect="1" noChangeArrowheads="1"/>
          </p:cNvPicPr>
          <p:nvPr/>
        </p:nvPicPr>
        <p:blipFill>
          <a:blip r:embed="rId4" cstate="print"/>
          <a:srcRect/>
          <a:stretch>
            <a:fillRect/>
          </a:stretch>
        </p:blipFill>
        <p:spPr bwMode="auto">
          <a:xfrm>
            <a:off x="2895600" y="4419600"/>
            <a:ext cx="5921375" cy="2056108"/>
          </a:xfrm>
          <a:prstGeom prst="rect">
            <a:avLst/>
          </a:prstGeom>
          <a:noFill/>
        </p:spPr>
      </p:pic>
      <p:sp>
        <p:nvSpPr>
          <p:cNvPr id="7" name="TextBox 6"/>
          <p:cNvSpPr txBox="1"/>
          <p:nvPr/>
        </p:nvSpPr>
        <p:spPr>
          <a:xfrm>
            <a:off x="7391400" y="6581001"/>
            <a:ext cx="1600200" cy="276999"/>
          </a:xfrm>
          <a:prstGeom prst="rect">
            <a:avLst/>
          </a:prstGeom>
          <a:noFill/>
        </p:spPr>
        <p:txBody>
          <a:bodyPr wrap="square" rtlCol="0">
            <a:spAutoFit/>
          </a:bodyPr>
          <a:lstStyle/>
          <a:p>
            <a:r>
              <a:rPr lang="en-GB" sz="1200" dirty="0" smtClean="0">
                <a:solidFill>
                  <a:schemeClr val="tx1">
                    <a:lumMod val="75000"/>
                    <a:lumOff val="25000"/>
                  </a:schemeClr>
                </a:solidFill>
              </a:rPr>
              <a:t>Etienne Et Al (2011)</a:t>
            </a:r>
            <a:endParaRPr lang="en-GB" sz="1200" dirty="0">
              <a:solidFill>
                <a:schemeClr val="tx1">
                  <a:lumMod val="75000"/>
                  <a:lumOff val="25000"/>
                </a:schemeClr>
              </a:solidFill>
            </a:endParaRPr>
          </a:p>
        </p:txBody>
      </p:sp>
      <p:pic>
        <p:nvPicPr>
          <p:cNvPr id="1027" name="Picture 3" descr="C:\Users\Aline\Dropbox\RUG 2015-2016\1.9 Community eclogy research\4. Poster_presentation\Photo's\exponential increase.png"/>
          <p:cNvPicPr>
            <a:picLocks noChangeAspect="1" noChangeArrowheads="1"/>
          </p:cNvPicPr>
          <p:nvPr/>
        </p:nvPicPr>
        <p:blipFill>
          <a:blip r:embed="rId5" cstate="print"/>
          <a:srcRect/>
          <a:stretch>
            <a:fillRect/>
          </a:stretch>
        </p:blipFill>
        <p:spPr bwMode="auto">
          <a:xfrm>
            <a:off x="381000" y="4800600"/>
            <a:ext cx="2273300" cy="1684014"/>
          </a:xfrm>
          <a:prstGeom prst="rect">
            <a:avLst/>
          </a:prstGeom>
          <a:noFill/>
        </p:spPr>
      </p:pic>
      <p:sp>
        <p:nvSpPr>
          <p:cNvPr id="10" name="Rectangle 9"/>
          <p:cNvSpPr/>
          <p:nvPr/>
        </p:nvSpPr>
        <p:spPr>
          <a:xfrm>
            <a:off x="2362200" y="4953000"/>
            <a:ext cx="9889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p:txBody>
          <a:bodyPr/>
          <a:lstStyle/>
          <a:p>
            <a:pPr>
              <a:buNone/>
            </a:pPr>
            <a:r>
              <a:rPr lang="en-GB" dirty="0" smtClean="0"/>
              <a:t>Possible </a:t>
            </a:r>
            <a:r>
              <a:rPr lang="en-GB" b="1" dirty="0" smtClean="0"/>
              <a:t>explanations</a:t>
            </a:r>
            <a:r>
              <a:rPr lang="en-GB" dirty="0" smtClean="0"/>
              <a:t>:</a:t>
            </a:r>
          </a:p>
          <a:p>
            <a:pPr lvl="1"/>
            <a:r>
              <a:rPr lang="en-GB" sz="2400" dirty="0" smtClean="0"/>
              <a:t>Sampling artefact </a:t>
            </a:r>
            <a:endParaRPr lang="en-GB" sz="2400" dirty="0" smtClean="0"/>
          </a:p>
          <a:p>
            <a:pPr lvl="1"/>
            <a:r>
              <a:rPr lang="en-GB" sz="2400" dirty="0" smtClean="0"/>
              <a:t>Diversity dependence</a:t>
            </a:r>
          </a:p>
        </p:txBody>
      </p:sp>
      <p:pic>
        <p:nvPicPr>
          <p:cNvPr id="6"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3505200"/>
            <a:ext cx="2057400" cy="2057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8229600" cy="3886199"/>
          </a:xfrm>
        </p:spPr>
        <p:txBody>
          <a:bodyPr>
            <a:normAutofit/>
          </a:bodyPr>
          <a:lstStyle/>
          <a:p>
            <a:pPr>
              <a:buNone/>
            </a:pPr>
            <a:r>
              <a:rPr lang="nl-NL" sz="2800" b="1" dirty="0" smtClean="0"/>
              <a:t>Protracted</a:t>
            </a:r>
            <a:r>
              <a:rPr lang="nl-NL" sz="2800" dirty="0" smtClean="0"/>
              <a:t> Birth-Death model (PBD)</a:t>
            </a:r>
          </a:p>
          <a:p>
            <a:pPr lvl="1"/>
            <a:r>
              <a:rPr lang="nl-NL" sz="2400" dirty="0" smtClean="0"/>
              <a:t>Extension of BD</a:t>
            </a:r>
          </a:p>
          <a:p>
            <a:pPr lvl="1"/>
            <a:r>
              <a:rPr lang="nl-NL" sz="2400" dirty="0" smtClean="0"/>
              <a:t>Assumes </a:t>
            </a:r>
            <a:r>
              <a:rPr lang="nl-NL" sz="2400" u="sng" dirty="0" smtClean="0"/>
              <a:t>speciation takes time</a:t>
            </a:r>
          </a:p>
          <a:p>
            <a:pPr lvl="1"/>
            <a:r>
              <a:rPr lang="nl-NL" sz="2400" dirty="0" smtClean="0"/>
              <a:t>Assumes two states</a:t>
            </a:r>
          </a:p>
          <a:p>
            <a:pPr lvl="1"/>
            <a:endParaRPr lang="nl-NL" sz="2400" dirty="0" smtClean="0"/>
          </a:p>
          <a:p>
            <a:pPr lvl="1"/>
            <a:endParaRPr lang="nl-NL" sz="2400" dirty="0" smtClean="0"/>
          </a:p>
          <a:p>
            <a:pPr>
              <a:buNone/>
            </a:pPr>
            <a:endParaRPr lang="nl-NL" sz="2800" dirty="0" smtClean="0"/>
          </a:p>
        </p:txBody>
      </p:sp>
      <p:pic>
        <p:nvPicPr>
          <p:cNvPr id="2051" name="Picture 3" descr="C:\Users\Aline\Cer2016\doc\EtienneEtAl2014Fig1a.png"/>
          <p:cNvPicPr>
            <a:picLocks noChangeAspect="1" noChangeArrowheads="1"/>
          </p:cNvPicPr>
          <p:nvPr/>
        </p:nvPicPr>
        <p:blipFill>
          <a:blip r:embed="rId3" cstate="print"/>
          <a:srcRect/>
          <a:stretch>
            <a:fillRect/>
          </a:stretch>
        </p:blipFill>
        <p:spPr bwMode="auto">
          <a:xfrm>
            <a:off x="685800" y="3426346"/>
            <a:ext cx="3124200" cy="3015398"/>
          </a:xfrm>
          <a:prstGeom prst="rect">
            <a:avLst/>
          </a:prstGeom>
          <a:noFill/>
        </p:spPr>
      </p:pic>
      <p:pic>
        <p:nvPicPr>
          <p:cNvPr id="2050"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a:off x="4800600" y="2971800"/>
            <a:ext cx="3962400" cy="3200796"/>
          </a:xfrm>
          <a:prstGeom prst="rect">
            <a:avLst/>
          </a:prstGeom>
          <a:noFill/>
        </p:spPr>
      </p:pic>
      <p:sp>
        <p:nvSpPr>
          <p:cNvPr id="6" name="TextBox 5"/>
          <p:cNvSpPr txBox="1"/>
          <p:nvPr/>
        </p:nvSpPr>
        <p:spPr>
          <a:xfrm>
            <a:off x="0" y="6581001"/>
            <a:ext cx="3429000" cy="276999"/>
          </a:xfrm>
          <a:prstGeom prst="rect">
            <a:avLst/>
          </a:prstGeom>
          <a:noFill/>
        </p:spPr>
        <p:txBody>
          <a:bodyPr wrap="square" rtlCol="0">
            <a:spAutoFit/>
          </a:bodyPr>
          <a:lstStyle/>
          <a:p>
            <a:r>
              <a:rPr lang="en-GB" sz="1200" dirty="0" smtClean="0">
                <a:solidFill>
                  <a:schemeClr val="tx1">
                    <a:lumMod val="75000"/>
                    <a:lumOff val="25000"/>
                  </a:schemeClr>
                </a:solidFill>
              </a:rPr>
              <a:t>Etienne and </a:t>
            </a:r>
            <a:r>
              <a:rPr lang="en-GB" sz="1200" dirty="0" err="1" smtClean="0">
                <a:solidFill>
                  <a:schemeClr val="tx1">
                    <a:lumMod val="75000"/>
                    <a:lumOff val="25000"/>
                  </a:schemeClr>
                </a:solidFill>
              </a:rPr>
              <a:t>Rosindell</a:t>
            </a:r>
            <a:r>
              <a:rPr lang="en-GB" sz="1200" dirty="0" smtClean="0">
                <a:solidFill>
                  <a:schemeClr val="tx1">
                    <a:lumMod val="75000"/>
                    <a:lumOff val="25000"/>
                  </a:schemeClr>
                </a:solidFill>
              </a:rPr>
              <a:t> (2012)</a:t>
            </a:r>
            <a:endParaRPr lang="en-GB" sz="1200" dirty="0">
              <a:solidFill>
                <a:schemeClr val="tx1">
                  <a:lumMod val="75000"/>
                  <a:lumOff val="25000"/>
                </a:schemeClr>
              </a:solidFill>
            </a:endParaRPr>
          </a:p>
        </p:txBody>
      </p:sp>
      <p:graphicFrame>
        <p:nvGraphicFramePr>
          <p:cNvPr id="7" name="Table 6"/>
          <p:cNvGraphicFramePr>
            <a:graphicFrameLocks noGrp="1"/>
          </p:cNvGraphicFramePr>
          <p:nvPr/>
        </p:nvGraphicFramePr>
        <p:xfrm>
          <a:off x="4800600" y="6019800"/>
          <a:ext cx="3886200" cy="381000"/>
        </p:xfrm>
        <a:graphic>
          <a:graphicData uri="http://schemas.openxmlformats.org/drawingml/2006/table">
            <a:tbl>
              <a:tblPr/>
              <a:tblGrid>
                <a:gridCol w="1295400"/>
                <a:gridCol w="1295400"/>
                <a:gridCol w="1295400"/>
              </a:tblGrid>
              <a:tr h="381000">
                <a:tc>
                  <a:txBody>
                    <a:bodyPr/>
                    <a:lstStyle/>
                    <a:p>
                      <a:pPr algn="ctr" fontAlgn="b"/>
                      <a:r>
                        <a:rPr lang="en-GB" sz="1100" b="0" i="0" u="none" strike="noStrike" dirty="0">
                          <a:solidFill>
                            <a:srgbClr val="000000"/>
                          </a:solidFill>
                          <a:latin typeface="Calibri"/>
                        </a:rPr>
                        <a:t>PB </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PBD</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phylogeny</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9" name="Picture 5" descr="C:\Users\Aline\Dropbox\RUG 2015-2016\1.9 Community eclogy research\4. Poster_presentation\Figs and graphs ppt\Step4_Posterior.png"/>
          <p:cNvPicPr>
            <a:picLocks noChangeAspect="1" noChangeArrowheads="1"/>
          </p:cNvPicPr>
          <p:nvPr/>
        </p:nvPicPr>
        <p:blipFill>
          <a:blip r:embed="rId3" cstate="print">
            <a:lum bright="-50000" contrast="70000"/>
          </a:blip>
          <a:srcRect/>
          <a:stretch>
            <a:fillRect/>
          </a:stretch>
        </p:blipFill>
        <p:spPr bwMode="auto">
          <a:xfrm>
            <a:off x="5029200" y="381000"/>
            <a:ext cx="3506787" cy="3506787"/>
          </a:xfrm>
          <a:prstGeom prst="rect">
            <a:avLst/>
          </a:prstGeom>
          <a:noFill/>
        </p:spPr>
      </p:pic>
      <p:pic>
        <p:nvPicPr>
          <p:cNvPr id="1028" name="Picture 4" descr="C:\Users\Aline\Dropbox\RUG 2015-2016\1.9 Community eclogy research\4. Poster_presentation\Figs and graphs ppt\Step3_Alignment.png"/>
          <p:cNvPicPr>
            <a:picLocks noChangeAspect="1" noChangeArrowheads="1"/>
          </p:cNvPicPr>
          <p:nvPr/>
        </p:nvPicPr>
        <p:blipFill>
          <a:blip r:embed="rId4" cstate="print"/>
          <a:srcRect/>
          <a:stretch>
            <a:fillRect/>
          </a:stretch>
        </p:blipFill>
        <p:spPr bwMode="auto">
          <a:xfrm>
            <a:off x="5638800" y="4419600"/>
            <a:ext cx="2514600" cy="1860136"/>
          </a:xfrm>
          <a:prstGeom prst="rect">
            <a:avLst/>
          </a:prstGeom>
          <a:noFill/>
        </p:spPr>
      </p:pic>
      <p:sp>
        <p:nvSpPr>
          <p:cNvPr id="10" name="TextBox 9"/>
          <p:cNvSpPr txBox="1"/>
          <p:nvPr/>
        </p:nvSpPr>
        <p:spPr>
          <a:xfrm>
            <a:off x="838200" y="3505200"/>
            <a:ext cx="2438400" cy="369332"/>
          </a:xfrm>
          <a:prstGeom prst="rect">
            <a:avLst/>
          </a:prstGeom>
          <a:noFill/>
        </p:spPr>
        <p:txBody>
          <a:bodyPr wrap="square" rtlCol="0">
            <a:spAutoFit/>
          </a:bodyPr>
          <a:lstStyle/>
          <a:p>
            <a:pPr algn="ctr"/>
            <a:r>
              <a:rPr lang="en-GB" dirty="0" smtClean="0"/>
              <a:t>‘true’ tree</a:t>
            </a:r>
            <a:endParaRPr lang="en-GB" dirty="0"/>
          </a:p>
        </p:txBody>
      </p:sp>
      <p:sp>
        <p:nvSpPr>
          <p:cNvPr id="11" name="TextBox 10"/>
          <p:cNvSpPr txBox="1"/>
          <p:nvPr/>
        </p:nvSpPr>
        <p:spPr>
          <a:xfrm>
            <a:off x="5715000" y="3581400"/>
            <a:ext cx="2438400" cy="369332"/>
          </a:xfrm>
          <a:prstGeom prst="rect">
            <a:avLst/>
          </a:prstGeom>
          <a:noFill/>
        </p:spPr>
        <p:txBody>
          <a:bodyPr wrap="square" rtlCol="0">
            <a:spAutoFit/>
          </a:bodyPr>
          <a:lstStyle/>
          <a:p>
            <a:pPr algn="ctr"/>
            <a:r>
              <a:rPr lang="en-GB" dirty="0" smtClean="0"/>
              <a:t>posterior</a:t>
            </a:r>
            <a:endParaRPr lang="en-GB" dirty="0"/>
          </a:p>
        </p:txBody>
      </p:sp>
      <p:sp>
        <p:nvSpPr>
          <p:cNvPr id="12" name="Right Arrow 11"/>
          <p:cNvSpPr/>
          <p:nvPr/>
        </p:nvSpPr>
        <p:spPr>
          <a:xfrm rot="5400000">
            <a:off x="18288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txBox="1">
            <a:spLocks/>
          </p:cNvSpPr>
          <p:nvPr/>
        </p:nvSpPr>
        <p:spPr>
          <a:xfrm>
            <a:off x="5334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Material &amp; Methods</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Content Placeholder 2"/>
          <p:cNvSpPr>
            <a:spLocks noGrp="1"/>
          </p:cNvSpPr>
          <p:nvPr>
            <p:ph idx="1"/>
          </p:nvPr>
        </p:nvSpPr>
        <p:spPr>
          <a:xfrm>
            <a:off x="457200" y="1905001"/>
            <a:ext cx="8229600" cy="1143000"/>
          </a:xfrm>
        </p:spPr>
        <p:txBody>
          <a:bodyPr>
            <a:normAutofit/>
          </a:bodyPr>
          <a:lstStyle/>
          <a:p>
            <a:pPr lvl="1">
              <a:buNone/>
            </a:pPr>
            <a:endParaRPr lang="nl-NL" sz="2400" dirty="0" smtClean="0"/>
          </a:p>
          <a:p>
            <a:pPr lvl="1">
              <a:buNone/>
            </a:pPr>
            <a:endParaRPr lang="nl-NL" sz="2400" dirty="0" smtClean="0"/>
          </a:p>
          <a:p>
            <a:pPr lvl="1">
              <a:buNone/>
            </a:pPr>
            <a:endParaRPr lang="nl-NL" sz="2400" dirty="0" smtClean="0"/>
          </a:p>
          <a:p>
            <a:pPr lvl="1">
              <a:buNone/>
            </a:pPr>
            <a:endParaRPr lang="nl-NL" sz="2400" dirty="0" smtClean="0"/>
          </a:p>
          <a:p>
            <a:pPr lvl="1"/>
            <a:endParaRPr lang="nl-NL" sz="2400" dirty="0" smtClean="0"/>
          </a:p>
          <a:p>
            <a:pPr lvl="1"/>
            <a:endParaRPr lang="nl-NL" sz="2400" dirty="0" smtClean="0"/>
          </a:p>
          <a:p>
            <a:pPr lvl="1"/>
            <a:endParaRPr lang="nl-NL" sz="2400" dirty="0" smtClean="0"/>
          </a:p>
          <a:p>
            <a:pPr lvl="1">
              <a:buNone/>
            </a:pPr>
            <a:endParaRPr lang="nl-NL" sz="2400" dirty="0" smtClean="0"/>
          </a:p>
        </p:txBody>
      </p:sp>
      <p:pic>
        <p:nvPicPr>
          <p:cNvPr id="21" name="Picture 5" descr="beast.png"/>
          <p:cNvPicPr>
            <a:picLocks noChangeAspect="1" noChangeArrowheads="1"/>
          </p:cNvPicPr>
          <p:nvPr/>
        </p:nvPicPr>
        <p:blipFill>
          <a:blip r:embed="rId5" cstate="print"/>
          <a:srcRect/>
          <a:stretch>
            <a:fillRect/>
          </a:stretch>
        </p:blipFill>
        <p:spPr bwMode="auto">
          <a:xfrm rot="20432816">
            <a:off x="5962023" y="3904623"/>
            <a:ext cx="685800" cy="685801"/>
          </a:xfrm>
          <a:prstGeom prst="rect">
            <a:avLst/>
          </a:prstGeom>
          <a:noFill/>
        </p:spPr>
      </p:pic>
      <p:sp>
        <p:nvSpPr>
          <p:cNvPr id="23" name="TextBox 22"/>
          <p:cNvSpPr txBox="1"/>
          <p:nvPr/>
        </p:nvSpPr>
        <p:spPr>
          <a:xfrm>
            <a:off x="838200" y="6096000"/>
            <a:ext cx="2438400" cy="369332"/>
          </a:xfrm>
          <a:prstGeom prst="rect">
            <a:avLst/>
          </a:prstGeom>
          <a:noFill/>
        </p:spPr>
        <p:txBody>
          <a:bodyPr wrap="square" rtlCol="0">
            <a:spAutoFit/>
          </a:bodyPr>
          <a:lstStyle/>
          <a:p>
            <a:pPr algn="ctr"/>
            <a:r>
              <a:rPr lang="en-GB" dirty="0" smtClean="0"/>
              <a:t>species tree</a:t>
            </a:r>
            <a:endParaRPr lang="en-GB" dirty="0"/>
          </a:p>
        </p:txBody>
      </p:sp>
      <p:sp>
        <p:nvSpPr>
          <p:cNvPr id="24" name="TextBox 23"/>
          <p:cNvSpPr txBox="1"/>
          <p:nvPr/>
        </p:nvSpPr>
        <p:spPr>
          <a:xfrm>
            <a:off x="5715000" y="6096000"/>
            <a:ext cx="2438400" cy="369332"/>
          </a:xfrm>
          <a:prstGeom prst="rect">
            <a:avLst/>
          </a:prstGeom>
          <a:noFill/>
        </p:spPr>
        <p:txBody>
          <a:bodyPr wrap="square" rtlCol="0">
            <a:spAutoFit/>
          </a:bodyPr>
          <a:lstStyle/>
          <a:p>
            <a:pPr algn="ctr"/>
            <a:r>
              <a:rPr lang="en-GB" dirty="0" smtClean="0"/>
              <a:t>alignment</a:t>
            </a:r>
            <a:endParaRPr lang="en-GB" dirty="0"/>
          </a:p>
        </p:txBody>
      </p:sp>
      <p:sp>
        <p:nvSpPr>
          <p:cNvPr id="25" name="Right Arrow 24"/>
          <p:cNvSpPr/>
          <p:nvPr/>
        </p:nvSpPr>
        <p:spPr>
          <a:xfrm>
            <a:off x="4343400" y="53340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6200000">
            <a:off x="67056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Users\Aline\Dropbox\RUG 2015-2016\1.9 Community eclogy research\4. Poster_presentation\Figs and graphs ppt\Step1_Incipient species tree.png"/>
          <p:cNvPicPr>
            <a:picLocks noChangeAspect="1" noChangeArrowheads="1"/>
          </p:cNvPicPr>
          <p:nvPr/>
        </p:nvPicPr>
        <p:blipFill>
          <a:blip r:embed="rId6" cstate="print"/>
          <a:srcRect/>
          <a:stretch>
            <a:fillRect/>
          </a:stretch>
        </p:blipFill>
        <p:spPr bwMode="auto">
          <a:xfrm>
            <a:off x="1066800" y="1295400"/>
            <a:ext cx="2286000" cy="2286000"/>
          </a:xfrm>
          <a:prstGeom prst="rect">
            <a:avLst/>
          </a:prstGeom>
          <a:noFill/>
        </p:spPr>
      </p:pic>
      <p:pic>
        <p:nvPicPr>
          <p:cNvPr id="1027" name="Picture 3" descr="C:\Users\Aline\Dropbox\RUG 2015-2016\1.9 Community eclogy research\4. Poster_presentation\Figs and graphs ppt\Step2_Sampled species tree.png"/>
          <p:cNvPicPr>
            <a:picLocks noChangeAspect="1" noChangeArrowheads="1"/>
          </p:cNvPicPr>
          <p:nvPr/>
        </p:nvPicPr>
        <p:blipFill>
          <a:blip r:embed="rId7" cstate="print"/>
          <a:srcRect/>
          <a:stretch>
            <a:fillRect/>
          </a:stretch>
        </p:blipFill>
        <p:spPr bwMode="auto">
          <a:xfrm>
            <a:off x="1219200" y="4724400"/>
            <a:ext cx="1847850" cy="1295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Main Question</a:t>
            </a:r>
            <a:endParaRPr lang="en-GB" b="1" dirty="0"/>
          </a:p>
        </p:txBody>
      </p:sp>
      <p:sp>
        <p:nvSpPr>
          <p:cNvPr id="3" name="Content Placeholder 2"/>
          <p:cNvSpPr>
            <a:spLocks noGrp="1"/>
          </p:cNvSpPr>
          <p:nvPr>
            <p:ph idx="1"/>
          </p:nvPr>
        </p:nvSpPr>
        <p:spPr>
          <a:xfrm>
            <a:off x="457200" y="4191000"/>
            <a:ext cx="8229600" cy="2057399"/>
          </a:xfrm>
        </p:spPr>
        <p:txBody>
          <a:bodyPr>
            <a:normAutofit/>
          </a:bodyPr>
          <a:lstStyle/>
          <a:p>
            <a:pPr>
              <a:buFontTx/>
              <a:buChar char="-"/>
            </a:pPr>
            <a:r>
              <a:rPr lang="nl-NL" sz="2400" dirty="0" smtClean="0"/>
              <a:t>Can BEAST2 accurately recover a ‘true’ tree?</a:t>
            </a:r>
          </a:p>
          <a:p>
            <a:pPr>
              <a:buFontTx/>
              <a:buChar char="-"/>
            </a:pPr>
            <a:r>
              <a:rPr lang="en-GB" sz="2400" dirty="0" smtClean="0"/>
              <a:t>Error big enough?</a:t>
            </a:r>
          </a:p>
        </p:txBody>
      </p:sp>
      <p:sp>
        <p:nvSpPr>
          <p:cNvPr id="6" name="Content Placeholder 2"/>
          <p:cNvSpPr txBox="1">
            <a:spLocks/>
          </p:cNvSpPr>
          <p:nvPr/>
        </p:nvSpPr>
        <p:spPr>
          <a:xfrm>
            <a:off x="304800" y="1600200"/>
            <a:ext cx="8534400" cy="1066800"/>
          </a:xfrm>
          <a:prstGeom prst="rect">
            <a:avLst/>
          </a:prstGeom>
        </p:spPr>
        <p:txBody>
          <a:bodyPr vert="horz" lIns="91440" tIns="45720" rIns="91440" bIns="45720" rtlCol="0">
            <a:normAutofit/>
          </a:bodyPr>
          <a:lstStyle/>
          <a:p>
            <a:pPr algn="ctr">
              <a:buNone/>
            </a:pPr>
            <a:r>
              <a:rPr lang="en-GB" sz="2800" dirty="0" smtClean="0"/>
              <a:t>If speciation in nature takes </a:t>
            </a:r>
            <a:r>
              <a:rPr lang="en-GB" sz="2800" b="1" dirty="0" smtClean="0"/>
              <a:t>time</a:t>
            </a:r>
            <a:r>
              <a:rPr lang="en-GB" sz="2800" dirty="0" smtClean="0"/>
              <a:t>, </a:t>
            </a:r>
          </a:p>
          <a:p>
            <a:pPr algn="ctr">
              <a:buNone/>
            </a:pPr>
            <a:r>
              <a:rPr lang="en-GB" sz="2800" dirty="0" smtClean="0"/>
              <a:t>what is the </a:t>
            </a:r>
            <a:r>
              <a:rPr lang="en-GB" sz="2800" b="1" dirty="0" smtClean="0"/>
              <a:t>error</a:t>
            </a:r>
            <a:r>
              <a:rPr lang="en-GB" sz="2800" dirty="0" smtClean="0"/>
              <a:t> BEAST2 makes in inferring a phylogeny?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572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Sub questions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Distribution gamma statistics</a:t>
            </a:r>
            <a:endParaRPr lang="en-GB" sz="4800" b="1" dirty="0"/>
          </a:p>
        </p:txBody>
      </p:sp>
      <p:pic>
        <p:nvPicPr>
          <p:cNvPr id="1026" name="Picture 2" descr="C:\Users\Aline\Dropbox\RUG 2015-2016\1.9 Community eclogy research\4. Poster_presentation\Figs and graphs ppt\Sampled Trees Gamma Statistics.png"/>
          <p:cNvPicPr>
            <a:picLocks noChangeAspect="1" noChangeArrowheads="1"/>
          </p:cNvPicPr>
          <p:nvPr/>
        </p:nvPicPr>
        <p:blipFill>
          <a:blip r:embed="rId3" cstate="print"/>
          <a:srcRect/>
          <a:stretch>
            <a:fillRect/>
          </a:stretch>
        </p:blipFill>
        <p:spPr bwMode="auto">
          <a:xfrm>
            <a:off x="2057400" y="1143000"/>
            <a:ext cx="5011737" cy="2781035"/>
          </a:xfrm>
          <a:prstGeom prst="rect">
            <a:avLst/>
          </a:prstGeom>
          <a:noFill/>
        </p:spPr>
      </p:pic>
      <p:pic>
        <p:nvPicPr>
          <p:cNvPr id="1027" name="Picture 3" descr="C:\Users\Aline\Dropbox\RUG 2015-2016\1.9 Community eclogy research\4. Poster_presentation\Figs and graphs ppt\Posterior Trees Gamma Statistics.png"/>
          <p:cNvPicPr>
            <a:picLocks noChangeAspect="1" noChangeArrowheads="1"/>
          </p:cNvPicPr>
          <p:nvPr/>
        </p:nvPicPr>
        <p:blipFill>
          <a:blip r:embed="rId4" cstate="print"/>
          <a:srcRect/>
          <a:stretch>
            <a:fillRect/>
          </a:stretch>
        </p:blipFill>
        <p:spPr bwMode="auto">
          <a:xfrm>
            <a:off x="1905000" y="3962400"/>
            <a:ext cx="5218193" cy="2895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1398</TotalTime>
  <Words>626</Words>
  <Application>Microsoft Office PowerPoint</Application>
  <PresentationFormat>On-screen Show (4:3)</PresentationFormat>
  <Paragraphs>128</Paragraphs>
  <Slides>23</Slides>
  <Notes>13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Inferring Phylogenies: BEAST2 and the Protracted Birth-Death model</vt:lpstr>
      <vt:lpstr>Research Question</vt:lpstr>
      <vt:lpstr>Introduction</vt:lpstr>
      <vt:lpstr>Introduction</vt:lpstr>
      <vt:lpstr>Introduction</vt:lpstr>
      <vt:lpstr>Introduction</vt:lpstr>
      <vt:lpstr>Slide 7</vt:lpstr>
      <vt:lpstr>Main Question</vt:lpstr>
      <vt:lpstr>Results: Distribution gamma statistics</vt:lpstr>
      <vt:lpstr>Results: Comparison Gammas</vt:lpstr>
      <vt:lpstr>Results: Age</vt:lpstr>
      <vt:lpstr>Results: Mutation Rate</vt:lpstr>
      <vt:lpstr>Results: Speciation Initiation Rate (SIR)</vt:lpstr>
      <vt:lpstr>Results: Speciation Completion Rate (SCR)</vt:lpstr>
      <vt:lpstr>Results: Gamma Distribution</vt:lpstr>
      <vt:lpstr>Discussion &amp; Conclusions</vt:lpstr>
      <vt:lpstr>Questions</vt:lpstr>
      <vt:lpstr>BEAST2</vt:lpstr>
      <vt:lpstr>1. Start with ‘true’ species trees</vt:lpstr>
      <vt:lpstr>2. Sample a (monophyletic) species trees</vt:lpstr>
      <vt:lpstr>3. Convert to DNA alignment</vt:lpstr>
      <vt:lpstr>4. Infer a posterior (BEAST2)</vt:lpstr>
      <vt:lpstr>5.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Jolien Gay</dc:creator>
  <cp:lastModifiedBy>Aline</cp:lastModifiedBy>
  <cp:revision>203</cp:revision>
  <dcterms:created xsi:type="dcterms:W3CDTF">2006-08-16T00:00:00Z</dcterms:created>
  <dcterms:modified xsi:type="dcterms:W3CDTF">2016-05-26T06:14:38Z</dcterms:modified>
</cp:coreProperties>
</file>