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CC00"/>
    <a:srgbClr val="F688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2" y="363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393"/>
            <a:ext cx="6427074" cy="2291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8694"/>
            <a:ext cx="5292884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4133" y="668239"/>
            <a:ext cx="1405923" cy="14221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7" y="668239"/>
            <a:ext cx="4095684" cy="14221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6870481"/>
            <a:ext cx="6427074" cy="212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4531647"/>
            <a:ext cx="6427074" cy="23388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8" y="3890632"/>
            <a:ext cx="2750147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8595" y="3890632"/>
            <a:ext cx="2751460" cy="10998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393284"/>
            <a:ext cx="3340871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3390691"/>
            <a:ext cx="3340871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284"/>
            <a:ext cx="3342183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0691"/>
            <a:ext cx="3342183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693"/>
            <a:ext cx="2487603" cy="1811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693"/>
            <a:ext cx="4226956" cy="9125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362"/>
            <a:ext cx="2487603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4269"/>
            <a:ext cx="4536758" cy="883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333"/>
            <a:ext cx="4536758" cy="6415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7830"/>
            <a:ext cx="4536758" cy="12548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4757"/>
            <a:ext cx="6805137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0CDD-3639-4D20-808C-36340C565FD2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09727"/>
            <a:ext cx="239440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09727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66CE-15F6-4420-9843-BF757B6EDA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561263" cy="95341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accent3">
                    <a:lumMod val="50000"/>
                  </a:schemeClr>
                </a:solidFill>
              </a:rPr>
              <a:t>Inferring Phylogenies: </a:t>
            </a:r>
          </a:p>
          <a:p>
            <a:pPr algn="ctr"/>
            <a:r>
              <a:rPr lang="nl-NL" sz="2400" dirty="0" smtClean="0">
                <a:solidFill>
                  <a:schemeClr val="accent3">
                    <a:lumMod val="50000"/>
                  </a:schemeClr>
                </a:solidFill>
              </a:rPr>
              <a:t>BEAST2 and the Protracted Birth-Death Model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231" y="1385466"/>
            <a:ext cx="3528392" cy="43204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2639" y="1385466"/>
            <a:ext cx="3528392" cy="43204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Results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231" y="4697834"/>
            <a:ext cx="3528392" cy="43204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Material &amp; Method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2639" y="6137994"/>
            <a:ext cx="3528392" cy="43204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Discussion &amp; Conclusions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2639" y="9018314"/>
            <a:ext cx="3528392" cy="432048"/>
          </a:xfrm>
          <a:prstGeom prst="rect">
            <a:avLst/>
          </a:prstGeom>
          <a:solidFill>
            <a:srgbClr val="66FF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accent3">
                    <a:lumMod val="50000"/>
                  </a:schemeClr>
                </a:solidFill>
              </a:rPr>
              <a:t>References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231" y="1817514"/>
            <a:ext cx="3528392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852639" y="9450362"/>
            <a:ext cx="352839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852639" y="6570042"/>
            <a:ext cx="3528392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0231" y="5129882"/>
            <a:ext cx="3528392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852639" y="1817514"/>
            <a:ext cx="352839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47" y="5489922"/>
            <a:ext cx="1512168" cy="1512168"/>
          </a:xfrm>
          <a:prstGeom prst="rect">
            <a:avLst/>
          </a:prstGeom>
          <a:noFill/>
        </p:spPr>
      </p:pic>
      <p:pic>
        <p:nvPicPr>
          <p:cNvPr id="16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63" y="8442250"/>
            <a:ext cx="1080120" cy="757198"/>
          </a:xfrm>
          <a:prstGeom prst="rect">
            <a:avLst/>
          </a:prstGeom>
          <a:noFill/>
        </p:spPr>
      </p:pic>
      <p:pic>
        <p:nvPicPr>
          <p:cNvPr id="22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0431" y="8298234"/>
            <a:ext cx="1548383" cy="1145392"/>
          </a:xfrm>
          <a:prstGeom prst="rect">
            <a:avLst/>
          </a:prstGeom>
          <a:noFill/>
        </p:spPr>
      </p:pic>
      <p:pic>
        <p:nvPicPr>
          <p:cNvPr id="23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5" cstate="print">
            <a:lum bright="-60000" contrast="79000"/>
          </a:blip>
          <a:srcRect/>
          <a:stretch>
            <a:fillRect/>
          </a:stretch>
        </p:blipFill>
        <p:spPr bwMode="auto">
          <a:xfrm>
            <a:off x="2052439" y="5489922"/>
            <a:ext cx="1440160" cy="144016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80231" y="1025426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Femke Thon &amp; Jolien Gay</a:t>
            </a:r>
            <a:endParaRPr lang="en-GB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4647" y="95223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Etienne, R. S., &amp; </a:t>
            </a:r>
            <a:r>
              <a:rPr lang="en-GB" sz="800" dirty="0" err="1" smtClean="0"/>
              <a:t>Rosindell</a:t>
            </a:r>
            <a:r>
              <a:rPr lang="en-GB" sz="800" dirty="0" smtClean="0"/>
              <a:t>, J. (2012). Prolonging the past counteracts </a:t>
            </a:r>
            <a:r>
              <a:rPr lang="en-GB" sz="800" dirty="0" smtClean="0"/>
              <a:t>the pull </a:t>
            </a:r>
            <a:r>
              <a:rPr lang="en-GB" sz="800" dirty="0" smtClean="0"/>
              <a:t>of the present: protracted speciation can explain </a:t>
            </a:r>
            <a:r>
              <a:rPr lang="en-GB" sz="800" dirty="0" smtClean="0"/>
              <a:t>observed slowdowns </a:t>
            </a:r>
            <a:r>
              <a:rPr lang="en-GB" sz="800" dirty="0" smtClean="0"/>
              <a:t>in diversification. </a:t>
            </a:r>
            <a:r>
              <a:rPr lang="en-GB" sz="800" i="1" dirty="0" smtClean="0"/>
              <a:t>Systematic Biology</a:t>
            </a:r>
            <a:r>
              <a:rPr lang="en-GB" sz="800" dirty="0" smtClean="0"/>
              <a:t>, </a:t>
            </a:r>
            <a:r>
              <a:rPr lang="en-GB" sz="800" b="1" dirty="0" smtClean="0"/>
              <a:t>61(2</a:t>
            </a:r>
            <a:r>
              <a:rPr lang="en-GB" sz="800" dirty="0" smtClean="0"/>
              <a:t>), 204-213.</a:t>
            </a:r>
            <a:endParaRPr lang="en-GB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Aline</cp:lastModifiedBy>
  <cp:revision>9</cp:revision>
  <dcterms:created xsi:type="dcterms:W3CDTF">2016-05-24T17:10:55Z</dcterms:created>
  <dcterms:modified xsi:type="dcterms:W3CDTF">2016-05-25T18:03:48Z</dcterms:modified>
</cp:coreProperties>
</file>