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62" r:id="rId5"/>
    <p:sldId id="276" r:id="rId6"/>
    <p:sldId id="266" r:id="rId7"/>
    <p:sldId id="291" r:id="rId8"/>
    <p:sldId id="277" r:id="rId9"/>
    <p:sldId id="290" r:id="rId10"/>
    <p:sldId id="273" r:id="rId11"/>
    <p:sldId id="294" r:id="rId12"/>
    <p:sldId id="295" r:id="rId13"/>
    <p:sldId id="293" r:id="rId14"/>
    <p:sldId id="297" r:id="rId15"/>
    <p:sldId id="260" r:id="rId16"/>
    <p:sldId id="26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70A"/>
    <a:srgbClr val="5E5E5E"/>
    <a:srgbClr val="F47C1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803" autoAdjust="0"/>
  </p:normalViewPr>
  <p:slideViewPr>
    <p:cSldViewPr>
      <p:cViewPr>
        <p:scale>
          <a:sx n="130" d="100"/>
          <a:sy n="130" d="100"/>
        </p:scale>
        <p:origin x="-330" y="-2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28/05/2016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5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6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https://www.reddit.com/r/biology/comments/2t0cgo/a_handdrawn_poster_with_almost_all_insect/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possible explanations have been proposed to try and explain the observed slowdown</a:t>
            </a:r>
          </a:p>
          <a:p>
            <a:pPr>
              <a:buFontTx/>
              <a:buChar char="-"/>
            </a:pPr>
            <a:r>
              <a:rPr lang="en-GB" b="1" baseline="0" dirty="0" smtClean="0"/>
              <a:t>Sampling </a:t>
            </a:r>
            <a:r>
              <a:rPr lang="en-GB" b="1" baseline="0" dirty="0" err="1" smtClean="0"/>
              <a:t>artifact</a:t>
            </a:r>
            <a:r>
              <a:rPr lang="en-GB" baseline="0" dirty="0" smtClean="0"/>
              <a:t>: 2 artefacts have been found (if a small sample from the actual phylogeny is taken,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in nearly complete phylogenies, sampling artefact does not explain the observed slowdown</a:t>
            </a:r>
          </a:p>
          <a:p>
            <a:pPr>
              <a:buFontTx/>
              <a:buChar char="-"/>
            </a:pPr>
            <a:r>
              <a:rPr lang="en-GB" baseline="0" dirty="0" smtClean="0"/>
              <a:t> </a:t>
            </a:r>
            <a:r>
              <a:rPr lang="en-GB" b="1" baseline="0" dirty="0" smtClean="0"/>
              <a:t>Species-level density dependence</a:t>
            </a:r>
            <a:r>
              <a:rPr lang="en-GB" baseline="0" dirty="0" smtClean="0"/>
              <a:t>: no constants speciation or extinction rates like in the pure BD model. Because of niche filling they will decrease with time.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new species may create new niches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4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In our research: Around 1000 parameter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Age represents total length of tree (we used 5 and 15 MY to illustrate the difference)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5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True</a:t>
            </a:r>
            <a:r>
              <a:rPr lang="en-GB" dirty="0" smtClean="0"/>
              <a:t> </a:t>
            </a:r>
            <a:r>
              <a:rPr lang="en-GB" b="1" dirty="0" smtClean="0"/>
              <a:t>tree</a:t>
            </a:r>
            <a:r>
              <a:rPr lang="en-GB" dirty="0" smtClean="0"/>
              <a:t>: 1 per parameter</a:t>
            </a:r>
            <a:r>
              <a:rPr lang="en-GB" baseline="0" dirty="0" smtClean="0"/>
              <a:t> file (around 1000 </a:t>
            </a:r>
            <a:r>
              <a:rPr lang="en-GB" baseline="0" dirty="0" err="1" smtClean="0"/>
              <a:t>pmf</a:t>
            </a:r>
            <a:r>
              <a:rPr lang="en-GB" baseline="0" dirty="0" smtClean="0"/>
              <a:t>)</a:t>
            </a:r>
            <a:endParaRPr lang="en-GB" dirty="0" smtClean="0"/>
          </a:p>
          <a:p>
            <a:r>
              <a:rPr lang="nl-NL" b="1" dirty="0" smtClean="0"/>
              <a:t>Species</a:t>
            </a:r>
            <a:r>
              <a:rPr lang="nl-NL" baseline="0" dirty="0" smtClean="0"/>
              <a:t> </a:t>
            </a:r>
            <a:r>
              <a:rPr lang="nl-NL" b="1" baseline="0" dirty="0" smtClean="0"/>
              <a:t>tree</a:t>
            </a:r>
            <a:r>
              <a:rPr lang="nl-NL" baseline="0" dirty="0" smtClean="0"/>
              <a:t>: 2 per incipient species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</a:t>
            </a:r>
            <a:r>
              <a:rPr lang="en-GB" baseline="0" dirty="0" smtClean="0"/>
              <a:t>- </a:t>
            </a:r>
            <a:r>
              <a:rPr lang="en-GB" baseline="0" dirty="0" err="1" smtClean="0"/>
              <a:t>Outgroup</a:t>
            </a:r>
            <a:r>
              <a:rPr lang="en-GB" baseline="0" dirty="0" smtClean="0"/>
              <a:t> added to make the </a:t>
            </a:r>
            <a:r>
              <a:rPr lang="en-GB" baseline="0" dirty="0" err="1" smtClean="0"/>
              <a:t>phylogenetic</a:t>
            </a:r>
            <a:r>
              <a:rPr lang="en-GB" baseline="0" dirty="0" smtClean="0"/>
              <a:t> inferring software able to root the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- </a:t>
            </a:r>
            <a:r>
              <a:rPr lang="en-GB" dirty="0" smtClean="0"/>
              <a:t>BEAST</a:t>
            </a:r>
            <a:r>
              <a:rPr lang="en-GB" baseline="0" dirty="0" smtClean="0"/>
              <a:t>2 assumes a monophyletic species tree (instant speciation -&gt; no multiple individuals / species)</a:t>
            </a:r>
            <a:endParaRPr lang="nl-NL" baseline="0" dirty="0" smtClean="0"/>
          </a:p>
          <a:p>
            <a:r>
              <a:rPr lang="nl-NL" b="1" baseline="0" dirty="0" smtClean="0"/>
              <a:t>Alignment</a:t>
            </a:r>
            <a:r>
              <a:rPr lang="nl-NL" baseline="0" dirty="0" smtClean="0"/>
              <a:t>: 2 per sampled species tree</a:t>
            </a:r>
          </a:p>
          <a:p>
            <a:r>
              <a:rPr lang="nl-NL" baseline="0" dirty="0" smtClean="0"/>
              <a:t>   - 2 BEAST runs per sampled tree</a:t>
            </a:r>
          </a:p>
          <a:p>
            <a:r>
              <a:rPr lang="nl-NL" b="1" baseline="0" dirty="0" smtClean="0"/>
              <a:t>Posterior</a:t>
            </a:r>
            <a:r>
              <a:rPr lang="nl-NL" baseline="0" dirty="0" smtClean="0"/>
              <a:t>:</a:t>
            </a:r>
            <a:r>
              <a:rPr lang="en-GB" baseline="0" dirty="0" smtClean="0"/>
              <a:t> </a:t>
            </a:r>
            <a:r>
              <a:rPr lang="en-GB" dirty="0" smtClean="0"/>
              <a:t>8</a:t>
            </a:r>
            <a:r>
              <a:rPr lang="en-GB" baseline="0" dirty="0" smtClean="0"/>
              <a:t> posteriors / parameter set (incipient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2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56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4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ownloads\antique-scroll-backgrounds-wallpapers.jpg"/>
          <p:cNvPicPr>
            <a:picLocks noChangeAspect="1" noChangeArrowheads="1"/>
          </p:cNvPicPr>
          <p:nvPr/>
        </p:nvPicPr>
        <p:blipFill>
          <a:blip r:embed="rId3" cstate="print">
            <a:lum bright="10000" contrast="-15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4191000" cy="2438400"/>
          </a:xfrm>
        </p:spPr>
        <p:txBody>
          <a:bodyPr>
            <a:normAutofit/>
          </a:bodyPr>
          <a:lstStyle/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Femke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Thon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Jolien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Gay</a:t>
            </a: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Bilderbeek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Rampal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Etienne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86000"/>
            <a:ext cx="2462123" cy="381000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GB" sz="2800" dirty="0" smtClean="0"/>
              <a:t>If speciation in nature takes </a:t>
            </a:r>
            <a:r>
              <a:rPr lang="en-GB" sz="2800" b="1" dirty="0" smtClean="0"/>
              <a:t>time</a:t>
            </a:r>
            <a:r>
              <a:rPr lang="en-GB" sz="2800" dirty="0" smtClean="0"/>
              <a:t>, </a:t>
            </a:r>
          </a:p>
          <a:p>
            <a:pPr algn="ctr">
              <a:buNone/>
            </a:pPr>
            <a:r>
              <a:rPr lang="en-GB" sz="2800" dirty="0" smtClean="0"/>
              <a:t>what is the </a:t>
            </a:r>
            <a:r>
              <a:rPr lang="en-GB" sz="2800" b="1" dirty="0" smtClean="0"/>
              <a:t>error</a:t>
            </a:r>
            <a:r>
              <a:rPr lang="en-GB" sz="2800" dirty="0" smtClean="0"/>
              <a:t> BEAST2 makes in inferring a phylogeny?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Number of runs for Speciation Initiation Rate (SIR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9" y="1177957"/>
            <a:ext cx="5334000" cy="2959861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Differences Gamma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999" y="3967715"/>
            <a:ext cx="5334000" cy="2960615"/>
          </a:xfrm>
          <a:prstGeom prst="rect">
            <a:avLst/>
          </a:prstGeom>
          <a:noFill/>
        </p:spPr>
      </p:pic>
      <p:sp>
        <p:nvSpPr>
          <p:cNvPr id="3" name="Vermenigvuldigen 2">
            <a:hlinkClick r:id="" action="ppaction://noaction" highlightClick="1"/>
          </p:cNvPr>
          <p:cNvSpPr/>
          <p:nvPr/>
        </p:nvSpPr>
        <p:spPr>
          <a:xfrm>
            <a:off x="3962400" y="5611562"/>
            <a:ext cx="8382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1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Sampled Trees Gamma Statistic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63664"/>
            <a:ext cx="5079579" cy="2819400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Posterior Trees Gamma Statistic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940444"/>
            <a:ext cx="5079579" cy="2818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75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Comparing BD and PBD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0444"/>
            <a:ext cx="8282990" cy="31654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Results: </a:t>
            </a:r>
            <a:r>
              <a:rPr lang="en-GB" sz="3200" dirty="0" smtClean="0"/>
              <a:t>Mutation Rate</a:t>
            </a:r>
            <a:endParaRPr lang="en-GB" sz="4800" dirty="0"/>
          </a:p>
        </p:txBody>
      </p:sp>
      <p:pic>
        <p:nvPicPr>
          <p:cNvPr id="10" name="Picture 2" descr="C:\Users\Aline\Dropbox\RUG 2015-2016\1.9 Community eclogy research\4. Poster_presentation\Figs and graphs ppt\Mutation rate big di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4381504" cy="2431316"/>
          </a:xfrm>
          <a:prstGeom prst="rect">
            <a:avLst/>
          </a:prstGeom>
          <a:noFill/>
        </p:spPr>
      </p:pic>
      <p:pic>
        <p:nvPicPr>
          <p:cNvPr id="11" name="Picture 3" descr="C:\Users\Aline\Dropbox\RUG 2015-2016\1.9 Community eclogy research\4. Poster_presentation\Figs and graphs ppt\mutation rate small di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86200"/>
            <a:ext cx="4419600" cy="2452456"/>
          </a:xfrm>
          <a:prstGeom prst="rect">
            <a:avLst/>
          </a:prstGeom>
          <a:noFill/>
        </p:spPr>
      </p:pic>
      <p:sp>
        <p:nvSpPr>
          <p:cNvPr id="12" name="TextBox 5"/>
          <p:cNvSpPr txBox="1"/>
          <p:nvPr/>
        </p:nvSpPr>
        <p:spPr>
          <a:xfrm>
            <a:off x="990600" y="1981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Big difference</a:t>
            </a:r>
            <a:endParaRPr lang="en-GB" dirty="0"/>
          </a:p>
        </p:txBody>
      </p:sp>
      <p:sp>
        <p:nvSpPr>
          <p:cNvPr id="13" name="TextBox 6"/>
          <p:cNvSpPr txBox="1"/>
          <p:nvPr/>
        </p:nvSpPr>
        <p:spPr>
          <a:xfrm>
            <a:off x="990600" y="4648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Small difference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2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Discussion &amp; 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not </a:t>
            </a:r>
            <a:r>
              <a:rPr lang="en-GB" sz="2800" smtClean="0"/>
              <a:t>substantial.</a:t>
            </a:r>
            <a:endParaRPr lang="en-GB" sz="28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Questions</a:t>
            </a:r>
            <a:endParaRPr lang="en-GB" b="1" dirty="0"/>
          </a:p>
        </p:txBody>
      </p:sp>
      <p:pic>
        <p:nvPicPr>
          <p:cNvPr id="3075" name="Picture 3" descr="C:\Users\Aline\Downloads\tree-of-life-renee-wom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2600"/>
            <a:ext cx="4254610" cy="33977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Research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213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dirty="0" smtClean="0"/>
              <a:t>If speciation in nature takes </a:t>
            </a:r>
            <a:r>
              <a:rPr lang="en-GB" b="1" dirty="0" smtClean="0"/>
              <a:t>time</a:t>
            </a:r>
            <a:r>
              <a:rPr lang="en-GB" dirty="0" smtClean="0"/>
              <a:t>, </a:t>
            </a:r>
          </a:p>
          <a:p>
            <a:pPr algn="ctr">
              <a:buNone/>
            </a:pPr>
            <a:r>
              <a:rPr lang="en-GB" dirty="0" smtClean="0"/>
              <a:t>what is the </a:t>
            </a:r>
            <a:r>
              <a:rPr lang="en-GB" b="1" dirty="0" smtClean="0"/>
              <a:t>error</a:t>
            </a:r>
            <a:r>
              <a:rPr lang="en-GB" dirty="0" smtClean="0"/>
              <a:t> BEAST2 makes in inferring a phylogeny?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en-GB" sz="2000" dirty="0"/>
          </a:p>
        </p:txBody>
      </p:sp>
      <p:pic>
        <p:nvPicPr>
          <p:cNvPr id="7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 b="11111"/>
          <a:stretch>
            <a:fillRect/>
          </a:stretch>
        </p:blipFill>
        <p:spPr bwMode="auto">
          <a:xfrm>
            <a:off x="3505200" y="4648200"/>
            <a:ext cx="20574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4099" name="Picture 3" descr="C:\Users\Aline\Downloads\c5SZ4WD_C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505200" cy="5185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954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4196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 b="11111"/>
          <a:stretch>
            <a:fillRect/>
          </a:stretch>
        </p:blipFill>
        <p:spPr bwMode="auto">
          <a:xfrm>
            <a:off x="3505200" y="4648200"/>
            <a:ext cx="2057400" cy="18288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Sampling artefact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Small sample -&gt; slowdown</a:t>
            </a:r>
            <a:r>
              <a:rPr lang="en-GB" sz="2000" dirty="0" smtClean="0"/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(Nee et al. 1994b)</a:t>
            </a:r>
            <a:endParaRPr lang="nl-NL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BUT: not with complete phylogenies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Phillimore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Price 2008)</a:t>
            </a: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GB" sz="2000" dirty="0" smtClean="0"/>
          </a:p>
          <a:p>
            <a:pPr lvl="1"/>
            <a:r>
              <a:rPr lang="en-GB" sz="2400" dirty="0" smtClean="0"/>
              <a:t>Diversity dependence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Slowdown due to niche filling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Ricklefs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2010) </a:t>
            </a:r>
            <a:endParaRPr lang="en-GB" sz="2000" dirty="0" smtClean="0"/>
          </a:p>
          <a:p>
            <a:pPr lvl="2">
              <a:buFont typeface="Wingdings" pitchFamily="2" charset="2"/>
              <a:buChar char="§"/>
            </a:pPr>
            <a:r>
              <a:rPr lang="en-GB" sz="2000" dirty="0" smtClean="0"/>
              <a:t>BUT: new species -&gt; new niches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Odling-Smee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2003)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stages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2971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(2012), 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6096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PBD</a:t>
            </a:r>
            <a:r>
              <a:rPr lang="en-GB" sz="1600" dirty="0" smtClean="0"/>
              <a:t> ( </a:t>
            </a:r>
            <a:r>
              <a:rPr lang="el-GR" sz="1600" dirty="0" smtClean="0"/>
              <a:t>λ</a:t>
            </a:r>
            <a:r>
              <a:rPr lang="en-GB" sz="1600" dirty="0" smtClean="0"/>
              <a:t> = ∞)</a:t>
            </a:r>
          </a:p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096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PBD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6096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phylogeny</a:t>
            </a:r>
            <a:endParaRPr lang="en-GB" sz="1600" dirty="0" smtClean="0"/>
          </a:p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2133600"/>
            <a:ext cx="3200400" cy="12954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/>
              <a:t>Sirg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Siri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Scr</a:t>
            </a:r>
            <a:r>
              <a:rPr lang="en-GB" sz="2000" dirty="0" smtClean="0"/>
              <a:t>: speciation completion rate</a:t>
            </a:r>
          </a:p>
          <a:p>
            <a:pPr lvl="1"/>
            <a:r>
              <a:rPr lang="en-GB" sz="2000" b="1" dirty="0" smtClean="0"/>
              <a:t>Erg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Eri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smtClean="0"/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9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4" cstate="print">
            <a:lum bright="-50000" contrast="70000"/>
          </a:blip>
          <a:srcRect/>
          <a:stretch>
            <a:fillRect/>
          </a:stretch>
        </p:blipFill>
        <p:spPr bwMode="auto">
          <a:xfrm>
            <a:off x="5029200" y="381000"/>
            <a:ext cx="3506787" cy="3506787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419600"/>
            <a:ext cx="2514600" cy="186013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288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 &amp; Methods:</a:t>
            </a:r>
            <a:r>
              <a:rPr kumimoji="0" lang="en-GB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Workflow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143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32816">
            <a:off x="5962023" y="3904623"/>
            <a:ext cx="685800" cy="6858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144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sampled species tree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4343400" y="53340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67056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295400"/>
            <a:ext cx="2286000" cy="2286000"/>
          </a:xfrm>
          <a:prstGeom prst="rect">
            <a:avLst/>
          </a:prstGeom>
          <a:noFill/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050" y="4744066"/>
            <a:ext cx="1790700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3075" name="Picture 3" descr="C:\Users\Aline\Dropbox\RUG 2015-2016\1.9 Community eclogy research\4. Poster_presentation\Figs and graphs ppt\2.ti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3251200" cy="2438400"/>
          </a:xfrm>
          <a:prstGeom prst="rect">
            <a:avLst/>
          </a:prstGeom>
          <a:noFill/>
        </p:spPr>
      </p:pic>
      <p:pic>
        <p:nvPicPr>
          <p:cNvPr id="3074" name="Picture 2" descr="C:\Users\Aline\Dropbox\RUG 2015-2016\1.9 Community eclogy research\4. Poster_presentation\Figs and graphs ppt\1.stemm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38100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800" b="1" dirty="0" smtClean="0"/>
              <a:t>Gamma (</a:t>
            </a:r>
            <a:r>
              <a:rPr lang="el-GR" sz="2800" b="1" dirty="0" smtClean="0"/>
              <a:t>γ</a:t>
            </a:r>
            <a:r>
              <a:rPr lang="en-GB" sz="2800" b="1" dirty="0" smtClean="0">
                <a:latin typeface="Minion-Regular"/>
              </a:rPr>
              <a:t>)</a:t>
            </a:r>
            <a:r>
              <a:rPr lang="nl-NL" sz="2800" dirty="0" smtClean="0"/>
              <a:t> </a:t>
            </a:r>
            <a:r>
              <a:rPr lang="nl-NL" sz="2800" b="1" dirty="0" smtClean="0"/>
              <a:t>statistic </a:t>
            </a:r>
            <a:r>
              <a:rPr lang="nl-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(Davies&amp;Buckley, 2012) </a:t>
            </a:r>
            <a:r>
              <a:rPr lang="nl-NL" sz="2800" dirty="0" smtClean="0"/>
              <a:t>: </a:t>
            </a:r>
          </a:p>
          <a:p>
            <a:pPr lvl="1"/>
            <a:r>
              <a:rPr lang="nl-NL" sz="2400" dirty="0" smtClean="0"/>
              <a:t>Distribution of branching events within the tree</a:t>
            </a:r>
          </a:p>
          <a:p>
            <a:pPr lvl="1"/>
            <a:r>
              <a:rPr lang="nl-NL" sz="2400" dirty="0" smtClean="0"/>
              <a:t>Tree ‘stemmy’ or ‘tippy’ </a:t>
            </a:r>
          </a:p>
          <a:p>
            <a:pPr lvl="1"/>
            <a:r>
              <a:rPr lang="nl-NL" sz="2400" dirty="0" smtClean="0"/>
              <a:t>Compare sampled species tree gammas with posterior trees gammas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Tippy tree (</a:t>
            </a:r>
            <a:r>
              <a:rPr lang="el-GR" b="1" dirty="0" smtClean="0"/>
              <a:t>γ</a:t>
            </a:r>
            <a:r>
              <a:rPr lang="nl-NL" b="1" dirty="0" smtClean="0"/>
              <a:t> &lt;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Stemmy (</a:t>
            </a:r>
            <a:r>
              <a:rPr lang="el-GR" b="1" dirty="0" smtClean="0"/>
              <a:t>γ</a:t>
            </a:r>
            <a:r>
              <a:rPr lang="nl-NL" dirty="0" smtClean="0"/>
              <a:t> </a:t>
            </a:r>
            <a:r>
              <a:rPr lang="nl-NL" b="1" dirty="0" smtClean="0"/>
              <a:t>&gt;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Asmyhr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2116</TotalTime>
  <Words>622</Words>
  <Application>Microsoft Office PowerPoint</Application>
  <PresentationFormat>Diavoorstelling (4:3)</PresentationFormat>
  <Paragraphs>135</Paragraphs>
  <Slides>17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Minion-Regular</vt:lpstr>
      <vt:lpstr>Wingdings</vt:lpstr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Material &amp; Methods: Start</vt:lpstr>
      <vt:lpstr>PowerPoint-presentatie</vt:lpstr>
      <vt:lpstr>Material &amp; Methods: Analysis</vt:lpstr>
      <vt:lpstr>Main Question</vt:lpstr>
      <vt:lpstr>Results: promising differences</vt:lpstr>
      <vt:lpstr>Results: promising differences</vt:lpstr>
      <vt:lpstr>Results: Comparing BD and PBD</vt:lpstr>
      <vt:lpstr>PowerPoint-presentatie</vt:lpstr>
      <vt:lpstr>Discussion &amp; Conclusions</vt:lpstr>
      <vt:lpstr>Questions</vt:lpstr>
      <vt:lpstr>BEAST2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Stultum</cp:lastModifiedBy>
  <cp:revision>277</cp:revision>
  <dcterms:created xsi:type="dcterms:W3CDTF">2006-08-16T00:00:00Z</dcterms:created>
  <dcterms:modified xsi:type="dcterms:W3CDTF">2016-05-28T18:44:40Z</dcterms:modified>
</cp:coreProperties>
</file>