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80" d="100"/>
          <a:sy n="180" d="100"/>
        </p:scale>
        <p:origin x="138" y="-4788"/>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28/05/2016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Aline\Downloads\Faeded.jpg"/>
          <p:cNvPicPr>
            <a:picLocks noChangeAspect="1" noChangeArrowheads="1"/>
          </p:cNvPicPr>
          <p:nvPr/>
        </p:nvPicPr>
        <p:blipFill>
          <a:blip r:embed="rId2" cstate="print"/>
          <a:srcRect t="74515" b="15291"/>
          <a:stretch>
            <a:fillRect/>
          </a:stretch>
        </p:blipFill>
        <p:spPr bwMode="auto">
          <a:xfrm rot="10800000">
            <a:off x="2844527" y="2754412"/>
            <a:ext cx="4716736" cy="288032"/>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2" cstate="print">
            <a:lum bright="10000" contrast="10000"/>
          </a:blip>
          <a:srcRect t="1739" r="91887"/>
          <a:stretch>
            <a:fillRect/>
          </a:stretch>
        </p:blipFill>
        <p:spPr bwMode="auto">
          <a:xfrm rot="16200000">
            <a:off x="5066396" y="7591852"/>
            <a:ext cx="298016" cy="4716736"/>
          </a:xfrm>
          <a:prstGeom prst="rect">
            <a:avLst/>
          </a:prstGeom>
          <a:noFill/>
        </p:spPr>
      </p:pic>
      <p:pic>
        <p:nvPicPr>
          <p:cNvPr id="1032" name="Picture 8" descr="C:\Users\Aline\Downloads\Faeded.jpg"/>
          <p:cNvPicPr>
            <a:picLocks noChangeAspect="1" noChangeArrowheads="1"/>
          </p:cNvPicPr>
          <p:nvPr/>
        </p:nvPicPr>
        <p:blipFill>
          <a:blip r:embed="rId3" cstate="print">
            <a:lum contrast="5000"/>
          </a:blip>
          <a:srcRect t="64635" b="3047"/>
          <a:stretch>
            <a:fillRect/>
          </a:stretch>
        </p:blipFill>
        <p:spPr bwMode="auto">
          <a:xfrm>
            <a:off x="0" y="2754412"/>
            <a:ext cx="2775405" cy="288032"/>
          </a:xfrm>
          <a:prstGeom prst="rect">
            <a:avLst/>
          </a:prstGeom>
          <a:noFill/>
          <a:ln>
            <a:solidFill>
              <a:srgbClr val="4E2D12"/>
            </a:solidFill>
          </a:ln>
        </p:spPr>
      </p:pic>
      <p:pic>
        <p:nvPicPr>
          <p:cNvPr id="1031" name="Picture 7" descr="C:\Users\Aline\Downloads\Faeded.jpg"/>
          <p:cNvPicPr>
            <a:picLocks noChangeAspect="1" noChangeArrowheads="1"/>
          </p:cNvPicPr>
          <p:nvPr/>
        </p:nvPicPr>
        <p:blipFill>
          <a:blip r:embed="rId2" cstate="print">
            <a:lum contrast="10000"/>
          </a:blip>
          <a:srcRect b="70464"/>
          <a:stretch>
            <a:fillRect/>
          </a:stretch>
        </p:blipFill>
        <p:spPr bwMode="auto">
          <a:xfrm>
            <a:off x="0" y="0"/>
            <a:ext cx="7561263" cy="1026220"/>
          </a:xfrm>
          <a:prstGeom prst="rect">
            <a:avLst/>
          </a:prstGeom>
          <a:noFill/>
          <a:ln>
            <a:solidFill>
              <a:srgbClr val="4E2D12"/>
            </a:solidFill>
          </a:ln>
        </p:spPr>
      </p:pic>
      <p:pic>
        <p:nvPicPr>
          <p:cNvPr id="1029" name="Picture 5" descr="C:\Users\Aline\Downloads\dna-modified-tree-genetic-4433322.jpg"/>
          <p:cNvPicPr>
            <a:picLocks noChangeAspect="1" noChangeArrowheads="1"/>
          </p:cNvPicPr>
          <p:nvPr/>
        </p:nvPicPr>
        <p:blipFill>
          <a:blip r:embed="rId4" cstate="print"/>
          <a:srcRect/>
          <a:stretch>
            <a:fillRect/>
          </a:stretch>
        </p:blipFill>
        <p:spPr bwMode="auto">
          <a:xfrm>
            <a:off x="5960091" y="4875255"/>
            <a:ext cx="1030287" cy="1316037"/>
          </a:xfrm>
          <a:prstGeom prst="rect">
            <a:avLst/>
          </a:prstGeom>
          <a:noFill/>
        </p:spPr>
      </p:pic>
      <p:sp>
        <p:nvSpPr>
          <p:cNvPr id="4" name="Rectangle 3"/>
          <p:cNvSpPr/>
          <p:nvPr/>
        </p:nvSpPr>
        <p:spPr>
          <a:xfrm>
            <a:off x="0" y="1"/>
            <a:ext cx="7561263" cy="1026220"/>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6" name="Rectangle 5"/>
          <p:cNvSpPr/>
          <p:nvPr/>
        </p:nvSpPr>
        <p:spPr>
          <a:xfrm>
            <a:off x="2844528" y="2754412"/>
            <a:ext cx="4716736" cy="3739503"/>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8" name="Rectangle 7"/>
          <p:cNvSpPr/>
          <p:nvPr/>
        </p:nvSpPr>
        <p:spPr>
          <a:xfrm>
            <a:off x="0" y="2754412"/>
            <a:ext cx="2775405"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9" name="Rectangle 8"/>
          <p:cNvSpPr/>
          <p:nvPr/>
        </p:nvSpPr>
        <p:spPr>
          <a:xfrm>
            <a:off x="2844528" y="10099228"/>
            <a:ext cx="4716736" cy="59417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11" name="TextBox 10"/>
          <p:cNvSpPr txBox="1"/>
          <p:nvPr/>
        </p:nvSpPr>
        <p:spPr>
          <a:xfrm>
            <a:off x="1" y="1059632"/>
            <a:ext cx="4538932" cy="1892826"/>
          </a:xfrm>
          <a:prstGeom prst="rect">
            <a:avLst/>
          </a:prstGeom>
          <a:noFill/>
        </p:spPr>
        <p:txBody>
          <a:bodyPr wrap="square" rtlCol="0">
            <a:spAutoFit/>
          </a:bodyPr>
          <a:lstStyle/>
          <a:p>
            <a:pPr algn="just"/>
            <a:r>
              <a:rPr lang="en-GB" sz="900" dirty="0"/>
              <a:t>In nature, speciation takes time. Despite this, many phylogenetic inference programs, like BEAST2 use models that assume speciation to happen instantly. One of those models is the pure Birth-Death model (BD), which predicts an increase in lineages over time at a constant rate.  However,  experimental data show a slowdown in lineage accumulation towards the present, contrary to the assumptions of BD. An extension of this model, the Protracted BD model (PBD), allows for speciation to take time, adding an incipient stage before a species becomes a good species. The effect this </a:t>
            </a:r>
            <a:r>
              <a:rPr lang="en-GB" sz="900" dirty="0" err="1" smtClean="0"/>
              <a:t>protractedness</a:t>
            </a:r>
            <a:r>
              <a:rPr lang="en-GB" sz="900" dirty="0" smtClean="0"/>
              <a:t> </a:t>
            </a:r>
            <a:r>
              <a:rPr lang="en-GB" sz="900" dirty="0"/>
              <a:t>has on reconstructing phylogenies is currently unknown.  In this research, we test if BEAST2, a popular phylogenetic inference program based on BD, can accurately recover trees that were simulated using the assumptions of PBD.</a:t>
            </a:r>
          </a:p>
          <a:p>
            <a:pPr algn="just"/>
            <a:endParaRPr lang="nl-NL" sz="900" dirty="0" smtClean="0"/>
          </a:p>
          <a:p>
            <a:pPr algn="just"/>
            <a:endParaRPr lang="nl-NL" sz="900" dirty="0"/>
          </a:p>
          <a:p>
            <a:pPr algn="just"/>
            <a:endParaRPr lang="en-GB" sz="900" dirty="0"/>
          </a:p>
        </p:txBody>
      </p:sp>
      <p:pic>
        <p:nvPicPr>
          <p:cNvPr id="13" name="Picture 2" descr="C:\Users\Aline\Dropbox\RUG 2015-2016\1.9 Community eclogy research\4. Poster_presentation\Photo's\Pure BD and protracted BD visualized.png"/>
          <p:cNvPicPr>
            <a:picLocks noChangeAspect="1" noChangeArrowheads="1"/>
          </p:cNvPicPr>
          <p:nvPr/>
        </p:nvPicPr>
        <p:blipFill>
          <a:blip r:embed="rId5" cstate="print"/>
          <a:srcRect/>
          <a:stretch>
            <a:fillRect/>
          </a:stretch>
        </p:blipFill>
        <p:spPr bwMode="auto">
          <a:xfrm>
            <a:off x="5724847" y="1242244"/>
            <a:ext cx="1572319" cy="1270107"/>
          </a:xfrm>
          <a:prstGeom prst="rect">
            <a:avLst/>
          </a:prstGeom>
          <a:noFill/>
        </p:spPr>
      </p:pic>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79868" y="5013930"/>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7" cstate="print"/>
          <a:srcRect/>
          <a:stretch>
            <a:fillRect/>
          </a:stretch>
        </p:blipFill>
        <p:spPr bwMode="auto">
          <a:xfrm>
            <a:off x="108223" y="765095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8" cstate="print">
            <a:lum bright="-50000" contrast="70000"/>
          </a:blip>
          <a:srcRect l="5463" t="18399" r="4187" b="3572"/>
          <a:stretch>
            <a:fillRect/>
          </a:stretch>
        </p:blipFill>
        <p:spPr bwMode="auto">
          <a:xfrm>
            <a:off x="94133" y="9001873"/>
            <a:ext cx="1584177" cy="1368153"/>
          </a:xfrm>
          <a:prstGeom prst="rect">
            <a:avLst/>
          </a:prstGeom>
          <a:noFill/>
        </p:spPr>
      </p:pic>
      <p:sp>
        <p:nvSpPr>
          <p:cNvPr id="19" name="TextBox 18"/>
          <p:cNvSpPr txBox="1"/>
          <p:nvPr/>
        </p:nvSpPr>
        <p:spPr>
          <a:xfrm>
            <a:off x="1771463" y="3963931"/>
            <a:ext cx="1083006" cy="5078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700306" y="4986660"/>
            <a:ext cx="1075099" cy="646331"/>
          </a:xfrm>
          <a:prstGeom prst="rect">
            <a:avLst/>
          </a:prstGeom>
          <a:noFill/>
        </p:spPr>
        <p:txBody>
          <a:bodyPr wrap="square" rtlCol="0">
            <a:spAutoFit/>
          </a:bodyPr>
          <a:lstStyle/>
          <a:p>
            <a:r>
              <a:rPr lang="nl-NL" sz="900" b="1" dirty="0" smtClean="0"/>
              <a:t>Step 2</a:t>
            </a:r>
            <a:r>
              <a:rPr lang="nl-NL" sz="900" dirty="0" smtClean="0"/>
              <a:t>: Simulate 1 incipient species tree per parameter file</a:t>
            </a:r>
            <a:endParaRPr lang="en-GB" sz="900" dirty="0"/>
          </a:p>
        </p:txBody>
      </p:sp>
      <p:pic>
        <p:nvPicPr>
          <p:cNvPr id="21" name="Picture 5" descr="beast.png"/>
          <p:cNvPicPr>
            <a:picLocks noChangeAspect="1" noChangeArrowheads="1"/>
          </p:cNvPicPr>
          <p:nvPr/>
        </p:nvPicPr>
        <p:blipFill>
          <a:blip r:embed="rId9" cstate="print"/>
          <a:srcRect/>
          <a:stretch>
            <a:fillRect/>
          </a:stretch>
        </p:blipFill>
        <p:spPr bwMode="auto">
          <a:xfrm rot="20432816">
            <a:off x="50640" y="8782625"/>
            <a:ext cx="407458" cy="407459"/>
          </a:xfrm>
          <a:prstGeom prst="rect">
            <a:avLst/>
          </a:prstGeom>
          <a:noFill/>
        </p:spPr>
      </p:pic>
      <p:sp>
        <p:nvSpPr>
          <p:cNvPr id="22" name="TextBox 21"/>
          <p:cNvSpPr txBox="1"/>
          <p:nvPr/>
        </p:nvSpPr>
        <p:spPr>
          <a:xfrm>
            <a:off x="1700306" y="6671443"/>
            <a:ext cx="1075100" cy="646331"/>
          </a:xfrm>
          <a:prstGeom prst="rect">
            <a:avLst/>
          </a:prstGeom>
          <a:noFill/>
        </p:spPr>
        <p:txBody>
          <a:bodyPr wrap="square" rtlCol="0">
            <a:spAutoFit/>
          </a:bodyPr>
          <a:lstStyle/>
          <a:p>
            <a:r>
              <a:rPr lang="nl-NL" sz="900" b="1" dirty="0" smtClean="0"/>
              <a:t>Step 3</a:t>
            </a:r>
            <a:r>
              <a:rPr lang="nl-NL" sz="900" dirty="0" smtClean="0"/>
              <a:t>: Sample 2 monophyletic species trees per incipient tree</a:t>
            </a:r>
            <a:endParaRPr lang="en-GB" sz="900" dirty="0"/>
          </a:p>
        </p:txBody>
      </p:sp>
      <p:sp>
        <p:nvSpPr>
          <p:cNvPr id="23" name="TextBox 22"/>
          <p:cNvSpPr txBox="1"/>
          <p:nvPr/>
        </p:nvSpPr>
        <p:spPr>
          <a:xfrm>
            <a:off x="2832018" y="10099228"/>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679495"/>
            <a:ext cx="1083006" cy="646331"/>
          </a:xfrm>
          <a:prstGeom prst="rect">
            <a:avLst/>
          </a:prstGeom>
          <a:noFill/>
        </p:spPr>
        <p:txBody>
          <a:bodyPr wrap="square" rtlCol="0">
            <a:spAutoFit/>
          </a:bodyPr>
          <a:lstStyle/>
          <a:p>
            <a:r>
              <a:rPr lang="nl-NL" sz="900" b="1" dirty="0" smtClean="0"/>
              <a:t>Step 4</a:t>
            </a:r>
            <a:r>
              <a:rPr lang="nl-NL" sz="900" dirty="0" smtClean="0"/>
              <a:t>: Simulat 2 DNA alignments per sampled species tree</a:t>
            </a:r>
            <a:endParaRPr lang="en-GB" sz="900" dirty="0"/>
          </a:p>
        </p:txBody>
      </p:sp>
      <p:sp>
        <p:nvSpPr>
          <p:cNvPr id="25" name="TextBox 24"/>
          <p:cNvSpPr txBox="1"/>
          <p:nvPr/>
        </p:nvSpPr>
        <p:spPr>
          <a:xfrm>
            <a:off x="1695285" y="8898077"/>
            <a:ext cx="1080120" cy="923330"/>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775404"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0" name="Rectangle 29"/>
          <p:cNvSpPr/>
          <p:nvPr/>
        </p:nvSpPr>
        <p:spPr>
          <a:xfrm>
            <a:off x="2844528" y="2754412"/>
            <a:ext cx="4716735"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31" name="Rectangle 30"/>
          <p:cNvSpPr/>
          <p:nvPr/>
        </p:nvSpPr>
        <p:spPr>
          <a:xfrm>
            <a:off x="2844527" y="9801212"/>
            <a:ext cx="4716736" cy="29801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sp>
        <p:nvSpPr>
          <p:cNvPr id="32" name="TextBox 31"/>
          <p:cNvSpPr txBox="1"/>
          <p:nvPr/>
        </p:nvSpPr>
        <p:spPr>
          <a:xfrm>
            <a:off x="5580831" y="2466380"/>
            <a:ext cx="875928" cy="461665"/>
          </a:xfrm>
          <a:prstGeom prst="rect">
            <a:avLst/>
          </a:prstGeom>
          <a:noFill/>
        </p:spPr>
        <p:txBody>
          <a:bodyPr wrap="square" rtlCol="0">
            <a:spAutoFit/>
          </a:bodyPr>
          <a:lstStyle/>
          <a:p>
            <a:pPr algn="ctr"/>
            <a:r>
              <a:rPr lang="en-GB" sz="700" dirty="0" smtClean="0"/>
              <a:t>PBD ( </a:t>
            </a:r>
            <a:r>
              <a:rPr lang="el-GR" sz="700" dirty="0" smtClean="0"/>
              <a:t>λ</a:t>
            </a:r>
            <a:r>
              <a:rPr lang="en-GB" sz="700" dirty="0" smtClean="0"/>
              <a:t> = ∞)</a:t>
            </a:r>
          </a:p>
          <a:p>
            <a:pPr algn="ctr"/>
            <a:endParaRPr lang="en-GB" sz="1600" dirty="0"/>
          </a:p>
        </p:txBody>
      </p:sp>
      <p:sp>
        <p:nvSpPr>
          <p:cNvPr id="33" name="TextBox 32"/>
          <p:cNvSpPr txBox="1"/>
          <p:nvPr/>
        </p:nvSpPr>
        <p:spPr>
          <a:xfrm>
            <a:off x="6084887" y="2466380"/>
            <a:ext cx="875928" cy="200055"/>
          </a:xfrm>
          <a:prstGeom prst="rect">
            <a:avLst/>
          </a:prstGeom>
          <a:noFill/>
        </p:spPr>
        <p:txBody>
          <a:bodyPr wrap="square" rtlCol="0">
            <a:spAutoFit/>
          </a:bodyPr>
          <a:lstStyle/>
          <a:p>
            <a:pPr algn="ctr"/>
            <a:r>
              <a:rPr lang="en-GB" sz="700" dirty="0" smtClean="0"/>
              <a:t>PBD </a:t>
            </a:r>
            <a:endParaRPr lang="en-GB" sz="1600" dirty="0"/>
          </a:p>
        </p:txBody>
      </p:sp>
      <p:sp>
        <p:nvSpPr>
          <p:cNvPr id="34" name="TextBox 33"/>
          <p:cNvSpPr txBox="1"/>
          <p:nvPr/>
        </p:nvSpPr>
        <p:spPr>
          <a:xfrm>
            <a:off x="6732959" y="2466380"/>
            <a:ext cx="875928" cy="446276"/>
          </a:xfrm>
          <a:prstGeom prst="rect">
            <a:avLst/>
          </a:prstGeom>
          <a:noFill/>
        </p:spPr>
        <p:txBody>
          <a:bodyPr wrap="square" rtlCol="0">
            <a:spAutoFit/>
          </a:bodyPr>
          <a:lstStyle/>
          <a:p>
            <a:r>
              <a:rPr lang="en-GB" sz="700" dirty="0" smtClean="0"/>
              <a:t>Phylogeny</a:t>
            </a:r>
          </a:p>
          <a:p>
            <a:pPr algn="ctr"/>
            <a:endParaRPr lang="en-GB" sz="1600" dirty="0"/>
          </a:p>
        </p:txBody>
      </p:sp>
      <p:pic>
        <p:nvPicPr>
          <p:cNvPr id="1030" name="Picture 6"/>
          <p:cNvPicPr>
            <a:picLocks noChangeAspect="1" noChangeArrowheads="1"/>
          </p:cNvPicPr>
          <p:nvPr/>
        </p:nvPicPr>
        <p:blipFill>
          <a:blip r:embed="rId10"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228109" y="6469607"/>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64125" y="4828433"/>
            <a:ext cx="2716705" cy="1651158"/>
          </a:xfrm>
          <a:prstGeom prst="rect">
            <a:avLst/>
          </a:prstGeom>
        </p:spPr>
      </p:pic>
      <p:sp>
        <p:nvSpPr>
          <p:cNvPr id="7" name="Tekstvak 6"/>
          <p:cNvSpPr txBox="1"/>
          <p:nvPr/>
        </p:nvSpPr>
        <p:spPr>
          <a:xfrm>
            <a:off x="5580830" y="3186460"/>
            <a:ext cx="1872210" cy="1200329"/>
          </a:xfrm>
          <a:prstGeom prst="rect">
            <a:avLst/>
          </a:prstGeom>
          <a:noFill/>
        </p:spPr>
        <p:txBody>
          <a:bodyPr wrap="square" rtlCol="0">
            <a:spAutoFit/>
          </a:bodyPr>
          <a:lstStyle/>
          <a:p>
            <a:r>
              <a:rPr lang="en-GB" sz="900" dirty="0" smtClean="0"/>
              <a:t>Something about the graphs, and how the speciation completion rate (SCR) seems to have less impact on the correct recovery of the tree than other parameters, like the mutation rate.  Also, we need to explain the gamma statistic somewhere.</a:t>
            </a:r>
            <a:endParaRPr lang="en-GB" sz="900" dirty="0"/>
          </a:p>
        </p:txBody>
      </p:sp>
      <p:sp>
        <p:nvSpPr>
          <p:cNvPr id="10" name="Tekstvak 9"/>
          <p:cNvSpPr txBox="1"/>
          <p:nvPr/>
        </p:nvSpPr>
        <p:spPr>
          <a:xfrm>
            <a:off x="2844527" y="6671443"/>
            <a:ext cx="4608512" cy="1615827"/>
          </a:xfrm>
          <a:prstGeom prst="rect">
            <a:avLst/>
          </a:prstGeom>
          <a:noFill/>
        </p:spPr>
        <p:txBody>
          <a:bodyPr wrap="square" rtlCol="0">
            <a:spAutoFit/>
          </a:bodyPr>
          <a:lstStyle/>
          <a:p>
            <a:r>
              <a:rPr lang="en-GB" sz="900" dirty="0" smtClean="0"/>
              <a:t>Other parameters seem to have more impact on the correct recovery of a PBD tree than the SCR, and with that </a:t>
            </a:r>
            <a:r>
              <a:rPr lang="en-GB" sz="900" dirty="0" err="1" smtClean="0"/>
              <a:t>portractedness</a:t>
            </a:r>
            <a:r>
              <a:rPr lang="en-GB" sz="900" dirty="0" smtClean="0"/>
              <a:t>. For this reason, with the results we have now, we think it is not necessary to include PBD in BEAST2. However, the gamma statistic is a summery of the tree in one number – there might well be other problems that gamma doesn’t detect. This is why it would be prudent to look at other methods of comparing the sampled species trees and the posterior before being too certain about this conclusion. </a:t>
            </a:r>
          </a:p>
          <a:p>
            <a:endParaRPr lang="en-GB" sz="900" dirty="0"/>
          </a:p>
          <a:p>
            <a:endParaRPr lang="en-GB" sz="900" dirty="0" smtClean="0"/>
          </a:p>
          <a:p>
            <a:endParaRPr lang="en-GB" sz="900" dirty="0"/>
          </a:p>
          <a:p>
            <a:r>
              <a:rPr lang="en-GB" sz="900" dirty="0" smtClean="0"/>
              <a:t>General idea – can be expanded. Also, if we don’t need that much room here… maybe we could make </a:t>
            </a:r>
            <a:r>
              <a:rPr lang="en-GB" sz="900" smtClean="0"/>
              <a:t>a field above the results </a:t>
            </a:r>
            <a:r>
              <a:rPr lang="en-GB" sz="900" dirty="0" smtClean="0"/>
              <a:t>where we explain the gamma statistic?</a:t>
            </a:r>
          </a:p>
        </p:txBody>
      </p:sp>
      <p:pic>
        <p:nvPicPr>
          <p:cNvPr id="12" name="Afbeelding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86555" y="1061747"/>
            <a:ext cx="1138290" cy="1455050"/>
          </a:xfrm>
          <a:prstGeom prst="rect">
            <a:avLst/>
          </a:prstGeom>
        </p:spPr>
      </p:pic>
      <p:pic>
        <p:nvPicPr>
          <p:cNvPr id="26" name="Afbeelding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4409" y="3216077"/>
            <a:ext cx="2716421" cy="1650986"/>
          </a:xfrm>
          <a:prstGeom prst="rect">
            <a:avLst/>
          </a:prstGeom>
        </p:spPr>
      </p:pic>
      <p:pic>
        <p:nvPicPr>
          <p:cNvPr id="27" name="Afbeelding 26"/>
          <p:cNvPicPr>
            <a:picLocks noChangeAspect="1"/>
          </p:cNvPicPr>
          <p:nvPr/>
        </p:nvPicPr>
        <p:blipFill>
          <a:blip r:embed="rId14"/>
          <a:stretch>
            <a:fillRect/>
          </a:stretch>
        </p:blipFill>
        <p:spPr>
          <a:xfrm>
            <a:off x="127782" y="3976462"/>
            <a:ext cx="1573904" cy="863558"/>
          </a:xfrm>
          <a:prstGeom prst="rect">
            <a:avLst/>
          </a:prstGeom>
        </p:spPr>
      </p:pic>
      <p:pic>
        <p:nvPicPr>
          <p:cNvPr id="14" name="Afbeelding 13"/>
          <p:cNvPicPr>
            <a:picLocks noChangeAspect="1"/>
          </p:cNvPicPr>
          <p:nvPr/>
        </p:nvPicPr>
        <p:blipFill>
          <a:blip r:embed="rId15"/>
          <a:stretch>
            <a:fillRect/>
          </a:stretch>
        </p:blipFill>
        <p:spPr>
          <a:xfrm>
            <a:off x="195036" y="6637155"/>
            <a:ext cx="1310234" cy="9547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452</Words>
  <Application>Microsoft Office PowerPoint</Application>
  <PresentationFormat>Aangepast</PresentationFormat>
  <Paragraphs>23</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dc:creator>
  <cp:lastModifiedBy>Stultum</cp:lastModifiedBy>
  <cp:revision>42</cp:revision>
  <dcterms:created xsi:type="dcterms:W3CDTF">2016-05-27T12:09:41Z</dcterms:created>
  <dcterms:modified xsi:type="dcterms:W3CDTF">2016-05-28T18:45:26Z</dcterms:modified>
</cp:coreProperties>
</file>