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318" y="10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3321888"/>
            <a:ext cx="6427074" cy="22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6059594"/>
            <a:ext cx="5292884" cy="27327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8742" y="428234"/>
            <a:ext cx="1843058" cy="9124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69" y="428234"/>
            <a:ext cx="5403153" cy="9124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8" y="6871502"/>
            <a:ext cx="6427074" cy="2123828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8" y="4532320"/>
            <a:ext cx="6427074" cy="233918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569" y="2495129"/>
            <a:ext cx="3623105" cy="705715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8695" y="2495129"/>
            <a:ext cx="3623105" cy="705715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4" y="2393639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4" y="3391194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4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4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4" y="425755"/>
            <a:ext cx="2487604" cy="18119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425759"/>
            <a:ext cx="4226956" cy="91265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4" y="2237695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0" y="8369072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495129"/>
            <a:ext cx="6805137" cy="7057150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3" y="9911201"/>
            <a:ext cx="1764295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2" y="9911201"/>
            <a:ext cx="2394400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5" y="9911201"/>
            <a:ext cx="1764295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0C89-C20C-48F1-8B45-659555E59ADB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7561263" cy="102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nl-NL" sz="2400" b="1" dirty="0" smtClean="0">
                <a:solidFill>
                  <a:schemeClr val="bg1"/>
                </a:solidFill>
              </a:rPr>
              <a:t>Inferring</a:t>
            </a:r>
            <a:r>
              <a:rPr lang="nl-NL" sz="2400" dirty="0" smtClean="0">
                <a:solidFill>
                  <a:schemeClr val="bg1"/>
                </a:solidFill>
              </a:rPr>
              <a:t> </a:t>
            </a:r>
            <a:r>
              <a:rPr lang="nl-NL" sz="2400" b="1" dirty="0" smtClean="0">
                <a:solidFill>
                  <a:schemeClr val="bg1"/>
                </a:solidFill>
              </a:rPr>
              <a:t>Phylogenies</a:t>
            </a:r>
            <a:r>
              <a:rPr lang="nl-NL" sz="24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nl-NL" dirty="0" smtClean="0">
                <a:solidFill>
                  <a:schemeClr val="bg1"/>
                </a:solidFill>
              </a:rPr>
              <a:t>BEAST2 and the Protracted Birth-Death Model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877353" y="2754412"/>
            <a:ext cx="4683910" cy="3705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2754412"/>
            <a:ext cx="2844527" cy="7938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877353" y="9605156"/>
            <a:ext cx="4683910" cy="1088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0" y="1036558"/>
            <a:ext cx="3996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sz="900" dirty="0" smtClean="0"/>
              <a:t>In nature, speciation takes time. </a:t>
            </a:r>
            <a:r>
              <a:rPr lang="nl-NL" sz="900" dirty="0" err="1" smtClean="0"/>
              <a:t>Despite</a:t>
            </a:r>
            <a:r>
              <a:rPr lang="nl-NL" sz="900" dirty="0" smtClean="0"/>
              <a:t> </a:t>
            </a:r>
            <a:r>
              <a:rPr lang="nl-NL" sz="900" dirty="0" err="1" smtClean="0"/>
              <a:t>this</a:t>
            </a:r>
            <a:r>
              <a:rPr lang="nl-NL" sz="900" dirty="0" smtClean="0"/>
              <a:t>, </a:t>
            </a:r>
            <a:r>
              <a:rPr lang="nl-NL" sz="900" dirty="0" err="1" smtClean="0"/>
              <a:t>many</a:t>
            </a:r>
            <a:r>
              <a:rPr lang="nl-NL" sz="900" dirty="0" smtClean="0"/>
              <a:t> </a:t>
            </a:r>
            <a:r>
              <a:rPr lang="nl-NL" sz="900" dirty="0" smtClean="0"/>
              <a:t>phylogenetic inference programs use models that assume speciation to happen </a:t>
            </a:r>
            <a:r>
              <a:rPr lang="nl-NL" sz="900" dirty="0" err="1" smtClean="0"/>
              <a:t>instantly</a:t>
            </a:r>
            <a:r>
              <a:rPr lang="nl-NL" sz="900" dirty="0" smtClean="0"/>
              <a:t>, like </a:t>
            </a:r>
            <a:r>
              <a:rPr lang="nl-NL" sz="900" dirty="0" err="1" smtClean="0"/>
              <a:t>the</a:t>
            </a:r>
            <a:r>
              <a:rPr lang="nl-NL" sz="900" dirty="0" smtClean="0"/>
              <a:t> pure </a:t>
            </a:r>
            <a:r>
              <a:rPr lang="nl-NL" sz="900" dirty="0" err="1" smtClean="0"/>
              <a:t>Birth-Death</a:t>
            </a:r>
            <a:r>
              <a:rPr lang="nl-NL" sz="900" dirty="0" smtClean="0"/>
              <a:t> model (BD). </a:t>
            </a:r>
            <a:r>
              <a:rPr lang="nl-NL" sz="900" dirty="0" smtClean="0"/>
              <a:t>However,  </a:t>
            </a:r>
            <a:r>
              <a:rPr lang="nl-NL" sz="900" dirty="0" err="1" smtClean="0"/>
              <a:t>experimental</a:t>
            </a:r>
            <a:r>
              <a:rPr lang="nl-NL" sz="900" dirty="0" smtClean="0"/>
              <a:t> data show </a:t>
            </a:r>
            <a:r>
              <a:rPr lang="nl-NL" sz="900" dirty="0" smtClean="0"/>
              <a:t>a slowdown in lineage accumulation towards the present, </a:t>
            </a:r>
            <a:r>
              <a:rPr lang="nl-NL" sz="900" dirty="0" err="1" smtClean="0"/>
              <a:t>contrary</a:t>
            </a:r>
            <a:r>
              <a:rPr lang="nl-NL" sz="900" dirty="0" smtClean="0"/>
              <a:t> </a:t>
            </a:r>
            <a:r>
              <a:rPr lang="nl-NL" sz="900" dirty="0" err="1" smtClean="0"/>
              <a:t>to</a:t>
            </a:r>
            <a:r>
              <a:rPr lang="nl-NL" sz="900" dirty="0" smtClean="0"/>
              <a:t> </a:t>
            </a:r>
            <a:r>
              <a:rPr lang="nl-NL" sz="900" dirty="0" err="1" smtClean="0"/>
              <a:t>the</a:t>
            </a:r>
            <a:r>
              <a:rPr lang="nl-NL" sz="900" dirty="0" smtClean="0"/>
              <a:t> </a:t>
            </a:r>
            <a:r>
              <a:rPr lang="nl-NL" sz="900" dirty="0" err="1" smtClean="0"/>
              <a:t>assumptions</a:t>
            </a:r>
            <a:r>
              <a:rPr lang="nl-NL" sz="900" dirty="0" smtClean="0"/>
              <a:t> of BD. </a:t>
            </a:r>
            <a:r>
              <a:rPr lang="nl-NL" sz="900" dirty="0" smtClean="0"/>
              <a:t>An extention of this model, the Protracted BD model (PBD), allows for speciation to take </a:t>
            </a:r>
            <a:r>
              <a:rPr lang="nl-NL" sz="900" dirty="0" smtClean="0"/>
              <a:t>time, </a:t>
            </a:r>
            <a:r>
              <a:rPr lang="nl-NL" sz="900" dirty="0" err="1" smtClean="0"/>
              <a:t>adding</a:t>
            </a:r>
            <a:r>
              <a:rPr lang="nl-NL" sz="900" dirty="0"/>
              <a:t> </a:t>
            </a:r>
            <a:r>
              <a:rPr lang="nl-NL" sz="900" dirty="0" err="1" smtClean="0"/>
              <a:t>an</a:t>
            </a:r>
            <a:r>
              <a:rPr lang="nl-NL" sz="900" dirty="0" smtClean="0"/>
              <a:t> </a:t>
            </a:r>
            <a:r>
              <a:rPr lang="nl-NL" sz="900" dirty="0" err="1" smtClean="0"/>
              <a:t>incipient</a:t>
            </a:r>
            <a:r>
              <a:rPr lang="nl-NL" sz="900" dirty="0" smtClean="0"/>
              <a:t> stage </a:t>
            </a:r>
            <a:r>
              <a:rPr lang="nl-NL" sz="900" dirty="0" err="1" smtClean="0"/>
              <a:t>before</a:t>
            </a:r>
            <a:r>
              <a:rPr lang="nl-NL" sz="900" dirty="0" smtClean="0"/>
              <a:t> a species </a:t>
            </a:r>
            <a:r>
              <a:rPr lang="nl-NL" sz="900" dirty="0" err="1" smtClean="0"/>
              <a:t>becomes</a:t>
            </a:r>
            <a:r>
              <a:rPr lang="nl-NL" sz="900" dirty="0" smtClean="0"/>
              <a:t> a </a:t>
            </a:r>
            <a:r>
              <a:rPr lang="nl-NL" sz="900" dirty="0" err="1" smtClean="0"/>
              <a:t>good</a:t>
            </a:r>
            <a:r>
              <a:rPr lang="nl-NL" sz="900" dirty="0" smtClean="0"/>
              <a:t> species</a:t>
            </a:r>
            <a:r>
              <a:rPr lang="nl-NL" sz="900" dirty="0" smtClean="0"/>
              <a:t>. In </a:t>
            </a:r>
            <a:r>
              <a:rPr lang="nl-NL" sz="900" dirty="0" err="1" smtClean="0"/>
              <a:t>this</a:t>
            </a:r>
            <a:r>
              <a:rPr lang="nl-NL" sz="900" dirty="0" smtClean="0"/>
              <a:t> research, we test </a:t>
            </a:r>
            <a:r>
              <a:rPr lang="nl-NL" sz="900" dirty="0" err="1" smtClean="0"/>
              <a:t>if</a:t>
            </a:r>
            <a:r>
              <a:rPr lang="nl-NL" sz="900" dirty="0" smtClean="0"/>
              <a:t> BEAST2, a </a:t>
            </a:r>
            <a:r>
              <a:rPr lang="nl-NL" sz="900" dirty="0" err="1" smtClean="0"/>
              <a:t>popular</a:t>
            </a:r>
            <a:r>
              <a:rPr lang="nl-NL" sz="900" dirty="0"/>
              <a:t> </a:t>
            </a:r>
            <a:r>
              <a:rPr lang="nl-NL" sz="900" dirty="0" err="1" smtClean="0"/>
              <a:t>phylogenetic</a:t>
            </a:r>
            <a:r>
              <a:rPr lang="nl-NL" sz="900" dirty="0" smtClean="0"/>
              <a:t> </a:t>
            </a:r>
            <a:r>
              <a:rPr lang="nl-NL" sz="900" dirty="0" err="1" smtClean="0"/>
              <a:t>inference</a:t>
            </a:r>
            <a:r>
              <a:rPr lang="nl-NL" sz="900" dirty="0" smtClean="0"/>
              <a:t> program </a:t>
            </a:r>
            <a:r>
              <a:rPr lang="nl-NL" sz="900" dirty="0" err="1" smtClean="0"/>
              <a:t>based</a:t>
            </a:r>
            <a:r>
              <a:rPr lang="nl-NL" sz="900" dirty="0" smtClean="0"/>
              <a:t> on BD, </a:t>
            </a:r>
            <a:r>
              <a:rPr lang="nl-NL" sz="900" dirty="0" err="1" smtClean="0"/>
              <a:t>can</a:t>
            </a:r>
            <a:r>
              <a:rPr lang="nl-NL" sz="900" dirty="0" smtClean="0"/>
              <a:t> </a:t>
            </a:r>
            <a:r>
              <a:rPr lang="nl-NL" sz="900" dirty="0" err="1" smtClean="0"/>
              <a:t>accurately</a:t>
            </a:r>
            <a:r>
              <a:rPr lang="nl-NL" sz="900" dirty="0" smtClean="0"/>
              <a:t> </a:t>
            </a:r>
            <a:r>
              <a:rPr lang="nl-NL" sz="900" dirty="0" err="1" smtClean="0"/>
              <a:t>recover</a:t>
            </a:r>
            <a:r>
              <a:rPr lang="nl-NL" sz="900" dirty="0"/>
              <a:t> </a:t>
            </a:r>
            <a:r>
              <a:rPr lang="nl-NL" sz="900" dirty="0" smtClean="0"/>
              <a:t>trees </a:t>
            </a:r>
            <a:r>
              <a:rPr lang="nl-NL" sz="900" dirty="0" err="1" smtClean="0"/>
              <a:t>that</a:t>
            </a:r>
            <a:r>
              <a:rPr lang="nl-NL" sz="900" dirty="0" smtClean="0"/>
              <a:t> </a:t>
            </a:r>
            <a:r>
              <a:rPr lang="nl-NL" sz="900" dirty="0" err="1" smtClean="0"/>
              <a:t>were</a:t>
            </a:r>
            <a:r>
              <a:rPr lang="nl-NL" sz="900" dirty="0" smtClean="0"/>
              <a:t> </a:t>
            </a:r>
            <a:r>
              <a:rPr lang="nl-NL" sz="900" dirty="0" err="1" smtClean="0"/>
              <a:t>simulated</a:t>
            </a:r>
            <a:r>
              <a:rPr lang="nl-NL" sz="900" dirty="0" smtClean="0"/>
              <a:t> </a:t>
            </a:r>
            <a:r>
              <a:rPr lang="nl-NL" sz="900" dirty="0" err="1" smtClean="0"/>
              <a:t>using</a:t>
            </a:r>
            <a:r>
              <a:rPr lang="nl-NL" sz="900" dirty="0" smtClean="0"/>
              <a:t> </a:t>
            </a:r>
            <a:r>
              <a:rPr lang="nl-NL" sz="900" dirty="0" err="1" smtClean="0"/>
              <a:t>the</a:t>
            </a:r>
            <a:r>
              <a:rPr lang="nl-NL" sz="900" dirty="0" smtClean="0"/>
              <a:t> </a:t>
            </a:r>
            <a:r>
              <a:rPr lang="nl-NL" sz="900" dirty="0" err="1" smtClean="0"/>
              <a:t>assumptions</a:t>
            </a:r>
            <a:r>
              <a:rPr lang="nl-NL" sz="900" dirty="0" smtClean="0"/>
              <a:t> of PBD.</a:t>
            </a:r>
            <a:r>
              <a:rPr lang="nl-NL" sz="900" dirty="0" smtClean="0"/>
              <a:t> </a:t>
            </a:r>
            <a:endParaRPr lang="nl-NL" sz="900" dirty="0" smtClean="0"/>
          </a:p>
          <a:p>
            <a:pPr algn="just"/>
            <a:endParaRPr lang="nl-NL" sz="900" dirty="0" smtClean="0"/>
          </a:p>
          <a:p>
            <a:pPr algn="just"/>
            <a:endParaRPr lang="nl-NL" sz="900" dirty="0"/>
          </a:p>
          <a:p>
            <a:pPr algn="just"/>
            <a:endParaRPr lang="en-GB" sz="900" dirty="0"/>
          </a:p>
        </p:txBody>
      </p:sp>
      <p:pic>
        <p:nvPicPr>
          <p:cNvPr id="13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863" y="1242244"/>
            <a:ext cx="1572319" cy="1270107"/>
          </a:xfrm>
          <a:prstGeom prst="rect">
            <a:avLst/>
          </a:prstGeom>
          <a:noFill/>
        </p:spPr>
      </p:pic>
      <p:pic>
        <p:nvPicPr>
          <p:cNvPr id="1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223" y="3186460"/>
            <a:ext cx="1600779" cy="1659899"/>
          </a:xfrm>
          <a:prstGeom prst="rect">
            <a:avLst/>
          </a:prstGeom>
          <a:noFill/>
        </p:spPr>
      </p:pic>
      <p:pic>
        <p:nvPicPr>
          <p:cNvPr id="15" name="Picture 2" descr="C:\Users\Aline\Dropbox\RUG 2015-2016\1.9 Community eclogy research\4. Poster_presentation\Figs and graphs ppt\Step1_Incipient species tr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223" y="4986660"/>
            <a:ext cx="1584176" cy="1584176"/>
          </a:xfrm>
          <a:prstGeom prst="rect">
            <a:avLst/>
          </a:prstGeom>
          <a:noFill/>
        </p:spPr>
      </p:pic>
      <p:pic>
        <p:nvPicPr>
          <p:cNvPr id="16" name="Picture 3" descr="C:\Users\Aline\Dropbox\RUG 2015-2016\1.9 Community eclogy research\4. Poster_presentation\Figs and graphs ppt\Step2_Sampled species tre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247" y="6714852"/>
            <a:ext cx="1129890" cy="792088"/>
          </a:xfrm>
          <a:prstGeom prst="rect">
            <a:avLst/>
          </a:prstGeom>
          <a:noFill/>
        </p:spPr>
      </p:pic>
      <p:pic>
        <p:nvPicPr>
          <p:cNvPr id="17" name="Picture 4" descr="C:\Users\Aline\Dropbox\RUG 2015-2016\1.9 Community eclogy research\4. Poster_presentation\Figs and graphs ppt\Step3_Alignm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223" y="7650956"/>
            <a:ext cx="1557489" cy="1152128"/>
          </a:xfrm>
          <a:prstGeom prst="rect">
            <a:avLst/>
          </a:prstGeom>
          <a:noFill/>
        </p:spPr>
      </p:pic>
      <p:pic>
        <p:nvPicPr>
          <p:cNvPr id="18" name="Picture 5" descr="C:\Users\Aline\Dropbox\RUG 2015-2016\1.9 Community eclogy research\4. Poster_presentation\Figs and graphs ppt\Step4_Posterior.png"/>
          <p:cNvPicPr>
            <a:picLocks noChangeAspect="1" noChangeArrowheads="1"/>
          </p:cNvPicPr>
          <p:nvPr/>
        </p:nvPicPr>
        <p:blipFill>
          <a:blip r:embed="rId7" cstate="print">
            <a:lum bright="-50000" contrast="70000"/>
          </a:blip>
          <a:srcRect l="5463" t="18399" r="4187" b="3572"/>
          <a:stretch>
            <a:fillRect/>
          </a:stretch>
        </p:blipFill>
        <p:spPr bwMode="auto">
          <a:xfrm>
            <a:off x="659" y="8977943"/>
            <a:ext cx="1736852" cy="1500009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715322" y="3186460"/>
            <a:ext cx="1129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1</a:t>
            </a:r>
            <a:r>
              <a:rPr lang="nl-NL" sz="900" dirty="0" smtClean="0"/>
              <a:t>: Simulate desired parameter files</a:t>
            </a:r>
            <a:endParaRPr lang="en-GB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764408" y="4980991"/>
            <a:ext cx="108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2</a:t>
            </a:r>
            <a:r>
              <a:rPr lang="nl-NL" sz="900" dirty="0" smtClean="0"/>
              <a:t>: Simulate 1 incipient species tree per parameter file</a:t>
            </a:r>
            <a:endParaRPr lang="en-GB" sz="900" dirty="0"/>
          </a:p>
        </p:txBody>
      </p:sp>
      <p:pic>
        <p:nvPicPr>
          <p:cNvPr id="21" name="Picture 5" descr="beas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0432816">
            <a:off x="64731" y="8799513"/>
            <a:ext cx="407458" cy="40745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737512" y="6618129"/>
            <a:ext cx="110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3</a:t>
            </a:r>
            <a:r>
              <a:rPr lang="nl-NL" sz="900" dirty="0" smtClean="0"/>
              <a:t>: Sample 2 monophyletic species trees per incipient tree</a:t>
            </a:r>
            <a:endParaRPr lang="en-GB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952749" y="9739188"/>
            <a:ext cx="4608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Etienne, R. S., &amp; </a:t>
            </a:r>
            <a:r>
              <a:rPr lang="en-GB" sz="800" dirty="0" err="1" smtClean="0"/>
              <a:t>Rosindell</a:t>
            </a:r>
            <a:r>
              <a:rPr lang="en-GB" sz="800" dirty="0" smtClean="0"/>
              <a:t>, J. (2012). Prolonging the past counteracts the pull of the present: protracted speciation can explain observed slowdowns in diversification. </a:t>
            </a:r>
            <a:r>
              <a:rPr lang="en-GB" sz="800" i="1" dirty="0" smtClean="0"/>
              <a:t>Systematic Biology</a:t>
            </a:r>
            <a:r>
              <a:rPr lang="en-GB" sz="800" dirty="0" smtClean="0"/>
              <a:t>, </a:t>
            </a:r>
            <a:r>
              <a:rPr lang="en-GB" sz="800" b="1" dirty="0" smtClean="0"/>
              <a:t>61(2</a:t>
            </a:r>
            <a:r>
              <a:rPr lang="en-GB" sz="800" dirty="0" smtClean="0"/>
              <a:t>), 204-213.</a:t>
            </a:r>
            <a:endParaRPr lang="en-GB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37511" y="7650956"/>
            <a:ext cx="110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4</a:t>
            </a:r>
            <a:r>
              <a:rPr lang="nl-NL" sz="900" dirty="0" smtClean="0"/>
              <a:t>: Simulat 2 DNA alignments per sampled species tree</a:t>
            </a:r>
            <a:endParaRPr lang="en-GB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1770337" y="8964428"/>
            <a:ext cx="107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5</a:t>
            </a:r>
            <a:r>
              <a:rPr lang="nl-NL" sz="900" dirty="0" smtClean="0"/>
              <a:t>: Run BEAST2 two times per alignment to get posteriors (eight in total per parameter file)</a:t>
            </a:r>
            <a:endParaRPr lang="en-GB" sz="900" dirty="0"/>
          </a:p>
        </p:txBody>
      </p:sp>
      <p:sp>
        <p:nvSpPr>
          <p:cNvPr id="28" name="Rectangle 27"/>
          <p:cNvSpPr/>
          <p:nvPr/>
        </p:nvSpPr>
        <p:spPr>
          <a:xfrm>
            <a:off x="0" y="2754412"/>
            <a:ext cx="2844527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GB" sz="1400" dirty="0" smtClean="0"/>
              <a:t>Method</a:t>
            </a:r>
            <a:endParaRPr lang="en-GB" sz="1400" dirty="0"/>
          </a:p>
        </p:txBody>
      </p:sp>
      <p:sp>
        <p:nvSpPr>
          <p:cNvPr id="30" name="Rectangle 29"/>
          <p:cNvSpPr/>
          <p:nvPr/>
        </p:nvSpPr>
        <p:spPr>
          <a:xfrm>
            <a:off x="2877353" y="2754412"/>
            <a:ext cx="46839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GB" sz="1400" dirty="0" smtClean="0"/>
              <a:t>Results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2877353" y="9307140"/>
            <a:ext cx="468391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GB" sz="1400" dirty="0" smtClean="0"/>
              <a:t>References</a:t>
            </a:r>
            <a:endParaRPr lang="en-GB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652839" y="2466380"/>
            <a:ext cx="87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PBD ( </a:t>
            </a:r>
            <a:r>
              <a:rPr lang="el-GR" sz="700" dirty="0" smtClean="0"/>
              <a:t>λ</a:t>
            </a:r>
            <a:r>
              <a:rPr lang="en-GB" sz="700" dirty="0" smtClean="0"/>
              <a:t> = ∞)</a:t>
            </a:r>
          </a:p>
          <a:p>
            <a:pPr algn="ctr"/>
            <a:endParaRPr lang="en-GB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28903" y="2466380"/>
            <a:ext cx="8759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PBD 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948983" y="2466380"/>
            <a:ext cx="8759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Phylogeny</a:t>
            </a:r>
          </a:p>
          <a:p>
            <a:pPr algn="ctr"/>
            <a:endParaRPr lang="en-GB" sz="1600" dirty="0"/>
          </a:p>
        </p:txBody>
      </p:sp>
      <p:pic>
        <p:nvPicPr>
          <p:cNvPr id="35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4687" y="1242244"/>
            <a:ext cx="1368152" cy="1320506"/>
          </a:xfrm>
          <a:prstGeom prst="rect">
            <a:avLst/>
          </a:prstGeom>
          <a:noFill/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9" y="3114783"/>
            <a:ext cx="3391185" cy="1655852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4244522" y="6467216"/>
            <a:ext cx="1949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1">
                    <a:lumMod val="75000"/>
                  </a:schemeClr>
                </a:solidFill>
              </a:rPr>
              <a:t>Discussion &amp; Conclusion</a:t>
            </a:r>
            <a:endParaRPr lang="en-GB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238</Words>
  <Application>Microsoft Office PowerPoint</Application>
  <PresentationFormat>Aangepast</PresentationFormat>
  <Paragraphs>17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PowerPoint-presentatie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Aline</dc:creator>
  <cp:lastModifiedBy>Stultum</cp:lastModifiedBy>
  <cp:revision>19</cp:revision>
  <dcterms:created xsi:type="dcterms:W3CDTF">2016-05-27T12:09:41Z</dcterms:created>
  <dcterms:modified xsi:type="dcterms:W3CDTF">2016-05-27T19:42:32Z</dcterms:modified>
</cp:coreProperties>
</file>