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91353" y="10104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“Solution to inconsistent sampling of phylogenetic trees”   </a:t>
            </a:r>
            <a:endParaRPr sz="2400"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086675" y="3168650"/>
            <a:ext cx="51267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Joris Damhuis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Tom Dekker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Supervisor: Richel Bilderbeek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24" y="2759364"/>
            <a:ext cx="1219200" cy="121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682" y="2759373"/>
            <a:ext cx="1573167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Explain BD model</a:t>
            </a:r>
            <a:endParaRPr/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Explain PBD model</a:t>
            </a:r>
            <a:endParaRPr/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41975" y="368425"/>
            <a:ext cx="59550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does the raket package do?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100" y="1088500"/>
            <a:ext cx="34188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➢"/>
            </a:pPr>
            <a:r>
              <a:rPr lang="nl">
                <a:latin typeface="Nunito"/>
                <a:ea typeface="Nunito"/>
                <a:cs typeface="Nunito"/>
                <a:sym typeface="Nunito"/>
              </a:rPr>
              <a:t>Create parameter files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➢"/>
            </a:pPr>
            <a:r>
              <a:rPr lang="nl">
                <a:latin typeface="Nunito"/>
                <a:ea typeface="Nunito"/>
                <a:cs typeface="Nunito"/>
                <a:sym typeface="Nunito"/>
              </a:rPr>
              <a:t>Simulate a PBD tree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➢"/>
            </a:pPr>
            <a:r>
              <a:rPr lang="nl">
                <a:latin typeface="Nunito"/>
                <a:ea typeface="Nunito"/>
                <a:cs typeface="Nunito"/>
                <a:sym typeface="Nunito"/>
              </a:rPr>
              <a:t>Sample a good species tree from incipient species tree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➢"/>
            </a:pPr>
            <a:r>
              <a:rPr lang="nl">
                <a:latin typeface="Nunito"/>
                <a:ea typeface="Nunito"/>
                <a:cs typeface="Nunito"/>
                <a:sym typeface="Nunito"/>
              </a:rPr>
              <a:t>Generate a DNA alignment from the good species tree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➢"/>
            </a:pPr>
            <a:r>
              <a:rPr lang="nl">
                <a:latin typeface="Nunito"/>
                <a:ea typeface="Nunito"/>
                <a:cs typeface="Nunito"/>
                <a:sym typeface="Nunito"/>
              </a:rPr>
              <a:t>Simulate BD tree from the DNA alignment -&gt; posterior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➢"/>
            </a:pPr>
            <a:r>
              <a:rPr lang="nl">
                <a:latin typeface="Nunito"/>
                <a:ea typeface="Nunito"/>
                <a:cs typeface="Nunito"/>
                <a:sym typeface="Nunito"/>
              </a:rPr>
              <a:t>Compare both simulated trees using nLTT statistics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>
                <a:latin typeface="Nunito"/>
                <a:ea typeface="Nunito"/>
                <a:cs typeface="Nunito"/>
                <a:sym typeface="Nunito"/>
              </a:rPr>
              <a:t>Change steps to have more biological meaning</a:t>
            </a:r>
            <a:br>
              <a:rPr lang="nl">
                <a:latin typeface="Nunito"/>
                <a:ea typeface="Nunito"/>
                <a:cs typeface="Nunito"/>
                <a:sym typeface="Nunito"/>
              </a:rPr>
            </a:br>
            <a:r>
              <a:rPr lang="nl">
                <a:latin typeface="Nunito"/>
                <a:ea typeface="Nunito"/>
                <a:cs typeface="Nunito"/>
                <a:sym typeface="Nunito"/>
              </a:rPr>
              <a:t>What do the nLTT values mean?</a:t>
            </a:r>
            <a:br>
              <a:rPr lang="nl">
                <a:latin typeface="Nunito"/>
                <a:ea typeface="Nunito"/>
                <a:cs typeface="Nunito"/>
                <a:sym typeface="Nunito"/>
              </a:rPr>
            </a:br>
            <a:r>
              <a:rPr lang="nl">
                <a:latin typeface="Nunito"/>
                <a:ea typeface="Nunito"/>
                <a:cs typeface="Nunito"/>
                <a:sym typeface="Nunito"/>
              </a:rPr>
              <a:t>Change picture and perhaps add results peregrine runs there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50" y="884375"/>
            <a:ext cx="4829000" cy="3846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88" y="829450"/>
            <a:ext cx="1202375" cy="4039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</p:pic>
      <p:sp>
        <p:nvSpPr>
          <p:cNvPr id="156" name="Shape 156"/>
          <p:cNvSpPr txBox="1"/>
          <p:nvPr/>
        </p:nvSpPr>
        <p:spPr>
          <a:xfrm>
            <a:off x="317275" y="269550"/>
            <a:ext cx="1425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Input 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450" y="1151138"/>
            <a:ext cx="3072400" cy="2841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800" y="1151150"/>
            <a:ext cx="2950925" cy="284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9" name="Shape 159"/>
          <p:cNvSpPr txBox="1"/>
          <p:nvPr/>
        </p:nvSpPr>
        <p:spPr>
          <a:xfrm>
            <a:off x="2374850" y="269550"/>
            <a:ext cx="23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Incipient species tree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70338" y="269550"/>
            <a:ext cx="2730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onsolas"/>
                <a:ea typeface="Consolas"/>
                <a:cs typeface="Consolas"/>
                <a:sym typeface="Consolas"/>
              </a:rPr>
              <a:t>Good species tree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617750" y="304250"/>
            <a:ext cx="5908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problem with sampling methods ‘youngest’ and ‘oldest’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987" y="1512575"/>
            <a:ext cx="3997826" cy="1479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975" y="3245975"/>
            <a:ext cx="3997851" cy="14358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8" name="Shape 168"/>
          <p:cNvSpPr txBox="1"/>
          <p:nvPr/>
        </p:nvSpPr>
        <p:spPr>
          <a:xfrm>
            <a:off x="423725" y="1624275"/>
            <a:ext cx="36840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Why we need to sample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Why we want to sample the extremes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Expectations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2245350" y="280700"/>
            <a:ext cx="4653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Added sampling methods ‘shortest’ and ‘longest’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25" y="1578875"/>
            <a:ext cx="4025950" cy="297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935" y="1578875"/>
            <a:ext cx="3933240" cy="2976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Discussion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Bigger picture (conservation implications)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Example giraffes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