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279"/>
  </p:normalViewPr>
  <p:slideViewPr>
    <p:cSldViewPr snapToGrid="0" snapToObjects="1">
      <p:cViewPr>
        <p:scale>
          <a:sx n="106" d="100"/>
          <a:sy n="106" d="100"/>
        </p:scale>
        <p:origin x="293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9BD9-206B-774F-B915-243147B518E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343E-85C4-AD46-A768-9D22FB3D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8343E-85C4-AD46-A768-9D22FB3DC3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8343E-85C4-AD46-A768-9D22FB3DC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FBCC-2A80-FB47-8B65-D53C9435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88FC-6904-EE42-91DA-E8D1D873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2721-613F-CD4C-BFE4-2BD8BE1C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18D8-2F21-EB4D-98F3-5742E4F8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17C4-58CE-ED4E-BE1E-BC7BE5B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93D-5245-8542-B4E6-185381DC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06B8-C86F-0147-8B5E-AEB5C7D1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82FC-E758-AD49-A98F-7A9E9C67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60AF-DDE8-AA43-9BAA-1373609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34EE-F0CB-6F4F-8EB1-458EBE0F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8197-9F54-AF4F-A8E8-29DEBDB7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8006-03DC-8E4B-844C-FDC7076D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5488-6719-7442-AAC6-719B7E74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82A5-EB36-3D46-89C4-F72B4D1F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5818-C662-FA42-9889-E859CED2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1280-6B14-1549-A166-1E17FC3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C57-F42A-ED41-A140-3C8EE02B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3136-4A0D-E644-92BA-85E84F2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59E2-95CB-5D45-9ECF-E802D9E6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9679-00D0-054A-A8E1-159BE4BD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CB16-9D06-6344-BB3E-BF948A23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D5CF-8780-B34A-8277-7F3779E8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EC18-5120-1A4B-B813-4429423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DE7-DB29-F145-8238-0E930FAB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5606-817E-3746-8C2D-26B7C4E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2A9-7414-D649-97C8-101327AB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1E2-7D3B-1F47-8A7A-BAB11269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A18E-2FB3-F544-BD4B-FA2361A3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5C566-E03A-7E4E-B0B7-0AA039C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6D91-AC43-3144-B7E0-7AC5DD3F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315B-27D3-8143-B9DA-C9D51711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C247-6DE1-214A-86BF-1D30957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BB54-8118-EA4B-9785-C3AB3AF5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064C-C498-674D-BF22-B7EAB53B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6F5F4-AF4A-3448-A940-AB178BA19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D8B93-CA1E-804D-AA47-BC0BA75DA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292F-508A-EE4D-A5EC-AA5B9E83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14EEB-026B-C041-A8BD-A6DF5D9E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81E2B-0D5F-1C45-ADF3-A79BAE3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CB11-0BCF-8D41-A305-827C718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96A8E-E606-5C46-B7A3-6976FD1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5AFC-249A-A24E-B5F5-84CDB6B8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BA6D4-6270-D740-9E7C-92019569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5149-35DF-584B-8548-AE54071C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878D-B105-0A41-864A-50972B3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6F963-F7E8-064F-BAF4-A2C8AF24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087F-A99B-8B40-8C36-84D9012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16B0-F09F-044D-8968-608B9A4A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CB33-9114-B144-824E-2BD2FE490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1935-A887-0549-9A5E-E501B003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89F2-2C96-6B4C-886C-B8496A0C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8481-11CD-C142-8990-035B7F07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3F55-CF41-DE4F-8D15-686CCFB2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48E1F-63DC-384F-B8D9-A0A13941C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71CC-DD09-CA41-B826-F8E69596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8D6A-278E-3941-AB7A-E85CFFE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5DA2-182D-0D49-9412-AFDA4B22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4E8D-0C3E-DC42-8697-9366A310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8D962-3B5C-BB4E-BFE5-0367FE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4C78-91E1-9B4B-9442-F69A9234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3AF3-74EA-044E-AC74-D45F25CA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937D-9C01-E74A-A304-725243535B59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DD64-D788-334D-8F2B-FD37BE0C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14EE-3E65-D444-BCE4-9435434B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C9754-5313-CB42-9790-89325D7B9B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577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77B8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 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8DCDE-FA1D-674F-BD4C-82C8EAD185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577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77B8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 Public</a:t>
            </a:r>
          </a:p>
        </p:txBody>
      </p:sp>
    </p:spTree>
    <p:extLst>
      <p:ext uri="{BB962C8B-B14F-4D97-AF65-F5344CB8AC3E}">
        <p14:creationId xmlns:p14="http://schemas.microsoft.com/office/powerpoint/2010/main" val="11733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2D432-78A8-A54B-8D32-DBDC0B2E8BD6}"/>
              </a:ext>
            </a:extLst>
          </p:cNvPr>
          <p:cNvSpPr/>
          <p:nvPr/>
        </p:nvSpPr>
        <p:spPr>
          <a:xfrm>
            <a:off x="718713" y="478108"/>
            <a:ext cx="11280511" cy="622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0DF5CB3C-E671-3845-AA3D-D9F24776F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5" y="127567"/>
            <a:ext cx="931983" cy="6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61DDE1-24C8-ED4E-BB8E-EA14863DC435}"/>
              </a:ext>
            </a:extLst>
          </p:cNvPr>
          <p:cNvSpPr/>
          <p:nvPr/>
        </p:nvSpPr>
        <p:spPr>
          <a:xfrm>
            <a:off x="889093" y="675146"/>
            <a:ext cx="1661496" cy="578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EFC10-72D0-8C41-8962-B8D54FA237F4}"/>
              </a:ext>
            </a:extLst>
          </p:cNvPr>
          <p:cNvSpPr/>
          <p:nvPr/>
        </p:nvSpPr>
        <p:spPr>
          <a:xfrm>
            <a:off x="2908930" y="674732"/>
            <a:ext cx="1572312" cy="5797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705DB-1F53-F94E-9A17-0F848B711080}"/>
              </a:ext>
            </a:extLst>
          </p:cNvPr>
          <p:cNvSpPr/>
          <p:nvPr/>
        </p:nvSpPr>
        <p:spPr>
          <a:xfrm>
            <a:off x="9922467" y="675415"/>
            <a:ext cx="1739632" cy="5777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0F89A-1A8C-D54B-8A40-A20D444E2C97}"/>
              </a:ext>
            </a:extLst>
          </p:cNvPr>
          <p:cNvSpPr/>
          <p:nvPr/>
        </p:nvSpPr>
        <p:spPr>
          <a:xfrm>
            <a:off x="889093" y="6177038"/>
            <a:ext cx="20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ingress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ABED4-E13E-174E-9C71-EDB8D6CFE3C0}"/>
              </a:ext>
            </a:extLst>
          </p:cNvPr>
          <p:cNvSpPr/>
          <p:nvPr/>
        </p:nvSpPr>
        <p:spPr>
          <a:xfrm>
            <a:off x="2929838" y="6192410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B39B5-6644-E14F-BC70-AA750257BACA}"/>
              </a:ext>
            </a:extLst>
          </p:cNvPr>
          <p:cNvSpPr/>
          <p:nvPr/>
        </p:nvSpPr>
        <p:spPr>
          <a:xfrm>
            <a:off x="4677540" y="685397"/>
            <a:ext cx="4931628" cy="5777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D34C7-C55D-0D45-81B6-634D5DBC3E49}"/>
              </a:ext>
            </a:extLst>
          </p:cNvPr>
          <p:cNvSpPr/>
          <p:nvPr/>
        </p:nvSpPr>
        <p:spPr>
          <a:xfrm>
            <a:off x="6389956" y="6205139"/>
            <a:ext cx="21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FCF043-A07B-2C44-952B-A5E9BB55B30A}"/>
              </a:ext>
            </a:extLst>
          </p:cNvPr>
          <p:cNvSpPr/>
          <p:nvPr/>
        </p:nvSpPr>
        <p:spPr>
          <a:xfrm>
            <a:off x="3017085" y="1308218"/>
            <a:ext cx="1353455" cy="169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50E0F6-F1C0-9B44-9571-8CE383E68D57}"/>
              </a:ext>
            </a:extLst>
          </p:cNvPr>
          <p:cNvSpPr/>
          <p:nvPr/>
        </p:nvSpPr>
        <p:spPr>
          <a:xfrm>
            <a:off x="3017085" y="4051946"/>
            <a:ext cx="1353455" cy="1725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F2411-1C18-C441-B8F7-AADE6FBDAF61}"/>
              </a:ext>
            </a:extLst>
          </p:cNvPr>
          <p:cNvSpPr/>
          <p:nvPr/>
        </p:nvSpPr>
        <p:spPr>
          <a:xfrm>
            <a:off x="4881683" y="1308218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8EC4C1-F9DC-1F49-B80E-65635E89D9CA}"/>
              </a:ext>
            </a:extLst>
          </p:cNvPr>
          <p:cNvSpPr/>
          <p:nvPr/>
        </p:nvSpPr>
        <p:spPr>
          <a:xfrm>
            <a:off x="4944665" y="4047920"/>
            <a:ext cx="1353455" cy="1693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E7B440-DDEA-7545-A26C-F5B58128D770}"/>
              </a:ext>
            </a:extLst>
          </p:cNvPr>
          <p:cNvSpPr/>
          <p:nvPr/>
        </p:nvSpPr>
        <p:spPr>
          <a:xfrm>
            <a:off x="6434797" y="4047921"/>
            <a:ext cx="1353455" cy="17108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D1995E-67A6-524B-90FF-970691F38F4E}"/>
              </a:ext>
            </a:extLst>
          </p:cNvPr>
          <p:cNvSpPr/>
          <p:nvPr/>
        </p:nvSpPr>
        <p:spPr>
          <a:xfrm>
            <a:off x="8005990" y="4047920"/>
            <a:ext cx="1353455" cy="1710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90484-DF22-F14C-A9E4-03E75C981F2B}"/>
              </a:ext>
            </a:extLst>
          </p:cNvPr>
          <p:cNvSpPr/>
          <p:nvPr/>
        </p:nvSpPr>
        <p:spPr>
          <a:xfrm>
            <a:off x="9886979" y="6175842"/>
            <a:ext cx="211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C5C74-11ED-7E40-B86A-64B841F16699}"/>
              </a:ext>
            </a:extLst>
          </p:cNvPr>
          <p:cNvSpPr/>
          <p:nvPr/>
        </p:nvSpPr>
        <p:spPr>
          <a:xfrm>
            <a:off x="10057120" y="4041749"/>
            <a:ext cx="1353455" cy="1699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30E50-85C0-7F44-88F3-1185D5A65A9B}"/>
              </a:ext>
            </a:extLst>
          </p:cNvPr>
          <p:cNvSpPr/>
          <p:nvPr/>
        </p:nvSpPr>
        <p:spPr>
          <a:xfrm>
            <a:off x="10090490" y="1248608"/>
            <a:ext cx="1353455" cy="1699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7AEF39-D22B-A14D-852F-5C03BAC587C3}"/>
              </a:ext>
            </a:extLst>
          </p:cNvPr>
          <p:cNvSpPr/>
          <p:nvPr/>
        </p:nvSpPr>
        <p:spPr>
          <a:xfrm>
            <a:off x="4973176" y="5470031"/>
            <a:ext cx="1428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inventory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95DEB4-63CE-7749-9AED-85FFFDE9211F}"/>
              </a:ext>
            </a:extLst>
          </p:cNvPr>
          <p:cNvSpPr/>
          <p:nvPr/>
        </p:nvSpPr>
        <p:spPr>
          <a:xfrm>
            <a:off x="6460135" y="5469745"/>
            <a:ext cx="1326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products server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B3DDB7-37F0-D444-9984-C4796AA17DD5}"/>
              </a:ext>
            </a:extLst>
          </p:cNvPr>
          <p:cNvSpPr/>
          <p:nvPr/>
        </p:nvSpPr>
        <p:spPr>
          <a:xfrm>
            <a:off x="8038710" y="5458834"/>
            <a:ext cx="1467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reviews server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80AA33-FA25-954A-A04A-6411E6F180C0}"/>
              </a:ext>
            </a:extLst>
          </p:cNvPr>
          <p:cNvSpPr/>
          <p:nvPr/>
        </p:nvSpPr>
        <p:spPr>
          <a:xfrm>
            <a:off x="10084169" y="5458834"/>
            <a:ext cx="1266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account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37C2AE-C9E0-D543-A236-0FA30062E326}"/>
              </a:ext>
            </a:extLst>
          </p:cNvPr>
          <p:cNvSpPr/>
          <p:nvPr/>
        </p:nvSpPr>
        <p:spPr>
          <a:xfrm>
            <a:off x="4913694" y="2692044"/>
            <a:ext cx="1546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 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F2400-65E4-DA4B-8AFB-9E324A1C7A43}"/>
              </a:ext>
            </a:extLst>
          </p:cNvPr>
          <p:cNvSpPr/>
          <p:nvPr/>
        </p:nvSpPr>
        <p:spPr>
          <a:xfrm>
            <a:off x="10122073" y="2684106"/>
            <a:ext cx="1477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account client</a:t>
            </a:r>
          </a:p>
        </p:txBody>
      </p:sp>
      <p:pic>
        <p:nvPicPr>
          <p:cNvPr id="50" name="Picture 8" descr="Image result for apollo graphql blog">
            <a:extLst>
              <a:ext uri="{FF2B5EF4-FFF2-40B4-BE49-F238E27FC236}">
                <a16:creationId xmlns:a16="http://schemas.microsoft.com/office/drawing/2014/main" id="{2F71E3A6-04D0-284C-A6BD-F7447CB2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43" y="1040545"/>
            <a:ext cx="45719" cy="457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49B138-D623-164F-9FD4-D613215E6E34}"/>
              </a:ext>
            </a:extLst>
          </p:cNvPr>
          <p:cNvCxnSpPr>
            <a:cxnSpLocks/>
            <a:endCxn id="118" idx="0"/>
          </p:cNvCxnSpPr>
          <p:nvPr/>
        </p:nvCxnSpPr>
        <p:spPr>
          <a:xfrm flipV="1">
            <a:off x="3785905" y="1396164"/>
            <a:ext cx="1776077" cy="10200"/>
          </a:xfrm>
          <a:prstGeom prst="bentConnector4">
            <a:avLst>
              <a:gd name="adj1" fmla="val -141"/>
              <a:gd name="adj2" fmla="val 2341176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DFCC3F3-2B7D-3741-B45D-55231069EAD4}"/>
              </a:ext>
            </a:extLst>
          </p:cNvPr>
          <p:cNvCxnSpPr>
            <a:cxnSpLocks/>
            <a:endCxn id="127" idx="0"/>
          </p:cNvCxnSpPr>
          <p:nvPr/>
        </p:nvCxnSpPr>
        <p:spPr>
          <a:xfrm flipV="1">
            <a:off x="3958921" y="4136271"/>
            <a:ext cx="1670149" cy="53855"/>
          </a:xfrm>
          <a:prstGeom prst="bentConnector4">
            <a:avLst>
              <a:gd name="adj1" fmla="val -101"/>
              <a:gd name="adj2" fmla="val 524473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4DBAEA6-83CC-F442-8640-217343D0E5E1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3528995" y="4140478"/>
            <a:ext cx="5158198" cy="33858"/>
          </a:xfrm>
          <a:prstGeom prst="bentConnector4">
            <a:avLst>
              <a:gd name="adj1" fmla="val -112"/>
              <a:gd name="adj2" fmla="val 1622447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18AA6EB-3150-EB4A-8891-DFC9D5CD0C5E}"/>
              </a:ext>
            </a:extLst>
          </p:cNvPr>
          <p:cNvCxnSpPr>
            <a:cxnSpLocks/>
            <a:endCxn id="123" idx="0"/>
          </p:cNvCxnSpPr>
          <p:nvPr/>
        </p:nvCxnSpPr>
        <p:spPr>
          <a:xfrm flipV="1">
            <a:off x="3487122" y="1299075"/>
            <a:ext cx="7263383" cy="125002"/>
          </a:xfrm>
          <a:prstGeom prst="bentConnector4">
            <a:avLst>
              <a:gd name="adj1" fmla="val -93"/>
              <a:gd name="adj2" fmla="val 333079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67245266-EF4B-4246-A205-D18BF32AB9AF}"/>
              </a:ext>
            </a:extLst>
          </p:cNvPr>
          <p:cNvCxnSpPr>
            <a:cxnSpLocks/>
          </p:cNvCxnSpPr>
          <p:nvPr/>
        </p:nvCxnSpPr>
        <p:spPr>
          <a:xfrm flipV="1">
            <a:off x="3332627" y="4140809"/>
            <a:ext cx="7401221" cy="30142"/>
          </a:xfrm>
          <a:prstGeom prst="bentConnector4">
            <a:avLst>
              <a:gd name="adj1" fmla="val 80"/>
              <a:gd name="adj2" fmla="val 227181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08CEAB2-8933-8745-B376-1663D2BE54FD}"/>
              </a:ext>
            </a:extLst>
          </p:cNvPr>
          <p:cNvSpPr/>
          <p:nvPr/>
        </p:nvSpPr>
        <p:spPr>
          <a:xfrm>
            <a:off x="3132665" y="1410405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dapr logo">
            <a:extLst>
              <a:ext uri="{FF2B5EF4-FFF2-40B4-BE49-F238E27FC236}">
                <a16:creationId xmlns:a16="http://schemas.microsoft.com/office/drawing/2014/main" id="{0D217EBE-ACF2-5241-8E9E-ACA9AB5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30" y="1376843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860035C-1696-DD46-AB77-FE4405D7EF9A}"/>
              </a:ext>
            </a:extLst>
          </p:cNvPr>
          <p:cNvSpPr/>
          <p:nvPr/>
        </p:nvSpPr>
        <p:spPr>
          <a:xfrm>
            <a:off x="3140328" y="190129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0" descr="Image result for nextjs">
            <a:extLst>
              <a:ext uri="{FF2B5EF4-FFF2-40B4-BE49-F238E27FC236}">
                <a16:creationId xmlns:a16="http://schemas.microsoft.com/office/drawing/2014/main" id="{8DC22867-296C-E440-BB0D-F0E91088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8" y="1904341"/>
            <a:ext cx="685843" cy="410935"/>
          </a:xfrm>
          <a:prstGeom prst="rect">
            <a:avLst/>
          </a:prstGeom>
          <a:noFill/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885D903-B5B6-3849-9E6E-4FF64A57CD46}"/>
              </a:ext>
            </a:extLst>
          </p:cNvPr>
          <p:cNvSpPr/>
          <p:nvPr/>
        </p:nvSpPr>
        <p:spPr>
          <a:xfrm>
            <a:off x="3140328" y="2384216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Image result for istio logo">
            <a:extLst>
              <a:ext uri="{FF2B5EF4-FFF2-40B4-BE49-F238E27FC236}">
                <a16:creationId xmlns:a16="http://schemas.microsoft.com/office/drawing/2014/main" id="{DF89E0A8-664A-6149-94BF-70FBF75E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8" y="2414645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D82A684-D7A0-584E-8E6F-40EC76C872F6}"/>
              </a:ext>
            </a:extLst>
          </p:cNvPr>
          <p:cNvSpPr/>
          <p:nvPr/>
        </p:nvSpPr>
        <p:spPr>
          <a:xfrm>
            <a:off x="3165425" y="2740082"/>
            <a:ext cx="1481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 client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DAA728-908E-5948-A674-32BA210BD1BE}"/>
              </a:ext>
            </a:extLst>
          </p:cNvPr>
          <p:cNvSpPr/>
          <p:nvPr/>
        </p:nvSpPr>
        <p:spPr>
          <a:xfrm>
            <a:off x="10717249" y="3621502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629FAD-7A2D-884E-88F3-D8FE8ACEC600}"/>
              </a:ext>
            </a:extLst>
          </p:cNvPr>
          <p:cNvSpPr/>
          <p:nvPr/>
        </p:nvSpPr>
        <p:spPr>
          <a:xfrm>
            <a:off x="5000087" y="1396164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6" descr="Image result for dapr logo">
            <a:extLst>
              <a:ext uri="{FF2B5EF4-FFF2-40B4-BE49-F238E27FC236}">
                <a16:creationId xmlns:a16="http://schemas.microsoft.com/office/drawing/2014/main" id="{1E8B2CE7-9B16-114A-9074-DA555676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6" y="1301037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0F03A37-C45C-6F41-804E-DB39289C31C8}"/>
              </a:ext>
            </a:extLst>
          </p:cNvPr>
          <p:cNvSpPr/>
          <p:nvPr/>
        </p:nvSpPr>
        <p:spPr>
          <a:xfrm>
            <a:off x="5007750" y="1887056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0" descr="Image result for nextjs">
            <a:extLst>
              <a:ext uri="{FF2B5EF4-FFF2-40B4-BE49-F238E27FC236}">
                <a16:creationId xmlns:a16="http://schemas.microsoft.com/office/drawing/2014/main" id="{6D8D2ABA-F9B4-064E-BDBC-7B980DE4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0" y="1890100"/>
            <a:ext cx="685843" cy="410935"/>
          </a:xfrm>
          <a:prstGeom prst="rect">
            <a:avLst/>
          </a:prstGeom>
          <a:noFill/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43F6B70-E2CA-8840-8F99-E5235414FA88}"/>
              </a:ext>
            </a:extLst>
          </p:cNvPr>
          <p:cNvSpPr/>
          <p:nvPr/>
        </p:nvSpPr>
        <p:spPr>
          <a:xfrm>
            <a:off x="10199779" y="1332637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6" descr="Image result for dapr logo">
            <a:extLst>
              <a:ext uri="{FF2B5EF4-FFF2-40B4-BE49-F238E27FC236}">
                <a16:creationId xmlns:a16="http://schemas.microsoft.com/office/drawing/2014/main" id="{401D1270-AC94-FA4D-8699-DA29F395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144" y="1299075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1C7AA9A0-6819-9542-8EED-0FA6BEBF397B}"/>
              </a:ext>
            </a:extLst>
          </p:cNvPr>
          <p:cNvSpPr/>
          <p:nvPr/>
        </p:nvSpPr>
        <p:spPr>
          <a:xfrm>
            <a:off x="10207442" y="1823529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0" descr="Image result for nextjs">
            <a:extLst>
              <a:ext uri="{FF2B5EF4-FFF2-40B4-BE49-F238E27FC236}">
                <a16:creationId xmlns:a16="http://schemas.microsoft.com/office/drawing/2014/main" id="{8BA5C6C7-1F87-4643-8F05-EF8FA902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82" y="1826573"/>
            <a:ext cx="685843" cy="410935"/>
          </a:xfrm>
          <a:prstGeom prst="rect">
            <a:avLst/>
          </a:prstGeom>
          <a:noFill/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242525FD-2DBC-614C-9AAF-E87E03C1D1E5}"/>
              </a:ext>
            </a:extLst>
          </p:cNvPr>
          <p:cNvSpPr/>
          <p:nvPr/>
        </p:nvSpPr>
        <p:spPr>
          <a:xfrm>
            <a:off x="5067175" y="4621063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pollo graphql blog">
            <a:extLst>
              <a:ext uri="{FF2B5EF4-FFF2-40B4-BE49-F238E27FC236}">
                <a16:creationId xmlns:a16="http://schemas.microsoft.com/office/drawing/2014/main" id="{6B964B3E-74A3-5C49-85FB-DF92EEBF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4668375"/>
            <a:ext cx="335922" cy="335922"/>
          </a:xfrm>
          <a:prstGeom prst="rect">
            <a:avLst/>
          </a:prstGeom>
          <a:noFill/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66156A49-57A6-AA47-B46A-8B80409D5EC6}"/>
              </a:ext>
            </a:extLst>
          </p:cNvPr>
          <p:cNvSpPr/>
          <p:nvPr/>
        </p:nvSpPr>
        <p:spPr>
          <a:xfrm>
            <a:off x="5067175" y="4136271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6" descr="Image result for dapr logo">
            <a:extLst>
              <a:ext uri="{FF2B5EF4-FFF2-40B4-BE49-F238E27FC236}">
                <a16:creationId xmlns:a16="http://schemas.microsoft.com/office/drawing/2014/main" id="{FE782A23-0165-0945-A42B-D7C69195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15" y="4059685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BA0B2E0F-5F37-1F4D-B32F-C29FB6BA54E6}"/>
              </a:ext>
            </a:extLst>
          </p:cNvPr>
          <p:cNvSpPr/>
          <p:nvPr/>
        </p:nvSpPr>
        <p:spPr>
          <a:xfrm>
            <a:off x="3113914" y="4173635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6" descr="Image result for dapr logo">
            <a:extLst>
              <a:ext uri="{FF2B5EF4-FFF2-40B4-BE49-F238E27FC236}">
                <a16:creationId xmlns:a16="http://schemas.microsoft.com/office/drawing/2014/main" id="{1FC8037D-5EC3-434D-B138-FFC7ADCD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8" y="4098047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DF6063F0-A8EC-124C-92AF-24601985DB9B}"/>
              </a:ext>
            </a:extLst>
          </p:cNvPr>
          <p:cNvSpPr/>
          <p:nvPr/>
        </p:nvSpPr>
        <p:spPr>
          <a:xfrm>
            <a:off x="3121577" y="466452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3C9C8B-E4B7-C94D-9688-5FFD12E66263}"/>
              </a:ext>
            </a:extLst>
          </p:cNvPr>
          <p:cNvSpPr/>
          <p:nvPr/>
        </p:nvSpPr>
        <p:spPr>
          <a:xfrm>
            <a:off x="3121577" y="5147446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4" descr="Image result for istio logo">
            <a:extLst>
              <a:ext uri="{FF2B5EF4-FFF2-40B4-BE49-F238E27FC236}">
                <a16:creationId xmlns:a16="http://schemas.microsoft.com/office/drawing/2014/main" id="{3E746DA0-C27F-6A4F-A809-D3604388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17" y="5177875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8" descr="Image result for apollo graphql blog">
            <a:extLst>
              <a:ext uri="{FF2B5EF4-FFF2-40B4-BE49-F238E27FC236}">
                <a16:creationId xmlns:a16="http://schemas.microsoft.com/office/drawing/2014/main" id="{C5388D91-0039-A047-84AE-45CB79A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22" y="4710455"/>
            <a:ext cx="335922" cy="335922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58496950-2E28-014B-850C-A1472461D79A}"/>
              </a:ext>
            </a:extLst>
          </p:cNvPr>
          <p:cNvSpPr/>
          <p:nvPr/>
        </p:nvSpPr>
        <p:spPr>
          <a:xfrm>
            <a:off x="6561839" y="4628546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8" descr="Image result for apollo graphql blog">
            <a:extLst>
              <a:ext uri="{FF2B5EF4-FFF2-40B4-BE49-F238E27FC236}">
                <a16:creationId xmlns:a16="http://schemas.microsoft.com/office/drawing/2014/main" id="{FA6DCC1B-2997-544D-B72D-F0C23AB3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97" y="4675858"/>
            <a:ext cx="335922" cy="335922"/>
          </a:xfrm>
          <a:prstGeom prst="rect">
            <a:avLst/>
          </a:prstGeom>
          <a:noFill/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570C2CCE-B2BD-604C-B6D5-2F5981CC1156}"/>
              </a:ext>
            </a:extLst>
          </p:cNvPr>
          <p:cNvSpPr/>
          <p:nvPr/>
        </p:nvSpPr>
        <p:spPr>
          <a:xfrm>
            <a:off x="6561839" y="4140478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6" descr="Image result for dapr logo">
            <a:extLst>
              <a:ext uri="{FF2B5EF4-FFF2-40B4-BE49-F238E27FC236}">
                <a16:creationId xmlns:a16="http://schemas.microsoft.com/office/drawing/2014/main" id="{47F7B2DA-7494-EF42-80B7-8C3B9AF3E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80" y="4085348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E29B4CA7-F307-9C40-B1B0-0EE69C7C2741}"/>
              </a:ext>
            </a:extLst>
          </p:cNvPr>
          <p:cNvSpPr/>
          <p:nvPr/>
        </p:nvSpPr>
        <p:spPr>
          <a:xfrm>
            <a:off x="8125298" y="4624480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8" descr="Image result for apollo graphql blog">
            <a:extLst>
              <a:ext uri="{FF2B5EF4-FFF2-40B4-BE49-F238E27FC236}">
                <a16:creationId xmlns:a16="http://schemas.microsoft.com/office/drawing/2014/main" id="{AA9BABAC-5780-9747-92AD-AA3D8DF9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37" y="4653041"/>
            <a:ext cx="335922" cy="335922"/>
          </a:xfrm>
          <a:prstGeom prst="rect">
            <a:avLst/>
          </a:prstGeom>
          <a:noFill/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C9D93622-0E63-2641-ADF1-F2C00E72FE56}"/>
              </a:ext>
            </a:extLst>
          </p:cNvPr>
          <p:cNvSpPr/>
          <p:nvPr/>
        </p:nvSpPr>
        <p:spPr>
          <a:xfrm>
            <a:off x="8125298" y="4140478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6" descr="Image result for dapr logo">
            <a:extLst>
              <a:ext uri="{FF2B5EF4-FFF2-40B4-BE49-F238E27FC236}">
                <a16:creationId xmlns:a16="http://schemas.microsoft.com/office/drawing/2014/main" id="{C905CF6A-BCA5-F843-B025-1DDC7188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337" y="4059805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222D53B6-3EB6-E94F-86CA-18B7B19B2B20}"/>
              </a:ext>
            </a:extLst>
          </p:cNvPr>
          <p:cNvSpPr/>
          <p:nvPr/>
        </p:nvSpPr>
        <p:spPr>
          <a:xfrm>
            <a:off x="10187342" y="4628546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8" descr="Image result for apollo graphql blog">
            <a:extLst>
              <a:ext uri="{FF2B5EF4-FFF2-40B4-BE49-F238E27FC236}">
                <a16:creationId xmlns:a16="http://schemas.microsoft.com/office/drawing/2014/main" id="{BC9EEB66-DB2F-044A-81AB-20C46AA0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568" y="4675858"/>
            <a:ext cx="335922" cy="335922"/>
          </a:xfrm>
          <a:prstGeom prst="rect">
            <a:avLst/>
          </a:prstGeom>
          <a:noFill/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CB14A911-CFD6-AD4C-BB13-71DF0A5B501D}"/>
              </a:ext>
            </a:extLst>
          </p:cNvPr>
          <p:cNvSpPr/>
          <p:nvPr/>
        </p:nvSpPr>
        <p:spPr>
          <a:xfrm>
            <a:off x="10193249" y="4144169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6" descr="Image result for dapr logo">
            <a:extLst>
              <a:ext uri="{FF2B5EF4-FFF2-40B4-BE49-F238E27FC236}">
                <a16:creationId xmlns:a16="http://schemas.microsoft.com/office/drawing/2014/main" id="{EDB8C574-BD17-C54D-B240-136A5CD4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614" y="4110607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67785656-CA9A-DE44-8715-EACD3D70A859}"/>
              </a:ext>
            </a:extLst>
          </p:cNvPr>
          <p:cNvSpPr/>
          <p:nvPr/>
        </p:nvSpPr>
        <p:spPr>
          <a:xfrm>
            <a:off x="8632462" y="3651692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604FF44-503F-E449-BE5E-A43FF0B161D2}"/>
              </a:ext>
            </a:extLst>
          </p:cNvPr>
          <p:cNvSpPr/>
          <p:nvPr/>
        </p:nvSpPr>
        <p:spPr>
          <a:xfrm>
            <a:off x="7105977" y="364482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75F14D1-7F36-184D-B456-74B6B2409F87}"/>
              </a:ext>
            </a:extLst>
          </p:cNvPr>
          <p:cNvSpPr/>
          <p:nvPr/>
        </p:nvSpPr>
        <p:spPr>
          <a:xfrm>
            <a:off x="5799065" y="37345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AC192FE-52FD-3644-95E0-5143C21DB666}"/>
              </a:ext>
            </a:extLst>
          </p:cNvPr>
          <p:cNvSpPr/>
          <p:nvPr/>
        </p:nvSpPr>
        <p:spPr>
          <a:xfrm>
            <a:off x="10805707" y="860628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9B6A91E-7EC3-A143-8855-3301898F64C0}"/>
              </a:ext>
            </a:extLst>
          </p:cNvPr>
          <p:cNvSpPr/>
          <p:nvPr/>
        </p:nvSpPr>
        <p:spPr>
          <a:xfrm>
            <a:off x="5552517" y="99127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0B52E66-7228-6842-A2FA-783395D23A64}"/>
              </a:ext>
            </a:extLst>
          </p:cNvPr>
          <p:cNvSpPr txBox="1"/>
          <p:nvPr/>
        </p:nvSpPr>
        <p:spPr>
          <a:xfrm>
            <a:off x="1496250" y="75363"/>
            <a:ext cx="37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to Ingress, DAPR internally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BB804D-DECE-A947-945A-750A9A2410E0}"/>
              </a:ext>
            </a:extLst>
          </p:cNvPr>
          <p:cNvSpPr/>
          <p:nvPr/>
        </p:nvSpPr>
        <p:spPr>
          <a:xfrm>
            <a:off x="1030427" y="2550004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2D8367-0EAB-CF4D-9E46-B9E45CFAB618}"/>
              </a:ext>
            </a:extLst>
          </p:cNvPr>
          <p:cNvSpPr/>
          <p:nvPr/>
        </p:nvSpPr>
        <p:spPr>
          <a:xfrm>
            <a:off x="1148429" y="3544643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4" descr="Image result for istio logo">
            <a:extLst>
              <a:ext uri="{FF2B5EF4-FFF2-40B4-BE49-F238E27FC236}">
                <a16:creationId xmlns:a16="http://schemas.microsoft.com/office/drawing/2014/main" id="{29887FDB-C604-4F4A-A706-0A386458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97" y="3569661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BDDB38A-CF24-3F4A-969A-8B590EDA79B9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295804" y="3048580"/>
            <a:ext cx="85235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12DA2D-6A1E-3A4D-BD2B-E3180F57645A}"/>
              </a:ext>
            </a:extLst>
          </p:cNvPr>
          <p:cNvSpPr/>
          <p:nvPr/>
        </p:nvSpPr>
        <p:spPr>
          <a:xfrm>
            <a:off x="1148156" y="2843560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2" descr="GitHub - solo-io/gloo: The Feature-rich, Kubernetes-native, Next-Generation  API Gateway Built on Envoy">
            <a:extLst>
              <a:ext uri="{FF2B5EF4-FFF2-40B4-BE49-F238E27FC236}">
                <a16:creationId xmlns:a16="http://schemas.microsoft.com/office/drawing/2014/main" id="{558781DE-9E2F-9E4B-B533-89F4B0AE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81" y="2880351"/>
            <a:ext cx="450120" cy="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5F58DC0-5A5D-E640-B57E-B61B9CD72FE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311295" y="3748767"/>
            <a:ext cx="837134" cy="12700"/>
          </a:xfrm>
          <a:prstGeom prst="bentConnector3">
            <a:avLst>
              <a:gd name="adj1" fmla="val 95512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89E340-A86B-6E49-A358-DDB5BD0CA4D2}"/>
              </a:ext>
            </a:extLst>
          </p:cNvPr>
          <p:cNvSpPr/>
          <p:nvPr/>
        </p:nvSpPr>
        <p:spPr>
          <a:xfrm>
            <a:off x="3017085" y="5506184"/>
            <a:ext cx="1428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gateway server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B9A4D594-7EE9-8544-82A1-EC0DE828C59C}"/>
              </a:ext>
            </a:extLst>
          </p:cNvPr>
          <p:cNvCxnSpPr>
            <a:cxnSpLocks/>
            <a:stCxn id="109" idx="2"/>
            <a:endCxn id="133" idx="1"/>
          </p:cNvCxnSpPr>
          <p:nvPr/>
        </p:nvCxnSpPr>
        <p:spPr>
          <a:xfrm rot="16200000" flipH="1">
            <a:off x="1716611" y="3946603"/>
            <a:ext cx="1398679" cy="1411253"/>
          </a:xfrm>
          <a:prstGeom prst="bentConnector2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27030482-7E7C-C44D-9149-9C6E95C957C5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2272218" y="2588340"/>
            <a:ext cx="868110" cy="1160427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56EF54C-E40D-D445-9BAE-FD53A87E3C0D}"/>
              </a:ext>
            </a:extLst>
          </p:cNvPr>
          <p:cNvCxnSpPr>
            <a:cxnSpLocks/>
            <a:stCxn id="109" idx="0"/>
            <a:endCxn id="113" idx="2"/>
          </p:cNvCxnSpPr>
          <p:nvPr/>
        </p:nvCxnSpPr>
        <p:spPr>
          <a:xfrm rot="16200000" flipV="1">
            <a:off x="1564667" y="3398985"/>
            <a:ext cx="291042" cy="27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37E9FDD9-56C6-EF4B-8425-67882DA4F931}"/>
              </a:ext>
            </a:extLst>
          </p:cNvPr>
          <p:cNvCxnSpPr>
            <a:cxnSpLocks/>
            <a:endCxn id="138" idx="0"/>
          </p:cNvCxnSpPr>
          <p:nvPr/>
        </p:nvCxnSpPr>
        <p:spPr>
          <a:xfrm flipV="1">
            <a:off x="3731570" y="4140478"/>
            <a:ext cx="3392164" cy="27007"/>
          </a:xfrm>
          <a:prstGeom prst="bentConnector4">
            <a:avLst>
              <a:gd name="adj1" fmla="val -54"/>
              <a:gd name="adj2" fmla="val 1437512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7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2D432-78A8-A54B-8D32-DBDC0B2E8BD6}"/>
              </a:ext>
            </a:extLst>
          </p:cNvPr>
          <p:cNvSpPr/>
          <p:nvPr/>
        </p:nvSpPr>
        <p:spPr>
          <a:xfrm>
            <a:off x="718713" y="478108"/>
            <a:ext cx="11280511" cy="622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0DF5CB3C-E671-3845-AA3D-D9F24776F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5" y="127567"/>
            <a:ext cx="931983" cy="6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61DDE1-24C8-ED4E-BB8E-EA14863DC435}"/>
              </a:ext>
            </a:extLst>
          </p:cNvPr>
          <p:cNvSpPr/>
          <p:nvPr/>
        </p:nvSpPr>
        <p:spPr>
          <a:xfrm>
            <a:off x="889093" y="675146"/>
            <a:ext cx="1661496" cy="578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EFC10-72D0-8C41-8962-B8D54FA237F4}"/>
              </a:ext>
            </a:extLst>
          </p:cNvPr>
          <p:cNvSpPr/>
          <p:nvPr/>
        </p:nvSpPr>
        <p:spPr>
          <a:xfrm>
            <a:off x="2908930" y="674732"/>
            <a:ext cx="1572312" cy="5797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705DB-1F53-F94E-9A17-0F848B711080}"/>
              </a:ext>
            </a:extLst>
          </p:cNvPr>
          <p:cNvSpPr/>
          <p:nvPr/>
        </p:nvSpPr>
        <p:spPr>
          <a:xfrm>
            <a:off x="9922467" y="675415"/>
            <a:ext cx="1739632" cy="5777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549E1-568C-DC45-8ACC-561547D9B5ED}"/>
              </a:ext>
            </a:extLst>
          </p:cNvPr>
          <p:cNvSpPr/>
          <p:nvPr/>
        </p:nvSpPr>
        <p:spPr>
          <a:xfrm>
            <a:off x="1030427" y="2550004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0F89A-1A8C-D54B-8A40-A20D444E2C97}"/>
              </a:ext>
            </a:extLst>
          </p:cNvPr>
          <p:cNvSpPr/>
          <p:nvPr/>
        </p:nvSpPr>
        <p:spPr>
          <a:xfrm>
            <a:off x="889093" y="6177038"/>
            <a:ext cx="20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ingress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ABED4-E13E-174E-9C71-EDB8D6CFE3C0}"/>
              </a:ext>
            </a:extLst>
          </p:cNvPr>
          <p:cNvSpPr/>
          <p:nvPr/>
        </p:nvSpPr>
        <p:spPr>
          <a:xfrm>
            <a:off x="2929838" y="6192410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B39B5-6644-E14F-BC70-AA750257BACA}"/>
              </a:ext>
            </a:extLst>
          </p:cNvPr>
          <p:cNvSpPr/>
          <p:nvPr/>
        </p:nvSpPr>
        <p:spPr>
          <a:xfrm>
            <a:off x="4677540" y="685397"/>
            <a:ext cx="4931628" cy="5777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D34C7-C55D-0D45-81B6-634D5DBC3E49}"/>
              </a:ext>
            </a:extLst>
          </p:cNvPr>
          <p:cNvSpPr/>
          <p:nvPr/>
        </p:nvSpPr>
        <p:spPr>
          <a:xfrm>
            <a:off x="6389956" y="6205139"/>
            <a:ext cx="21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FCF043-A07B-2C44-952B-A5E9BB55B30A}"/>
              </a:ext>
            </a:extLst>
          </p:cNvPr>
          <p:cNvSpPr/>
          <p:nvPr/>
        </p:nvSpPr>
        <p:spPr>
          <a:xfrm>
            <a:off x="3017085" y="1308218"/>
            <a:ext cx="1353455" cy="169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50E0F6-F1C0-9B44-9571-8CE383E68D57}"/>
              </a:ext>
            </a:extLst>
          </p:cNvPr>
          <p:cNvSpPr/>
          <p:nvPr/>
        </p:nvSpPr>
        <p:spPr>
          <a:xfrm>
            <a:off x="3017085" y="4051945"/>
            <a:ext cx="1353455" cy="1775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F2411-1C18-C441-B8F7-AADE6FBDAF61}"/>
              </a:ext>
            </a:extLst>
          </p:cNvPr>
          <p:cNvSpPr/>
          <p:nvPr/>
        </p:nvSpPr>
        <p:spPr>
          <a:xfrm>
            <a:off x="4881683" y="1308218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8EC4C1-F9DC-1F49-B80E-65635E89D9CA}"/>
              </a:ext>
            </a:extLst>
          </p:cNvPr>
          <p:cNvSpPr/>
          <p:nvPr/>
        </p:nvSpPr>
        <p:spPr>
          <a:xfrm>
            <a:off x="4944665" y="4047921"/>
            <a:ext cx="1353455" cy="17794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E7B440-DDEA-7545-A26C-F5B58128D770}"/>
              </a:ext>
            </a:extLst>
          </p:cNvPr>
          <p:cNvSpPr/>
          <p:nvPr/>
        </p:nvSpPr>
        <p:spPr>
          <a:xfrm>
            <a:off x="6434797" y="4047920"/>
            <a:ext cx="1353455" cy="17794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D1995E-67A6-524B-90FF-970691F38F4E}"/>
              </a:ext>
            </a:extLst>
          </p:cNvPr>
          <p:cNvSpPr/>
          <p:nvPr/>
        </p:nvSpPr>
        <p:spPr>
          <a:xfrm>
            <a:off x="8005990" y="4047921"/>
            <a:ext cx="1353455" cy="17794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90484-DF22-F14C-A9E4-03E75C981F2B}"/>
              </a:ext>
            </a:extLst>
          </p:cNvPr>
          <p:cNvSpPr/>
          <p:nvPr/>
        </p:nvSpPr>
        <p:spPr>
          <a:xfrm>
            <a:off x="9886979" y="6175842"/>
            <a:ext cx="211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namespace: 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C5C74-11ED-7E40-B86A-64B841F16699}"/>
              </a:ext>
            </a:extLst>
          </p:cNvPr>
          <p:cNvSpPr/>
          <p:nvPr/>
        </p:nvSpPr>
        <p:spPr>
          <a:xfrm>
            <a:off x="10057120" y="4041749"/>
            <a:ext cx="1353455" cy="1785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30E50-85C0-7F44-88F3-1185D5A65A9B}"/>
              </a:ext>
            </a:extLst>
          </p:cNvPr>
          <p:cNvSpPr/>
          <p:nvPr/>
        </p:nvSpPr>
        <p:spPr>
          <a:xfrm>
            <a:off x="10090490" y="1248609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7AEF39-D22B-A14D-852F-5C03BAC587C3}"/>
              </a:ext>
            </a:extLst>
          </p:cNvPr>
          <p:cNvSpPr/>
          <p:nvPr/>
        </p:nvSpPr>
        <p:spPr>
          <a:xfrm>
            <a:off x="4918304" y="5389093"/>
            <a:ext cx="148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Inventory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95DEB4-63CE-7749-9AED-85FFFDE9211F}"/>
              </a:ext>
            </a:extLst>
          </p:cNvPr>
          <p:cNvSpPr/>
          <p:nvPr/>
        </p:nvSpPr>
        <p:spPr>
          <a:xfrm>
            <a:off x="6460602" y="5380467"/>
            <a:ext cx="1326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products server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B3DDB7-37F0-D444-9984-C4796AA17DD5}"/>
              </a:ext>
            </a:extLst>
          </p:cNvPr>
          <p:cNvSpPr/>
          <p:nvPr/>
        </p:nvSpPr>
        <p:spPr>
          <a:xfrm>
            <a:off x="8031299" y="5379582"/>
            <a:ext cx="1467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reviews server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80AA33-FA25-954A-A04A-6411E6F180C0}"/>
              </a:ext>
            </a:extLst>
          </p:cNvPr>
          <p:cNvSpPr/>
          <p:nvPr/>
        </p:nvSpPr>
        <p:spPr>
          <a:xfrm>
            <a:off x="10084681" y="5389093"/>
            <a:ext cx="1266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account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37C2AE-C9E0-D543-A236-0FA30062E326}"/>
              </a:ext>
            </a:extLst>
          </p:cNvPr>
          <p:cNvSpPr/>
          <p:nvPr/>
        </p:nvSpPr>
        <p:spPr>
          <a:xfrm>
            <a:off x="4913694" y="2692044"/>
            <a:ext cx="1546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 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F2400-65E4-DA4B-8AFB-9E324A1C7A43}"/>
              </a:ext>
            </a:extLst>
          </p:cNvPr>
          <p:cNvSpPr/>
          <p:nvPr/>
        </p:nvSpPr>
        <p:spPr>
          <a:xfrm>
            <a:off x="10090490" y="2612682"/>
            <a:ext cx="1477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account client</a:t>
            </a:r>
          </a:p>
        </p:txBody>
      </p:sp>
      <p:pic>
        <p:nvPicPr>
          <p:cNvPr id="50" name="Picture 8" descr="Image result for apollo graphql blog">
            <a:extLst>
              <a:ext uri="{FF2B5EF4-FFF2-40B4-BE49-F238E27FC236}">
                <a16:creationId xmlns:a16="http://schemas.microsoft.com/office/drawing/2014/main" id="{2F71E3A6-04D0-284C-A6BD-F7447CB2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43" y="1040545"/>
            <a:ext cx="45719" cy="457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49B138-D623-164F-9FD4-D613215E6E34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673834" y="1308218"/>
            <a:ext cx="1884577" cy="56712"/>
          </a:xfrm>
          <a:prstGeom prst="bentConnector4">
            <a:avLst>
              <a:gd name="adj1" fmla="val -301"/>
              <a:gd name="adj2" fmla="val 503089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DFCC3F3-2B7D-3741-B45D-55231069EAD4}"/>
              </a:ext>
            </a:extLst>
          </p:cNvPr>
          <p:cNvCxnSpPr>
            <a:cxnSpLocks/>
          </p:cNvCxnSpPr>
          <p:nvPr/>
        </p:nvCxnSpPr>
        <p:spPr>
          <a:xfrm flipV="1">
            <a:off x="3831830" y="4042045"/>
            <a:ext cx="1932900" cy="24626"/>
          </a:xfrm>
          <a:prstGeom prst="bentConnector4">
            <a:avLst>
              <a:gd name="adj1" fmla="val -410"/>
              <a:gd name="adj2" fmla="val 1028287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4FCFF1D-EA78-BC48-86D7-AE88903A35B0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3688493" y="4047920"/>
            <a:ext cx="3423032" cy="24630"/>
          </a:xfrm>
          <a:prstGeom prst="bentConnector4">
            <a:avLst>
              <a:gd name="adj1" fmla="val 40115"/>
              <a:gd name="adj2" fmla="val 1028136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4DBAEA6-83CC-F442-8640-217343D0E5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1365" y="1569001"/>
            <a:ext cx="4025" cy="4988905"/>
          </a:xfrm>
          <a:prstGeom prst="bentConnector3">
            <a:avLst>
              <a:gd name="adj1" fmla="val 13022932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18AA6EB-3150-EB4A-8891-DFC9D5CD0C5E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3528925" y="1248609"/>
            <a:ext cx="7238293" cy="122892"/>
          </a:xfrm>
          <a:prstGeom prst="bentConnector4">
            <a:avLst>
              <a:gd name="adj1" fmla="val 12"/>
              <a:gd name="adj2" fmla="val 332109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67245266-EF4B-4246-A205-D18BF32AB9AF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3332627" y="4041749"/>
            <a:ext cx="7401221" cy="30142"/>
          </a:xfrm>
          <a:prstGeom prst="bentConnector4">
            <a:avLst>
              <a:gd name="adj1" fmla="val 45428"/>
              <a:gd name="adj2" fmla="val 85841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08CEAB2-8933-8745-B376-1663D2BE54FD}"/>
              </a:ext>
            </a:extLst>
          </p:cNvPr>
          <p:cNvSpPr/>
          <p:nvPr/>
        </p:nvSpPr>
        <p:spPr>
          <a:xfrm>
            <a:off x="3132665" y="1410405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dapr logo">
            <a:extLst>
              <a:ext uri="{FF2B5EF4-FFF2-40B4-BE49-F238E27FC236}">
                <a16:creationId xmlns:a16="http://schemas.microsoft.com/office/drawing/2014/main" id="{0D217EBE-ACF2-5241-8E9E-ACA9AB5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30" y="1376843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860035C-1696-DD46-AB77-FE4405D7EF9A}"/>
              </a:ext>
            </a:extLst>
          </p:cNvPr>
          <p:cNvSpPr/>
          <p:nvPr/>
        </p:nvSpPr>
        <p:spPr>
          <a:xfrm>
            <a:off x="3140328" y="190129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0" descr="Image result for nextjs">
            <a:extLst>
              <a:ext uri="{FF2B5EF4-FFF2-40B4-BE49-F238E27FC236}">
                <a16:creationId xmlns:a16="http://schemas.microsoft.com/office/drawing/2014/main" id="{8DC22867-296C-E440-BB0D-F0E91088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8" y="1904341"/>
            <a:ext cx="685843" cy="410935"/>
          </a:xfrm>
          <a:prstGeom prst="rect">
            <a:avLst/>
          </a:prstGeom>
          <a:noFill/>
        </p:spPr>
      </p:pic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57CFB91-17D1-D144-977D-E5EBEADBBA69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 flipV="1">
            <a:off x="2383882" y="3005050"/>
            <a:ext cx="1309931" cy="365015"/>
          </a:xfrm>
          <a:prstGeom prst="bentConnector2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885D903-B5B6-3849-9E6E-4FF64A57CD46}"/>
              </a:ext>
            </a:extLst>
          </p:cNvPr>
          <p:cNvSpPr/>
          <p:nvPr/>
        </p:nvSpPr>
        <p:spPr>
          <a:xfrm>
            <a:off x="3140328" y="2384216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Image result for istio logo">
            <a:extLst>
              <a:ext uri="{FF2B5EF4-FFF2-40B4-BE49-F238E27FC236}">
                <a16:creationId xmlns:a16="http://schemas.microsoft.com/office/drawing/2014/main" id="{DF89E0A8-664A-6149-94BF-70FBF75E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68" y="2414645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6DAA728-908E-5948-A674-32BA210BD1BE}"/>
              </a:ext>
            </a:extLst>
          </p:cNvPr>
          <p:cNvSpPr/>
          <p:nvPr/>
        </p:nvSpPr>
        <p:spPr>
          <a:xfrm>
            <a:off x="10733847" y="3415089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629FAD-7A2D-884E-88F3-D8FE8ACEC600}"/>
              </a:ext>
            </a:extLst>
          </p:cNvPr>
          <p:cNvSpPr/>
          <p:nvPr/>
        </p:nvSpPr>
        <p:spPr>
          <a:xfrm>
            <a:off x="5000087" y="1396164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6" descr="Image result for dapr logo">
            <a:extLst>
              <a:ext uri="{FF2B5EF4-FFF2-40B4-BE49-F238E27FC236}">
                <a16:creationId xmlns:a16="http://schemas.microsoft.com/office/drawing/2014/main" id="{1E8B2CE7-9B16-114A-9074-DA555676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52" y="1362602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0F03A37-C45C-6F41-804E-DB39289C31C8}"/>
              </a:ext>
            </a:extLst>
          </p:cNvPr>
          <p:cNvSpPr/>
          <p:nvPr/>
        </p:nvSpPr>
        <p:spPr>
          <a:xfrm>
            <a:off x="5007750" y="1887056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0" descr="Image result for nextjs">
            <a:extLst>
              <a:ext uri="{FF2B5EF4-FFF2-40B4-BE49-F238E27FC236}">
                <a16:creationId xmlns:a16="http://schemas.microsoft.com/office/drawing/2014/main" id="{6D8D2ABA-F9B4-064E-BDBC-7B980DE4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0" y="1890100"/>
            <a:ext cx="685843" cy="410935"/>
          </a:xfrm>
          <a:prstGeom prst="rect">
            <a:avLst/>
          </a:prstGeom>
          <a:noFill/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43F6B70-E2CA-8840-8F99-E5235414FA88}"/>
              </a:ext>
            </a:extLst>
          </p:cNvPr>
          <p:cNvSpPr/>
          <p:nvPr/>
        </p:nvSpPr>
        <p:spPr>
          <a:xfrm>
            <a:off x="10199779" y="1332637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6" descr="Image result for dapr logo">
            <a:extLst>
              <a:ext uri="{FF2B5EF4-FFF2-40B4-BE49-F238E27FC236}">
                <a16:creationId xmlns:a16="http://schemas.microsoft.com/office/drawing/2014/main" id="{401D1270-AC94-FA4D-8699-DA29F395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144" y="1299075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1C7AA9A0-6819-9542-8EED-0FA6BEBF397B}"/>
              </a:ext>
            </a:extLst>
          </p:cNvPr>
          <p:cNvSpPr/>
          <p:nvPr/>
        </p:nvSpPr>
        <p:spPr>
          <a:xfrm>
            <a:off x="10207442" y="1823529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0" descr="Image result for nextjs">
            <a:extLst>
              <a:ext uri="{FF2B5EF4-FFF2-40B4-BE49-F238E27FC236}">
                <a16:creationId xmlns:a16="http://schemas.microsoft.com/office/drawing/2014/main" id="{8BA5C6C7-1F87-4643-8F05-EF8FA902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82" y="1826573"/>
            <a:ext cx="685843" cy="410935"/>
          </a:xfrm>
          <a:prstGeom prst="rect">
            <a:avLst/>
          </a:prstGeom>
          <a:noFill/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242525FD-2DBC-614C-9AAF-E87E03C1D1E5}"/>
              </a:ext>
            </a:extLst>
          </p:cNvPr>
          <p:cNvSpPr/>
          <p:nvPr/>
        </p:nvSpPr>
        <p:spPr>
          <a:xfrm>
            <a:off x="5067175" y="4660320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pollo graphql blog">
            <a:extLst>
              <a:ext uri="{FF2B5EF4-FFF2-40B4-BE49-F238E27FC236}">
                <a16:creationId xmlns:a16="http://schemas.microsoft.com/office/drawing/2014/main" id="{6B964B3E-74A3-5C49-85FB-DF92EEBF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4707632"/>
            <a:ext cx="335922" cy="335922"/>
          </a:xfrm>
          <a:prstGeom prst="rect">
            <a:avLst/>
          </a:prstGeom>
          <a:noFill/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66156A49-57A6-AA47-B46A-8B80409D5EC6}"/>
              </a:ext>
            </a:extLst>
          </p:cNvPr>
          <p:cNvSpPr/>
          <p:nvPr/>
        </p:nvSpPr>
        <p:spPr>
          <a:xfrm>
            <a:off x="5067175" y="4136271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A0B2E0F-5F37-1F4D-B32F-C29FB6BA54E6}"/>
              </a:ext>
            </a:extLst>
          </p:cNvPr>
          <p:cNvSpPr/>
          <p:nvPr/>
        </p:nvSpPr>
        <p:spPr>
          <a:xfrm>
            <a:off x="3113914" y="4173635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F6063F0-A8EC-124C-92AF-24601985DB9B}"/>
              </a:ext>
            </a:extLst>
          </p:cNvPr>
          <p:cNvSpPr/>
          <p:nvPr/>
        </p:nvSpPr>
        <p:spPr>
          <a:xfrm>
            <a:off x="3121577" y="466452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3C9C8B-E4B7-C94D-9688-5FFD12E66263}"/>
              </a:ext>
            </a:extLst>
          </p:cNvPr>
          <p:cNvSpPr/>
          <p:nvPr/>
        </p:nvSpPr>
        <p:spPr>
          <a:xfrm>
            <a:off x="3121577" y="5147446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4" descr="Image result for istio logo">
            <a:extLst>
              <a:ext uri="{FF2B5EF4-FFF2-40B4-BE49-F238E27FC236}">
                <a16:creationId xmlns:a16="http://schemas.microsoft.com/office/drawing/2014/main" id="{3E746DA0-C27F-6A4F-A809-D3604388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17" y="4178505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8" descr="Image result for apollo graphql blog">
            <a:extLst>
              <a:ext uri="{FF2B5EF4-FFF2-40B4-BE49-F238E27FC236}">
                <a16:creationId xmlns:a16="http://schemas.microsoft.com/office/drawing/2014/main" id="{C5388D91-0039-A047-84AE-45CB79A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22" y="4710455"/>
            <a:ext cx="335922" cy="335922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58496950-2E28-014B-850C-A1472461D79A}"/>
              </a:ext>
            </a:extLst>
          </p:cNvPr>
          <p:cNvSpPr/>
          <p:nvPr/>
        </p:nvSpPr>
        <p:spPr>
          <a:xfrm>
            <a:off x="6561839" y="466452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8" descr="Image result for apollo graphql blog">
            <a:extLst>
              <a:ext uri="{FF2B5EF4-FFF2-40B4-BE49-F238E27FC236}">
                <a16:creationId xmlns:a16="http://schemas.microsoft.com/office/drawing/2014/main" id="{FA6DCC1B-2997-544D-B72D-F0C23AB3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97" y="4711839"/>
            <a:ext cx="335922" cy="335922"/>
          </a:xfrm>
          <a:prstGeom prst="rect">
            <a:avLst/>
          </a:prstGeom>
          <a:noFill/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570C2CCE-B2BD-604C-B6D5-2F5981CC1156}"/>
              </a:ext>
            </a:extLst>
          </p:cNvPr>
          <p:cNvSpPr/>
          <p:nvPr/>
        </p:nvSpPr>
        <p:spPr>
          <a:xfrm>
            <a:off x="6561839" y="4140478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9B4CA7-F307-9C40-B1B0-0EE69C7C2741}"/>
              </a:ext>
            </a:extLst>
          </p:cNvPr>
          <p:cNvSpPr/>
          <p:nvPr/>
        </p:nvSpPr>
        <p:spPr>
          <a:xfrm>
            <a:off x="8125298" y="4664527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8" descr="Image result for apollo graphql blog">
            <a:extLst>
              <a:ext uri="{FF2B5EF4-FFF2-40B4-BE49-F238E27FC236}">
                <a16:creationId xmlns:a16="http://schemas.microsoft.com/office/drawing/2014/main" id="{AA9BABAC-5780-9747-92AD-AA3D8DF9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56" y="4711839"/>
            <a:ext cx="335922" cy="335922"/>
          </a:xfrm>
          <a:prstGeom prst="rect">
            <a:avLst/>
          </a:prstGeom>
          <a:noFill/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C9D93622-0E63-2641-ADF1-F2C00E72FE56}"/>
              </a:ext>
            </a:extLst>
          </p:cNvPr>
          <p:cNvSpPr/>
          <p:nvPr/>
        </p:nvSpPr>
        <p:spPr>
          <a:xfrm>
            <a:off x="8125298" y="4140478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22D53B6-3EB6-E94F-86CA-18B7B19B2B20}"/>
              </a:ext>
            </a:extLst>
          </p:cNvPr>
          <p:cNvSpPr/>
          <p:nvPr/>
        </p:nvSpPr>
        <p:spPr>
          <a:xfrm>
            <a:off x="10203467" y="4676782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8" descr="Image result for apollo graphql blog">
            <a:extLst>
              <a:ext uri="{FF2B5EF4-FFF2-40B4-BE49-F238E27FC236}">
                <a16:creationId xmlns:a16="http://schemas.microsoft.com/office/drawing/2014/main" id="{BC9EEB66-DB2F-044A-81AB-20C46AA0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525" y="4724094"/>
            <a:ext cx="335922" cy="335922"/>
          </a:xfrm>
          <a:prstGeom prst="rect">
            <a:avLst/>
          </a:prstGeom>
          <a:noFill/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CB14A911-CFD6-AD4C-BB13-71DF0A5B501D}"/>
              </a:ext>
            </a:extLst>
          </p:cNvPr>
          <p:cNvSpPr/>
          <p:nvPr/>
        </p:nvSpPr>
        <p:spPr>
          <a:xfrm>
            <a:off x="10203467" y="4152733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89646BE-217C-194A-954A-E10939917488}"/>
              </a:ext>
            </a:extLst>
          </p:cNvPr>
          <p:cNvSpPr/>
          <p:nvPr/>
        </p:nvSpPr>
        <p:spPr>
          <a:xfrm>
            <a:off x="1131257" y="3547818"/>
            <a:ext cx="1123789" cy="408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4" descr="Image result for istio logo">
            <a:extLst>
              <a:ext uri="{FF2B5EF4-FFF2-40B4-BE49-F238E27FC236}">
                <a16:creationId xmlns:a16="http://schemas.microsoft.com/office/drawing/2014/main" id="{B0488F44-CA73-F043-8221-C020488C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97" y="3578247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10BFEB15-259E-D94F-A672-EF54E7A76693}"/>
              </a:ext>
            </a:extLst>
          </p:cNvPr>
          <p:cNvSpPr/>
          <p:nvPr/>
        </p:nvSpPr>
        <p:spPr>
          <a:xfrm>
            <a:off x="1109934" y="3928462"/>
            <a:ext cx="1481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ingress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5BA7AAB3-A129-AF4A-9F18-11E1D7651DC9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95804" y="3164491"/>
            <a:ext cx="85235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7785656-CA9A-DE44-8715-EACD3D70A859}"/>
              </a:ext>
            </a:extLst>
          </p:cNvPr>
          <p:cNvSpPr/>
          <p:nvPr/>
        </p:nvSpPr>
        <p:spPr>
          <a:xfrm>
            <a:off x="8546356" y="3541633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604FF44-503F-E449-BE5E-A43FF0B161D2}"/>
              </a:ext>
            </a:extLst>
          </p:cNvPr>
          <p:cNvSpPr/>
          <p:nvPr/>
        </p:nvSpPr>
        <p:spPr>
          <a:xfrm>
            <a:off x="7105977" y="364482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75F14D1-7F36-184D-B456-74B6B2409F87}"/>
              </a:ext>
            </a:extLst>
          </p:cNvPr>
          <p:cNvSpPr/>
          <p:nvPr/>
        </p:nvSpPr>
        <p:spPr>
          <a:xfrm>
            <a:off x="5799065" y="37345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5BD5CF6-6622-FE41-A1E1-EF096EE32EA5}"/>
              </a:ext>
            </a:extLst>
          </p:cNvPr>
          <p:cNvSpPr/>
          <p:nvPr/>
        </p:nvSpPr>
        <p:spPr>
          <a:xfrm>
            <a:off x="2435789" y="5950547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18B464-9C97-C14E-A8D5-D3BB3B2917F9}"/>
              </a:ext>
            </a:extLst>
          </p:cNvPr>
          <p:cNvSpPr/>
          <p:nvPr/>
        </p:nvSpPr>
        <p:spPr>
          <a:xfrm>
            <a:off x="2465984" y="3256919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AC192FE-52FD-3644-95E0-5143C21DB666}"/>
              </a:ext>
            </a:extLst>
          </p:cNvPr>
          <p:cNvSpPr/>
          <p:nvPr/>
        </p:nvSpPr>
        <p:spPr>
          <a:xfrm>
            <a:off x="10805707" y="860628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9B6A91E-7EC3-A143-8855-3301898F64C0}"/>
              </a:ext>
            </a:extLst>
          </p:cNvPr>
          <p:cNvSpPr/>
          <p:nvPr/>
        </p:nvSpPr>
        <p:spPr>
          <a:xfrm>
            <a:off x="5552517" y="99127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mTLS</a:t>
            </a:r>
            <a:endParaRPr lang="en-US" sz="14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0B52E66-7228-6842-A2FA-783395D23A64}"/>
              </a:ext>
            </a:extLst>
          </p:cNvPr>
          <p:cNvSpPr txBox="1"/>
          <p:nvPr/>
        </p:nvSpPr>
        <p:spPr>
          <a:xfrm>
            <a:off x="1496250" y="75363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Istio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7EA8BB-92FB-0C4A-8E17-01179C0D6496}"/>
              </a:ext>
            </a:extLst>
          </p:cNvPr>
          <p:cNvSpPr/>
          <p:nvPr/>
        </p:nvSpPr>
        <p:spPr>
          <a:xfrm>
            <a:off x="1148156" y="2959471"/>
            <a:ext cx="1123789" cy="41004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itHub - solo-io/gloo: The Feature-rich, Kubernetes-native, Next-Generation  API Gateway Built on Envoy">
            <a:extLst>
              <a:ext uri="{FF2B5EF4-FFF2-40B4-BE49-F238E27FC236}">
                <a16:creationId xmlns:a16="http://schemas.microsoft.com/office/drawing/2014/main" id="{7DFEFD9B-6949-9F40-A7CE-49ED2A8C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81" y="2996262"/>
            <a:ext cx="450120" cy="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255376C-C54D-F542-91DE-D8C6CEFE0D32}"/>
              </a:ext>
            </a:extLst>
          </p:cNvPr>
          <p:cNvCxnSpPr>
            <a:cxnSpLocks/>
          </p:cNvCxnSpPr>
          <p:nvPr/>
        </p:nvCxnSpPr>
        <p:spPr>
          <a:xfrm>
            <a:off x="1987289" y="3538670"/>
            <a:ext cx="1309931" cy="513110"/>
          </a:xfrm>
          <a:prstGeom prst="bentConnector2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4" descr="Image result for istio logo">
            <a:extLst>
              <a:ext uri="{FF2B5EF4-FFF2-40B4-BE49-F238E27FC236}">
                <a16:creationId xmlns:a16="http://schemas.microsoft.com/office/drawing/2014/main" id="{93B5103C-E707-034B-98EF-D48C3C4B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6" y="2397796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Image result for istio logo">
            <a:extLst>
              <a:ext uri="{FF2B5EF4-FFF2-40B4-BE49-F238E27FC236}">
                <a16:creationId xmlns:a16="http://schemas.microsoft.com/office/drawing/2014/main" id="{40CCCFD5-3E0D-4244-BE93-CE32897C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88" y="2337749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Image result for dapr logo">
            <a:extLst>
              <a:ext uri="{FF2B5EF4-FFF2-40B4-BE49-F238E27FC236}">
                <a16:creationId xmlns:a16="http://schemas.microsoft.com/office/drawing/2014/main" id="{1FC8037D-5EC3-434D-B138-FFC7ADCD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8" y="5060016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36B153E3-B37C-7944-A5FB-0A52DC471352}"/>
              </a:ext>
            </a:extLst>
          </p:cNvPr>
          <p:cNvSpPr/>
          <p:nvPr/>
        </p:nvSpPr>
        <p:spPr>
          <a:xfrm>
            <a:off x="5067175" y="5135778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6" descr="Image result for dapr logo">
            <a:extLst>
              <a:ext uri="{FF2B5EF4-FFF2-40B4-BE49-F238E27FC236}">
                <a16:creationId xmlns:a16="http://schemas.microsoft.com/office/drawing/2014/main" id="{6C9B5D26-4E78-C04A-8C01-C48E7B50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40" y="5102216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A90E3F8-1321-5941-8762-7306B7F6E319}"/>
              </a:ext>
            </a:extLst>
          </p:cNvPr>
          <p:cNvSpPr/>
          <p:nvPr/>
        </p:nvSpPr>
        <p:spPr>
          <a:xfrm>
            <a:off x="6558262" y="5155291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6" descr="Image result for dapr logo">
            <a:extLst>
              <a:ext uri="{FF2B5EF4-FFF2-40B4-BE49-F238E27FC236}">
                <a16:creationId xmlns:a16="http://schemas.microsoft.com/office/drawing/2014/main" id="{9B4E7EAF-2512-A34F-8005-47AA4A13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27" y="5121729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21EBD50B-F1D9-8447-B33A-5B34B0A41F60}"/>
              </a:ext>
            </a:extLst>
          </p:cNvPr>
          <p:cNvSpPr/>
          <p:nvPr/>
        </p:nvSpPr>
        <p:spPr>
          <a:xfrm>
            <a:off x="8130673" y="5156310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6" descr="Image result for dapr logo">
            <a:extLst>
              <a:ext uri="{FF2B5EF4-FFF2-40B4-BE49-F238E27FC236}">
                <a16:creationId xmlns:a16="http://schemas.microsoft.com/office/drawing/2014/main" id="{E341A3C8-C8AB-7746-9305-7AFD7EC5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38" y="5122748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EC34A90-7A2A-824D-B409-6B094B83EAA1}"/>
              </a:ext>
            </a:extLst>
          </p:cNvPr>
          <p:cNvSpPr/>
          <p:nvPr/>
        </p:nvSpPr>
        <p:spPr>
          <a:xfrm>
            <a:off x="10201975" y="5188133"/>
            <a:ext cx="1123789" cy="4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6" descr="Image result for dapr logo">
            <a:extLst>
              <a:ext uri="{FF2B5EF4-FFF2-40B4-BE49-F238E27FC236}">
                <a16:creationId xmlns:a16="http://schemas.microsoft.com/office/drawing/2014/main" id="{981AFA2A-B595-B240-BC6B-DA3415F4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40" y="5154571"/>
            <a:ext cx="604722" cy="6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 descr="Image result for istio logo">
            <a:extLst>
              <a:ext uri="{FF2B5EF4-FFF2-40B4-BE49-F238E27FC236}">
                <a16:creationId xmlns:a16="http://schemas.microsoft.com/office/drawing/2014/main" id="{2D078DF4-8132-824F-A01F-A0A3B3E0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03" y="4153705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Image result for istio logo">
            <a:extLst>
              <a:ext uri="{FF2B5EF4-FFF2-40B4-BE49-F238E27FC236}">
                <a16:creationId xmlns:a16="http://schemas.microsoft.com/office/drawing/2014/main" id="{9D6A4B02-015F-634E-8548-CABF5BC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67" y="4152613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Image result for istio logo">
            <a:extLst>
              <a:ext uri="{FF2B5EF4-FFF2-40B4-BE49-F238E27FC236}">
                <a16:creationId xmlns:a16="http://schemas.microsoft.com/office/drawing/2014/main" id="{7CD420FF-C0BA-9E49-98EF-8D3D5555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38" y="4152612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Image result for istio logo">
            <a:extLst>
              <a:ext uri="{FF2B5EF4-FFF2-40B4-BE49-F238E27FC236}">
                <a16:creationId xmlns:a16="http://schemas.microsoft.com/office/drawing/2014/main" id="{DA4FCD44-A39A-5D4A-A5E4-5C875F039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41" y="4160920"/>
            <a:ext cx="696732" cy="3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1EA766F4-158B-FD4E-B290-14F41EAD2A70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275557" y="3746842"/>
            <a:ext cx="855700" cy="510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A58E0CD-A9BA-FA46-88D2-AE2DC023D1F7}"/>
              </a:ext>
            </a:extLst>
          </p:cNvPr>
          <p:cNvSpPr/>
          <p:nvPr/>
        </p:nvSpPr>
        <p:spPr>
          <a:xfrm>
            <a:off x="3140328" y="2736065"/>
            <a:ext cx="1481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 client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820D217-E8A6-944C-9A44-B76DD3F107B1}"/>
              </a:ext>
            </a:extLst>
          </p:cNvPr>
          <p:cNvSpPr/>
          <p:nvPr/>
        </p:nvSpPr>
        <p:spPr>
          <a:xfrm>
            <a:off x="3076009" y="5543792"/>
            <a:ext cx="1481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gateway server</a:t>
            </a:r>
          </a:p>
        </p:txBody>
      </p:sp>
    </p:spTree>
    <p:extLst>
      <p:ext uri="{BB962C8B-B14F-4D97-AF65-F5344CB8AC3E}">
        <p14:creationId xmlns:p14="http://schemas.microsoft.com/office/powerpoint/2010/main" val="3350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15664</TotalTime>
  <Words>81</Words>
  <Application>Microsoft Macintosh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James (Mobile &amp; Digital Experience)</dc:creator>
  <cp:lastModifiedBy>Richard James (Mobile &amp; Digital Experience)</cp:lastModifiedBy>
  <cp:revision>19</cp:revision>
  <dcterms:created xsi:type="dcterms:W3CDTF">2021-02-19T15:45:08Z</dcterms:created>
  <dcterms:modified xsi:type="dcterms:W3CDTF">2021-03-04T12:41:03Z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727314-839f-4754-b45d-089346ddf4a4_Enabled">
    <vt:lpwstr>true</vt:lpwstr>
  </property>
  <property fmtid="{D5CDD505-2E9C-101B-9397-08002B2CF9AE}" pid="3" name="MSIP_Label_f5727314-839f-4754-b45d-089346ddf4a4_SetDate">
    <vt:lpwstr>2021-02-24T10:18:43Z</vt:lpwstr>
  </property>
  <property fmtid="{D5CDD505-2E9C-101B-9397-08002B2CF9AE}" pid="4" name="MSIP_Label_f5727314-839f-4754-b45d-089346ddf4a4_Method">
    <vt:lpwstr>Privileged</vt:lpwstr>
  </property>
  <property fmtid="{D5CDD505-2E9C-101B-9397-08002B2CF9AE}" pid="5" name="MSIP_Label_f5727314-839f-4754-b45d-089346ddf4a4_Name">
    <vt:lpwstr>NBS Public - Visible Label</vt:lpwstr>
  </property>
  <property fmtid="{D5CDD505-2E9C-101B-9397-08002B2CF9AE}" pid="6" name="MSIP_Label_f5727314-839f-4754-b45d-089346ddf4a4_SiteId">
    <vt:lpwstr>18ed93f5-e470-4996-b0ef-9554af985d50</vt:lpwstr>
  </property>
  <property fmtid="{D5CDD505-2E9C-101B-9397-08002B2CF9AE}" pid="7" name="MSIP_Label_f5727314-839f-4754-b45d-089346ddf4a4_ActionId">
    <vt:lpwstr>0e910a66-f75c-4f7e-ab40-0b195b137cc3</vt:lpwstr>
  </property>
  <property fmtid="{D5CDD505-2E9C-101B-9397-08002B2CF9AE}" pid="8" name="MSIP_Label_f5727314-839f-4754-b45d-089346ddf4a4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NBS Public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NBS Public</vt:lpwstr>
  </property>
</Properties>
</file>