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James (Mobile &amp; Digital Experience)" initials="RJ(&amp;DE" lastIdx="2" clrIdx="0">
    <p:extLst>
      <p:ext uri="{19B8F6BF-5375-455C-9EA6-DF929625EA0E}">
        <p15:presenceInfo xmlns:p15="http://schemas.microsoft.com/office/powerpoint/2012/main" userId="S::richard.james2@nationwide.co.uk::7ccaf9a9-f2a0-4938-8513-2f83fb94baa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0"/>
    <p:restoredTop sz="94395"/>
  </p:normalViewPr>
  <p:slideViewPr>
    <p:cSldViewPr snapToGrid="0" snapToObjects="1">
      <p:cViewPr>
        <p:scale>
          <a:sx n="110" d="100"/>
          <a:sy n="110" d="100"/>
        </p:scale>
        <p:origin x="1496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C9BD9-206B-774F-B915-243147B518E6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8343E-85C4-AD46-A768-9D22FB3DC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56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8343E-85C4-AD46-A768-9D22FB3DC3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94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8343E-85C4-AD46-A768-9D22FB3DC3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60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FBCC-2A80-FB47-8B65-D53C9435F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B88FC-6904-EE42-91DA-E8D1D8737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82721-613F-CD4C-BFE4-2BD8BE1C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937D-9C01-E74A-A304-725243535B59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818D8-2F21-EB4D-98F3-5742E4F8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617C4-58CE-ED4E-BE1E-BC7BE5B5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D6F0-63FD-CB4B-85FC-652EF4FE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2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A93D-5245-8542-B4E6-185381DC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706B8-C86F-0147-8B5E-AEB5C7D12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782FC-E758-AD49-A98F-7A9E9C67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937D-9C01-E74A-A304-725243535B59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460AF-DDE8-AA43-9BAA-1373609A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134EE-F0CB-6F4F-8EB1-458EBE0F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D6F0-63FD-CB4B-85FC-652EF4FE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0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B8197-9F54-AF4F-A8E8-29DEBDB7D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A8006-03DC-8E4B-844C-FDC7076D0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45488-6719-7442-AAC6-719B7E74C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937D-9C01-E74A-A304-725243535B59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F82A5-EB36-3D46-89C4-F72B4D1F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F5818-C662-FA42-9889-E859CED2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D6F0-63FD-CB4B-85FC-652EF4FE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1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D1280-6B14-1549-A166-1E17FC3F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C8C57-F42A-ED41-A140-3C8EE02B0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C3136-4A0D-E644-92BA-85E84F28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937D-9C01-E74A-A304-725243535B59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759E2-95CB-5D45-9ECF-E802D9E6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39679-00D0-054A-A8E1-159BE4BD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D6F0-63FD-CB4B-85FC-652EF4FE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9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2CB16-9D06-6344-BB3E-BF948A23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3D5CF-8780-B34A-8277-7F3779E85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FEC18-5120-1A4B-B813-44294236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937D-9C01-E74A-A304-725243535B59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7DE7-DB29-F145-8238-0E930FAB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15606-817E-3746-8C2D-26B7C4EC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D6F0-63FD-CB4B-85FC-652EF4FE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1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292A9-7414-D649-97C8-101327AB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A1E2-7D3B-1F47-8A7A-BAB11269A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FA18E-2FB3-F544-BD4B-FA2361A3A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5C566-E03A-7E4E-B0B7-0AA039C9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937D-9C01-E74A-A304-725243535B59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26D91-AC43-3144-B7E0-7AC5DD3F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4315B-27D3-8143-B9DA-C9D51711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D6F0-63FD-CB4B-85FC-652EF4FE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1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3C247-6DE1-214A-86BF-1D309572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BBB54-8118-EA4B-9785-C3AB3AF56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2064C-C498-674D-BF22-B7EAB53B3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6F5F4-AF4A-3448-A940-AB178BA19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D8B93-CA1E-804D-AA47-BC0BA75DA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B292F-508A-EE4D-A5EC-AA5B9E83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937D-9C01-E74A-A304-725243535B59}" type="datetimeFigureOut">
              <a:rPr lang="en-US" smtClean="0"/>
              <a:t>2/22/21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114EEB-026B-C041-A8BD-A6DF5D9E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81E2B-0D5F-1C45-ADF3-A79BAE34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D6F0-63FD-CB4B-85FC-652EF4FE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DCB11-0BCF-8D41-A305-827C718A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96A8E-E606-5C46-B7A3-6976FD1D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937D-9C01-E74A-A304-725243535B59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E5AFC-249A-A24E-B5F5-84CDB6B8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BA6D4-6270-D740-9E7C-92019569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D6F0-63FD-CB4B-85FC-652EF4FE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8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685149-35DF-584B-8548-AE54071CF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937D-9C01-E74A-A304-725243535B59}" type="datetimeFigureOut">
              <a:rPr lang="en-US" smtClean="0"/>
              <a:t>2/22/21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D878D-B105-0A41-864A-50972B3A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6F963-F7E8-064F-BAF4-A2C8AF24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D6F0-63FD-CB4B-85FC-652EF4FE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6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0087F-A99B-8B40-8C36-84D9012E1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C16B0-F09F-044D-8968-608B9A4A7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DCB33-9114-B144-824E-2BD2FE490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D1935-A887-0549-9A5E-E501B003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937D-9C01-E74A-A304-725243535B59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B89F2-2C96-6B4C-886C-B8496A0C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28481-11CD-C142-8990-035B7F07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D6F0-63FD-CB4B-85FC-652EF4FE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8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3F55-CF41-DE4F-8D15-686CCFB2C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48E1F-63DC-384F-B8D9-A0A13941C5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C71CC-DD09-CA41-B826-F8E695960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C8D6A-278E-3941-AB7A-E85CFFE0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937D-9C01-E74A-A304-725243535B59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F5DA2-182D-0D49-9412-AFDA4B22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C4E8D-0C3E-DC42-8697-9366A310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D6F0-63FD-CB4B-85FC-652EF4FE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1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98D962-3B5C-BB4E-BFE5-0367FE27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C4C78-91E1-9B4B-9442-F69A9234D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B3AF3-74EA-044E-AC74-D45F25CAE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4937D-9C01-E74A-A304-725243535B59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7DD64-D788-334D-8F2B-FD37BE0C1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814EE-3E65-D444-BCE4-9435434BE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AD6F0-63FD-CB4B-85FC-652EF4FEAA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73A3ED-C337-A44D-B363-29CA36DDE57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6731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297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 Internal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FAACF-2416-A049-958F-8FEC763F916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6731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297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 Internal</a:t>
            </a:r>
          </a:p>
        </p:txBody>
      </p:sp>
    </p:spTree>
    <p:extLst>
      <p:ext uri="{BB962C8B-B14F-4D97-AF65-F5344CB8AC3E}">
        <p14:creationId xmlns:p14="http://schemas.microsoft.com/office/powerpoint/2010/main" val="117334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61DDE1-24C8-ED4E-BB8E-EA14863DC435}"/>
              </a:ext>
            </a:extLst>
          </p:cNvPr>
          <p:cNvSpPr/>
          <p:nvPr/>
        </p:nvSpPr>
        <p:spPr>
          <a:xfrm>
            <a:off x="617550" y="633201"/>
            <a:ext cx="1572312" cy="57852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4EFC10-72D0-8C41-8962-B8D54FA237F4}"/>
              </a:ext>
            </a:extLst>
          </p:cNvPr>
          <p:cNvSpPr/>
          <p:nvPr/>
        </p:nvSpPr>
        <p:spPr>
          <a:xfrm>
            <a:off x="3202957" y="630787"/>
            <a:ext cx="1572312" cy="5797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6549E1-568C-DC45-8ACC-561547D9B5ED}"/>
              </a:ext>
            </a:extLst>
          </p:cNvPr>
          <p:cNvSpPr/>
          <p:nvPr/>
        </p:nvSpPr>
        <p:spPr>
          <a:xfrm>
            <a:off x="729847" y="4085111"/>
            <a:ext cx="1353455" cy="16401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70F89A-1A8C-D54B-8A40-A20D444E2C97}"/>
              </a:ext>
            </a:extLst>
          </p:cNvPr>
          <p:cNvSpPr/>
          <p:nvPr/>
        </p:nvSpPr>
        <p:spPr>
          <a:xfrm>
            <a:off x="788425" y="6135093"/>
            <a:ext cx="11356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NDAP Legacy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3ABED4-E13E-174E-9C71-EDB8D6CFE3C0}"/>
              </a:ext>
            </a:extLst>
          </p:cNvPr>
          <p:cNvSpPr/>
          <p:nvPr/>
        </p:nvSpPr>
        <p:spPr>
          <a:xfrm>
            <a:off x="3546004" y="6148552"/>
            <a:ext cx="8443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NDAP AC</a:t>
            </a:r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557CFB91-17D1-D144-977D-E5EBEADBBA69}"/>
              </a:ext>
            </a:extLst>
          </p:cNvPr>
          <p:cNvCxnSpPr>
            <a:cxnSpLocks/>
            <a:stCxn id="13" idx="3"/>
            <a:endCxn id="91" idx="1"/>
          </p:cNvCxnSpPr>
          <p:nvPr/>
        </p:nvCxnSpPr>
        <p:spPr>
          <a:xfrm flipV="1">
            <a:off x="2083302" y="4903172"/>
            <a:ext cx="1227810" cy="2000"/>
          </a:xfrm>
          <a:prstGeom prst="bentConnector3">
            <a:avLst>
              <a:gd name="adj1" fmla="val 50000"/>
            </a:avLst>
          </a:prstGeom>
          <a:ln w="9525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0BFEB15-259E-D94F-A672-EF54E7A76693}"/>
              </a:ext>
            </a:extLst>
          </p:cNvPr>
          <p:cNvSpPr/>
          <p:nvPr/>
        </p:nvSpPr>
        <p:spPr>
          <a:xfrm>
            <a:off x="816868" y="4423717"/>
            <a:ext cx="148114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IBM ACA </a:t>
            </a:r>
          </a:p>
          <a:p>
            <a:r>
              <a:rPr lang="en-US" sz="1400" dirty="0">
                <a:solidFill>
                  <a:schemeClr val="bg1"/>
                </a:solidFill>
              </a:rPr>
              <a:t>(Extensible</a:t>
            </a:r>
          </a:p>
          <a:p>
            <a:r>
              <a:rPr lang="en-US" sz="1400" dirty="0">
                <a:solidFill>
                  <a:schemeClr val="bg1"/>
                </a:solidFill>
              </a:rPr>
              <a:t>BOT </a:t>
            </a:r>
          </a:p>
          <a:p>
            <a:r>
              <a:rPr lang="en-US" sz="1400" dirty="0">
                <a:solidFill>
                  <a:schemeClr val="bg1"/>
                </a:solidFill>
              </a:rPr>
              <a:t>Middleware)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80B52E66-7228-6842-A2FA-783395D23A64}"/>
              </a:ext>
            </a:extLst>
          </p:cNvPr>
          <p:cNvSpPr txBox="1"/>
          <p:nvPr/>
        </p:nvSpPr>
        <p:spPr>
          <a:xfrm>
            <a:off x="579743" y="65672"/>
            <a:ext cx="4126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Original Migration Plan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02FEFA7-F9DF-0C4E-9B17-A1F858227942}"/>
              </a:ext>
            </a:extLst>
          </p:cNvPr>
          <p:cNvSpPr/>
          <p:nvPr/>
        </p:nvSpPr>
        <p:spPr>
          <a:xfrm>
            <a:off x="3311112" y="4083111"/>
            <a:ext cx="1353455" cy="16401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798008F-4D02-E141-87A7-955AF0C57227}"/>
              </a:ext>
            </a:extLst>
          </p:cNvPr>
          <p:cNvSpPr/>
          <p:nvPr/>
        </p:nvSpPr>
        <p:spPr>
          <a:xfrm>
            <a:off x="3398133" y="4421717"/>
            <a:ext cx="148114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IBM ACA </a:t>
            </a:r>
          </a:p>
          <a:p>
            <a:r>
              <a:rPr lang="en-US" sz="1400" dirty="0">
                <a:solidFill>
                  <a:schemeClr val="bg1"/>
                </a:solidFill>
              </a:rPr>
              <a:t>(Extensible</a:t>
            </a:r>
          </a:p>
          <a:p>
            <a:r>
              <a:rPr lang="en-US" sz="1400" dirty="0">
                <a:solidFill>
                  <a:schemeClr val="bg1"/>
                </a:solidFill>
              </a:rPr>
              <a:t>BOT </a:t>
            </a:r>
          </a:p>
          <a:p>
            <a:r>
              <a:rPr lang="en-US" sz="1400" dirty="0">
                <a:solidFill>
                  <a:schemeClr val="bg1"/>
                </a:solidFill>
              </a:rPr>
              <a:t>Middleware)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D10252D-E3E6-5444-98F9-9FE084513080}"/>
              </a:ext>
            </a:extLst>
          </p:cNvPr>
          <p:cNvSpPr/>
          <p:nvPr/>
        </p:nvSpPr>
        <p:spPr>
          <a:xfrm>
            <a:off x="816801" y="658721"/>
            <a:ext cx="11170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Multi-tenant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Cluster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A823D9C-33C1-D14B-AEC3-0D5B93ECD6A8}"/>
              </a:ext>
            </a:extLst>
          </p:cNvPr>
          <p:cNvSpPr/>
          <p:nvPr/>
        </p:nvSpPr>
        <p:spPr>
          <a:xfrm>
            <a:off x="3398133" y="678206"/>
            <a:ext cx="12664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Single-tenant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Cluster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DC4A65B-6E1B-3046-A004-408814851539}"/>
              </a:ext>
            </a:extLst>
          </p:cNvPr>
          <p:cNvSpPr/>
          <p:nvPr/>
        </p:nvSpPr>
        <p:spPr>
          <a:xfrm>
            <a:off x="5892377" y="630195"/>
            <a:ext cx="1572312" cy="5797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2CB5AB0-48DB-B741-B294-0BDD65310BAA}"/>
              </a:ext>
            </a:extLst>
          </p:cNvPr>
          <p:cNvSpPr/>
          <p:nvPr/>
        </p:nvSpPr>
        <p:spPr>
          <a:xfrm>
            <a:off x="5970936" y="6120264"/>
            <a:ext cx="13510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Messaging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ePaaS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3FA3A96-7E25-8941-ACBA-42731CF6EF85}"/>
              </a:ext>
            </a:extLst>
          </p:cNvPr>
          <p:cNvSpPr/>
          <p:nvPr/>
        </p:nvSpPr>
        <p:spPr>
          <a:xfrm>
            <a:off x="6000532" y="4082519"/>
            <a:ext cx="1353455" cy="16401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5E523C-7C80-EA4E-8435-D21D5A70DC8B}"/>
              </a:ext>
            </a:extLst>
          </p:cNvPr>
          <p:cNvSpPr/>
          <p:nvPr/>
        </p:nvSpPr>
        <p:spPr>
          <a:xfrm>
            <a:off x="6087553" y="4421125"/>
            <a:ext cx="148114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IBM ACA </a:t>
            </a:r>
          </a:p>
          <a:p>
            <a:r>
              <a:rPr lang="en-US" sz="1400" dirty="0">
                <a:solidFill>
                  <a:schemeClr val="bg1"/>
                </a:solidFill>
              </a:rPr>
              <a:t>(Extensible</a:t>
            </a:r>
          </a:p>
          <a:p>
            <a:r>
              <a:rPr lang="en-US" sz="1400" dirty="0">
                <a:solidFill>
                  <a:schemeClr val="bg1"/>
                </a:solidFill>
              </a:rPr>
              <a:t>BOT </a:t>
            </a:r>
          </a:p>
          <a:p>
            <a:r>
              <a:rPr lang="en-US" sz="1400" dirty="0">
                <a:solidFill>
                  <a:schemeClr val="bg1"/>
                </a:solidFill>
              </a:rPr>
              <a:t>Middleware)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726E747-621E-BD4A-97B5-0BB849FAD0A8}"/>
              </a:ext>
            </a:extLst>
          </p:cNvPr>
          <p:cNvSpPr/>
          <p:nvPr/>
        </p:nvSpPr>
        <p:spPr>
          <a:xfrm>
            <a:off x="6087553" y="677614"/>
            <a:ext cx="12664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Single-tenant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Cluster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D47BBF2-C375-B246-8B34-967EA295B20A}"/>
              </a:ext>
            </a:extLst>
          </p:cNvPr>
          <p:cNvSpPr/>
          <p:nvPr/>
        </p:nvSpPr>
        <p:spPr>
          <a:xfrm>
            <a:off x="729847" y="4088181"/>
            <a:ext cx="1367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Chat/Messaging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3703AC7-E691-F746-AA69-E4F0DBB0109C}"/>
              </a:ext>
            </a:extLst>
          </p:cNvPr>
          <p:cNvSpPr/>
          <p:nvPr/>
        </p:nvSpPr>
        <p:spPr>
          <a:xfrm>
            <a:off x="3271026" y="4098526"/>
            <a:ext cx="1367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Chat/Messaging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A938951-9754-2443-A98A-E75DF38A99AF}"/>
              </a:ext>
            </a:extLst>
          </p:cNvPr>
          <p:cNvSpPr/>
          <p:nvPr/>
        </p:nvSpPr>
        <p:spPr>
          <a:xfrm>
            <a:off x="6003983" y="4113907"/>
            <a:ext cx="1367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Chat/Messaging</a:t>
            </a:r>
          </a:p>
        </p:txBody>
      </p: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1EF01ABB-6095-2849-A87E-6473E08C6891}"/>
              </a:ext>
            </a:extLst>
          </p:cNvPr>
          <p:cNvCxnSpPr>
            <a:cxnSpLocks/>
            <a:stCxn id="91" idx="3"/>
            <a:endCxn id="101" idx="1"/>
          </p:cNvCxnSpPr>
          <p:nvPr/>
        </p:nvCxnSpPr>
        <p:spPr>
          <a:xfrm flipV="1">
            <a:off x="4664567" y="4902580"/>
            <a:ext cx="1335965" cy="592"/>
          </a:xfrm>
          <a:prstGeom prst="bentConnector3">
            <a:avLst>
              <a:gd name="adj1" fmla="val 50000"/>
            </a:avLst>
          </a:prstGeom>
          <a:ln w="9525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0E89C46-ED49-C848-8D26-2E9D23F96FCA}"/>
              </a:ext>
            </a:extLst>
          </p:cNvPr>
          <p:cNvSpPr txBox="1"/>
          <p:nvPr/>
        </p:nvSpPr>
        <p:spPr>
          <a:xfrm>
            <a:off x="2691268" y="1441742"/>
            <a:ext cx="1554860" cy="646331"/>
          </a:xfrm>
          <a:prstGeom prst="rect">
            <a:avLst/>
          </a:prstGeom>
          <a:solidFill>
            <a:srgbClr val="FF93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We are here now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BE6BA9E-CCDA-F84A-B9FC-EBB930B10405}"/>
              </a:ext>
            </a:extLst>
          </p:cNvPr>
          <p:cNvSpPr txBox="1"/>
          <p:nvPr/>
        </p:nvSpPr>
        <p:spPr>
          <a:xfrm>
            <a:off x="5450556" y="2277350"/>
            <a:ext cx="2391769" cy="1477328"/>
          </a:xfrm>
          <a:prstGeom prst="rect">
            <a:avLst/>
          </a:prstGeom>
          <a:solidFill>
            <a:srgbClr val="FF93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An </a:t>
            </a:r>
            <a:r>
              <a:rPr lang="en-US" b="1" dirty="0" err="1">
                <a:solidFill>
                  <a:schemeClr val="bg1"/>
                </a:solidFill>
              </a:rPr>
              <a:t>ePaaS</a:t>
            </a:r>
            <a:r>
              <a:rPr lang="en-US" b="1" dirty="0">
                <a:solidFill>
                  <a:schemeClr val="bg1"/>
                </a:solidFill>
              </a:rPr>
              <a:t> cluster is second inline for the Chat/Messaging services (formerly </a:t>
            </a:r>
            <a:r>
              <a:rPr lang="en-US" b="1" dirty="0" err="1">
                <a:solidFill>
                  <a:schemeClr val="bg1"/>
                </a:solidFill>
              </a:rPr>
              <a:t>MyNationwide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81A3952-4237-5749-91B7-439CC7A8DA23}"/>
              </a:ext>
            </a:extLst>
          </p:cNvPr>
          <p:cNvSpPr/>
          <p:nvPr/>
        </p:nvSpPr>
        <p:spPr>
          <a:xfrm>
            <a:off x="8584666" y="627517"/>
            <a:ext cx="1572312" cy="5797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A69EFE-D42C-9E4D-B1AF-5C43E3CF5763}"/>
              </a:ext>
            </a:extLst>
          </p:cNvPr>
          <p:cNvSpPr/>
          <p:nvPr/>
        </p:nvSpPr>
        <p:spPr>
          <a:xfrm>
            <a:off x="8902546" y="6145282"/>
            <a:ext cx="9550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NEP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ePaaS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FAB1D9B-8DE7-5649-8C5A-3DC2C66AA8EC}"/>
              </a:ext>
            </a:extLst>
          </p:cNvPr>
          <p:cNvSpPr/>
          <p:nvPr/>
        </p:nvSpPr>
        <p:spPr>
          <a:xfrm>
            <a:off x="8692821" y="4079841"/>
            <a:ext cx="1353455" cy="16401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0B6CC1-279E-AA49-A3BE-5200F71EE61E}"/>
              </a:ext>
            </a:extLst>
          </p:cNvPr>
          <p:cNvSpPr/>
          <p:nvPr/>
        </p:nvSpPr>
        <p:spPr>
          <a:xfrm>
            <a:off x="8779842" y="4418447"/>
            <a:ext cx="148114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IBM ACA </a:t>
            </a:r>
          </a:p>
          <a:p>
            <a:r>
              <a:rPr lang="en-US" sz="1400" dirty="0">
                <a:solidFill>
                  <a:schemeClr val="bg1"/>
                </a:solidFill>
              </a:rPr>
              <a:t>(Extensible</a:t>
            </a:r>
          </a:p>
          <a:p>
            <a:r>
              <a:rPr lang="en-US" sz="1400" dirty="0">
                <a:solidFill>
                  <a:schemeClr val="bg1"/>
                </a:solidFill>
              </a:rPr>
              <a:t>BOT </a:t>
            </a:r>
          </a:p>
          <a:p>
            <a:r>
              <a:rPr lang="en-US" sz="1400" dirty="0">
                <a:solidFill>
                  <a:schemeClr val="bg1"/>
                </a:solidFill>
              </a:rPr>
              <a:t>Middleware)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8B5C8B-DCD1-1845-9D4F-1386367B0D70}"/>
              </a:ext>
            </a:extLst>
          </p:cNvPr>
          <p:cNvSpPr/>
          <p:nvPr/>
        </p:nvSpPr>
        <p:spPr>
          <a:xfrm>
            <a:off x="8779842" y="674936"/>
            <a:ext cx="12664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Multi-tenant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Cluster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7E71F4-FBC4-CF4F-A30B-3D4A4A9E49E9}"/>
              </a:ext>
            </a:extLst>
          </p:cNvPr>
          <p:cNvSpPr/>
          <p:nvPr/>
        </p:nvSpPr>
        <p:spPr>
          <a:xfrm>
            <a:off x="8692820" y="2084264"/>
            <a:ext cx="1353455" cy="16401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CED892A-B995-8841-A0E1-3BE0B22575A2}"/>
              </a:ext>
            </a:extLst>
          </p:cNvPr>
          <p:cNvSpPr/>
          <p:nvPr/>
        </p:nvSpPr>
        <p:spPr>
          <a:xfrm>
            <a:off x="8779842" y="2627038"/>
            <a:ext cx="14811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Microservices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6E190C2-C58E-AA46-B926-36E61FBD114F}"/>
              </a:ext>
            </a:extLst>
          </p:cNvPr>
          <p:cNvSpPr/>
          <p:nvPr/>
        </p:nvSpPr>
        <p:spPr>
          <a:xfrm>
            <a:off x="8696272" y="4111229"/>
            <a:ext cx="1367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Chat/Messaging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4EB17-D0D3-0C40-8290-31E70B0AD6BB}"/>
              </a:ext>
            </a:extLst>
          </p:cNvPr>
          <p:cNvSpPr/>
          <p:nvPr/>
        </p:nvSpPr>
        <p:spPr>
          <a:xfrm>
            <a:off x="8779842" y="2445390"/>
            <a:ext cx="10423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Teams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67E6F0A-5690-A344-AD09-2F1F7204D1E7}"/>
              </a:ext>
            </a:extLst>
          </p:cNvPr>
          <p:cNvCxnSpPr>
            <a:cxnSpLocks/>
            <a:stCxn id="101" idx="3"/>
            <a:endCxn id="31" idx="1"/>
          </p:cNvCxnSpPr>
          <p:nvPr/>
        </p:nvCxnSpPr>
        <p:spPr>
          <a:xfrm flipV="1">
            <a:off x="7353987" y="4899902"/>
            <a:ext cx="1338834" cy="2678"/>
          </a:xfrm>
          <a:prstGeom prst="bentConnector3">
            <a:avLst>
              <a:gd name="adj1" fmla="val 50000"/>
            </a:avLst>
          </a:prstGeom>
          <a:ln w="9525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C3E2E21-3C3C-6843-9C7A-51D17EB1CBE5}"/>
              </a:ext>
            </a:extLst>
          </p:cNvPr>
          <p:cNvSpPr txBox="1"/>
          <p:nvPr/>
        </p:nvSpPr>
        <p:spPr>
          <a:xfrm>
            <a:off x="9378893" y="958757"/>
            <a:ext cx="2457924" cy="1477328"/>
          </a:xfrm>
          <a:prstGeom prst="rect">
            <a:avLst/>
          </a:prstGeom>
          <a:solidFill>
            <a:srgbClr val="FF93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Target state is for Chat/Messaging to become part of the NEP multi-tenant cluster from September</a:t>
            </a:r>
          </a:p>
        </p:txBody>
      </p:sp>
    </p:spTree>
    <p:extLst>
      <p:ext uri="{BB962C8B-B14F-4D97-AF65-F5344CB8AC3E}">
        <p14:creationId xmlns:p14="http://schemas.microsoft.com/office/powerpoint/2010/main" val="219077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61DDE1-24C8-ED4E-BB8E-EA14863DC435}"/>
              </a:ext>
            </a:extLst>
          </p:cNvPr>
          <p:cNvSpPr/>
          <p:nvPr/>
        </p:nvSpPr>
        <p:spPr>
          <a:xfrm>
            <a:off x="2094013" y="279010"/>
            <a:ext cx="1572312" cy="47949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4EFC10-72D0-8C41-8962-B8D54FA237F4}"/>
              </a:ext>
            </a:extLst>
          </p:cNvPr>
          <p:cNvSpPr/>
          <p:nvPr/>
        </p:nvSpPr>
        <p:spPr>
          <a:xfrm>
            <a:off x="4762545" y="276596"/>
            <a:ext cx="1572312" cy="47970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6549E1-568C-DC45-8ACC-561547D9B5ED}"/>
              </a:ext>
            </a:extLst>
          </p:cNvPr>
          <p:cNvSpPr/>
          <p:nvPr/>
        </p:nvSpPr>
        <p:spPr>
          <a:xfrm>
            <a:off x="2202858" y="3092427"/>
            <a:ext cx="1353455" cy="16401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70F89A-1A8C-D54B-8A40-A20D444E2C97}"/>
              </a:ext>
            </a:extLst>
          </p:cNvPr>
          <p:cNvSpPr/>
          <p:nvPr/>
        </p:nvSpPr>
        <p:spPr>
          <a:xfrm>
            <a:off x="2256863" y="4765820"/>
            <a:ext cx="11356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NDAP Legacy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3ABED4-E13E-174E-9C71-EDB8D6CFE3C0}"/>
              </a:ext>
            </a:extLst>
          </p:cNvPr>
          <p:cNvSpPr/>
          <p:nvPr/>
        </p:nvSpPr>
        <p:spPr>
          <a:xfrm>
            <a:off x="5116911" y="4757090"/>
            <a:ext cx="8443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NDAP AC</a:t>
            </a:r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557CFB91-17D1-D144-977D-E5EBEADBBA69}"/>
              </a:ext>
            </a:extLst>
          </p:cNvPr>
          <p:cNvCxnSpPr>
            <a:cxnSpLocks/>
            <a:stCxn id="13" idx="3"/>
            <a:endCxn id="91" idx="1"/>
          </p:cNvCxnSpPr>
          <p:nvPr/>
        </p:nvCxnSpPr>
        <p:spPr>
          <a:xfrm flipV="1">
            <a:off x="3556313" y="3910488"/>
            <a:ext cx="1310935" cy="2000"/>
          </a:xfrm>
          <a:prstGeom prst="bentConnector3">
            <a:avLst>
              <a:gd name="adj1" fmla="val 50000"/>
            </a:avLst>
          </a:prstGeom>
          <a:ln w="9525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0BFEB15-259E-D94F-A672-EF54E7A76693}"/>
              </a:ext>
            </a:extLst>
          </p:cNvPr>
          <p:cNvSpPr/>
          <p:nvPr/>
        </p:nvSpPr>
        <p:spPr>
          <a:xfrm>
            <a:off x="2289879" y="3431033"/>
            <a:ext cx="148114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IBM ACA </a:t>
            </a:r>
          </a:p>
          <a:p>
            <a:r>
              <a:rPr lang="en-US" sz="1400" dirty="0">
                <a:solidFill>
                  <a:schemeClr val="bg1"/>
                </a:solidFill>
              </a:rPr>
              <a:t>(Extensible</a:t>
            </a:r>
          </a:p>
          <a:p>
            <a:r>
              <a:rPr lang="en-US" sz="1400" dirty="0">
                <a:solidFill>
                  <a:schemeClr val="bg1"/>
                </a:solidFill>
              </a:rPr>
              <a:t>BOT </a:t>
            </a:r>
          </a:p>
          <a:p>
            <a:r>
              <a:rPr lang="en-US" sz="1400" dirty="0">
                <a:solidFill>
                  <a:schemeClr val="bg1"/>
                </a:solidFill>
              </a:rPr>
              <a:t>Middleware)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80B52E66-7228-6842-A2FA-783395D23A64}"/>
              </a:ext>
            </a:extLst>
          </p:cNvPr>
          <p:cNvSpPr txBox="1"/>
          <p:nvPr/>
        </p:nvSpPr>
        <p:spPr>
          <a:xfrm>
            <a:off x="14327" y="276004"/>
            <a:ext cx="138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FLS proposal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02FEFA7-F9DF-0C4E-9B17-A1F858227942}"/>
              </a:ext>
            </a:extLst>
          </p:cNvPr>
          <p:cNvSpPr/>
          <p:nvPr/>
        </p:nvSpPr>
        <p:spPr>
          <a:xfrm>
            <a:off x="4867248" y="3090427"/>
            <a:ext cx="1353455" cy="16401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798008F-4D02-E141-87A7-955AF0C57227}"/>
              </a:ext>
            </a:extLst>
          </p:cNvPr>
          <p:cNvSpPr/>
          <p:nvPr/>
        </p:nvSpPr>
        <p:spPr>
          <a:xfrm>
            <a:off x="4954269" y="3429033"/>
            <a:ext cx="148114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IBM ACA </a:t>
            </a:r>
          </a:p>
          <a:p>
            <a:r>
              <a:rPr lang="en-US" sz="1400" dirty="0">
                <a:solidFill>
                  <a:schemeClr val="bg1"/>
                </a:solidFill>
              </a:rPr>
              <a:t>(Extensible</a:t>
            </a:r>
          </a:p>
          <a:p>
            <a:r>
              <a:rPr lang="en-US" sz="1400" dirty="0">
                <a:solidFill>
                  <a:schemeClr val="bg1"/>
                </a:solidFill>
              </a:rPr>
              <a:t>BOT </a:t>
            </a:r>
          </a:p>
          <a:p>
            <a:r>
              <a:rPr lang="en-US" sz="1400" dirty="0">
                <a:solidFill>
                  <a:schemeClr val="bg1"/>
                </a:solidFill>
              </a:rPr>
              <a:t>Middleware)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D10252D-E3E6-5444-98F9-9FE084513080}"/>
              </a:ext>
            </a:extLst>
          </p:cNvPr>
          <p:cNvSpPr/>
          <p:nvPr/>
        </p:nvSpPr>
        <p:spPr>
          <a:xfrm>
            <a:off x="2293264" y="304529"/>
            <a:ext cx="11170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Multi-tenant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Cluster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A823D9C-33C1-D14B-AEC3-0D5B93ECD6A8}"/>
              </a:ext>
            </a:extLst>
          </p:cNvPr>
          <p:cNvSpPr/>
          <p:nvPr/>
        </p:nvSpPr>
        <p:spPr>
          <a:xfrm>
            <a:off x="4957721" y="324014"/>
            <a:ext cx="12664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Single-tenant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Cluster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DC4A65B-6E1B-3046-A004-408814851539}"/>
              </a:ext>
            </a:extLst>
          </p:cNvPr>
          <p:cNvSpPr/>
          <p:nvPr/>
        </p:nvSpPr>
        <p:spPr>
          <a:xfrm>
            <a:off x="7451965" y="276004"/>
            <a:ext cx="1572312" cy="47975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2CB5AB0-48DB-B741-B294-0BDD65310BAA}"/>
              </a:ext>
            </a:extLst>
          </p:cNvPr>
          <p:cNvSpPr/>
          <p:nvPr/>
        </p:nvSpPr>
        <p:spPr>
          <a:xfrm>
            <a:off x="7602472" y="4752385"/>
            <a:ext cx="15293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NEP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ePaaS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(EKS)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3FA3A96-7E25-8941-ACBA-42731CF6EF85}"/>
              </a:ext>
            </a:extLst>
          </p:cNvPr>
          <p:cNvSpPr/>
          <p:nvPr/>
        </p:nvSpPr>
        <p:spPr>
          <a:xfrm>
            <a:off x="7556668" y="3089835"/>
            <a:ext cx="1353455" cy="16401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5E523C-7C80-EA4E-8435-D21D5A70DC8B}"/>
              </a:ext>
            </a:extLst>
          </p:cNvPr>
          <p:cNvSpPr/>
          <p:nvPr/>
        </p:nvSpPr>
        <p:spPr>
          <a:xfrm>
            <a:off x="7643689" y="3428441"/>
            <a:ext cx="148114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IBM ACA </a:t>
            </a:r>
          </a:p>
          <a:p>
            <a:r>
              <a:rPr lang="en-US" sz="1400" dirty="0">
                <a:solidFill>
                  <a:schemeClr val="bg1"/>
                </a:solidFill>
              </a:rPr>
              <a:t>(Extensible</a:t>
            </a:r>
          </a:p>
          <a:p>
            <a:r>
              <a:rPr lang="en-US" sz="1400" dirty="0">
                <a:solidFill>
                  <a:schemeClr val="bg1"/>
                </a:solidFill>
              </a:rPr>
              <a:t>BOT </a:t>
            </a:r>
          </a:p>
          <a:p>
            <a:r>
              <a:rPr lang="en-US" sz="1400" dirty="0">
                <a:solidFill>
                  <a:schemeClr val="bg1"/>
                </a:solidFill>
              </a:rPr>
              <a:t>Middleware)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726E747-621E-BD4A-97B5-0BB849FAD0A8}"/>
              </a:ext>
            </a:extLst>
          </p:cNvPr>
          <p:cNvSpPr/>
          <p:nvPr/>
        </p:nvSpPr>
        <p:spPr>
          <a:xfrm>
            <a:off x="7647141" y="323422"/>
            <a:ext cx="12664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Multi-tenant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Cluster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AECE93C-0570-D244-A5A2-A11550E61CE8}"/>
              </a:ext>
            </a:extLst>
          </p:cNvPr>
          <p:cNvSpPr/>
          <p:nvPr/>
        </p:nvSpPr>
        <p:spPr>
          <a:xfrm>
            <a:off x="7560119" y="1732750"/>
            <a:ext cx="1353455" cy="12568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1500F14-0583-1A4B-93EA-3B1CA46D695D}"/>
              </a:ext>
            </a:extLst>
          </p:cNvPr>
          <p:cNvSpPr/>
          <p:nvPr/>
        </p:nvSpPr>
        <p:spPr>
          <a:xfrm>
            <a:off x="7647141" y="2275524"/>
            <a:ext cx="14811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Microservices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D47BBF2-C375-B246-8B34-967EA295B20A}"/>
              </a:ext>
            </a:extLst>
          </p:cNvPr>
          <p:cNvSpPr/>
          <p:nvPr/>
        </p:nvSpPr>
        <p:spPr>
          <a:xfrm>
            <a:off x="2202858" y="3095497"/>
            <a:ext cx="1367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Chat/Messaging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3703AC7-E691-F746-AA69-E4F0DBB0109C}"/>
              </a:ext>
            </a:extLst>
          </p:cNvPr>
          <p:cNvSpPr/>
          <p:nvPr/>
        </p:nvSpPr>
        <p:spPr>
          <a:xfrm>
            <a:off x="4827162" y="3105842"/>
            <a:ext cx="1367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Chat/Messaging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A938951-9754-2443-A98A-E75DF38A99AF}"/>
              </a:ext>
            </a:extLst>
          </p:cNvPr>
          <p:cNvSpPr/>
          <p:nvPr/>
        </p:nvSpPr>
        <p:spPr>
          <a:xfrm>
            <a:off x="7560119" y="3121223"/>
            <a:ext cx="1367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Chat/Messaging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E21973B-4833-FD41-89FB-10BD0B838DB2}"/>
              </a:ext>
            </a:extLst>
          </p:cNvPr>
          <p:cNvSpPr/>
          <p:nvPr/>
        </p:nvSpPr>
        <p:spPr>
          <a:xfrm>
            <a:off x="7553037" y="1741062"/>
            <a:ext cx="1350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FLS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Teams</a:t>
            </a:r>
          </a:p>
        </p:txBody>
      </p: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1EF01ABB-6095-2849-A87E-6473E08C6891}"/>
              </a:ext>
            </a:extLst>
          </p:cNvPr>
          <p:cNvCxnSpPr>
            <a:cxnSpLocks/>
            <a:stCxn id="91" idx="3"/>
            <a:endCxn id="101" idx="1"/>
          </p:cNvCxnSpPr>
          <p:nvPr/>
        </p:nvCxnSpPr>
        <p:spPr>
          <a:xfrm flipV="1">
            <a:off x="6220703" y="3909896"/>
            <a:ext cx="1335965" cy="592"/>
          </a:xfrm>
          <a:prstGeom prst="bentConnector3">
            <a:avLst>
              <a:gd name="adj1" fmla="val 50000"/>
            </a:avLst>
          </a:prstGeom>
          <a:ln w="9525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0E89C46-ED49-C848-8D26-2E9D23F96FCA}"/>
              </a:ext>
            </a:extLst>
          </p:cNvPr>
          <p:cNvSpPr txBox="1"/>
          <p:nvPr/>
        </p:nvSpPr>
        <p:spPr>
          <a:xfrm>
            <a:off x="4250856" y="1087550"/>
            <a:ext cx="1554860" cy="646331"/>
          </a:xfrm>
          <a:prstGeom prst="rect">
            <a:avLst/>
          </a:prstGeom>
          <a:solidFill>
            <a:srgbClr val="FF93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We are here now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BE6BA9E-CCDA-F84A-B9FC-EBB930B10405}"/>
              </a:ext>
            </a:extLst>
          </p:cNvPr>
          <p:cNvSpPr txBox="1"/>
          <p:nvPr/>
        </p:nvSpPr>
        <p:spPr>
          <a:xfrm>
            <a:off x="8586552" y="662166"/>
            <a:ext cx="2679626" cy="1754326"/>
          </a:xfrm>
          <a:prstGeom prst="rect">
            <a:avLst/>
          </a:prstGeom>
          <a:solidFill>
            <a:srgbClr val="FF93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We intend to re-purpose the already planned </a:t>
            </a:r>
            <a:r>
              <a:rPr lang="en-US" b="1" dirty="0" err="1">
                <a:solidFill>
                  <a:schemeClr val="bg1"/>
                </a:solidFill>
              </a:rPr>
              <a:t>ePaaS</a:t>
            </a:r>
            <a:r>
              <a:rPr lang="en-US" b="1" dirty="0">
                <a:solidFill>
                  <a:schemeClr val="bg1"/>
                </a:solidFill>
              </a:rPr>
              <a:t> EKS cluster for NEP. This shortcuts us to target state and reduces waste on an extra migration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EF4610-40A2-2840-BA83-A9F77A56BD10}"/>
              </a:ext>
            </a:extLst>
          </p:cNvPr>
          <p:cNvCxnSpPr>
            <a:cxnSpLocks/>
          </p:cNvCxnSpPr>
          <p:nvPr/>
        </p:nvCxnSpPr>
        <p:spPr>
          <a:xfrm>
            <a:off x="5563990" y="5061228"/>
            <a:ext cx="0" cy="471831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AE3472B-22C7-F14C-9ADF-B5C4D71ABDCB}"/>
              </a:ext>
            </a:extLst>
          </p:cNvPr>
          <p:cNvSpPr/>
          <p:nvPr/>
        </p:nvSpPr>
        <p:spPr>
          <a:xfrm>
            <a:off x="5105633" y="5450505"/>
            <a:ext cx="768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Non prod </a:t>
            </a:r>
          </a:p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Feb 2021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255357C-9035-F24F-8F5E-A795C93FB3B8}"/>
              </a:ext>
            </a:extLst>
          </p:cNvPr>
          <p:cNvCxnSpPr>
            <a:cxnSpLocks/>
          </p:cNvCxnSpPr>
          <p:nvPr/>
        </p:nvCxnSpPr>
        <p:spPr>
          <a:xfrm>
            <a:off x="6343975" y="5071937"/>
            <a:ext cx="0" cy="680024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6CC91B5-2682-CE42-A8DE-4AE8D84337D7}"/>
              </a:ext>
            </a:extLst>
          </p:cNvPr>
          <p:cNvSpPr/>
          <p:nvPr/>
        </p:nvSpPr>
        <p:spPr>
          <a:xfrm>
            <a:off x="5904970" y="5551648"/>
            <a:ext cx="1295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 </a:t>
            </a:r>
          </a:p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March 2021</a:t>
            </a:r>
          </a:p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(Secure CoreOS)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B44144A5-252E-774E-9C05-263DAF86A266}"/>
              </a:ext>
            </a:extLst>
          </p:cNvPr>
          <p:cNvCxnSpPr>
            <a:cxnSpLocks/>
          </p:cNvCxnSpPr>
          <p:nvPr/>
        </p:nvCxnSpPr>
        <p:spPr>
          <a:xfrm>
            <a:off x="7470209" y="5061228"/>
            <a:ext cx="0" cy="680024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44660A0A-E514-3741-877B-835F29B9F08A}"/>
              </a:ext>
            </a:extLst>
          </p:cNvPr>
          <p:cNvSpPr/>
          <p:nvPr/>
        </p:nvSpPr>
        <p:spPr>
          <a:xfrm>
            <a:off x="7069335" y="5528252"/>
            <a:ext cx="1024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Dev </a:t>
            </a:r>
          </a:p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March 2021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689A94-6414-FC42-BFCD-238DDFA82410}"/>
              </a:ext>
            </a:extLst>
          </p:cNvPr>
          <p:cNvCxnSpPr>
            <a:cxnSpLocks/>
          </p:cNvCxnSpPr>
          <p:nvPr/>
        </p:nvCxnSpPr>
        <p:spPr>
          <a:xfrm>
            <a:off x="9042848" y="5061228"/>
            <a:ext cx="0" cy="680024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13C50A0-38F1-2842-B28C-CF1D4F43018E}"/>
              </a:ext>
            </a:extLst>
          </p:cNvPr>
          <p:cNvSpPr/>
          <p:nvPr/>
        </p:nvSpPr>
        <p:spPr>
          <a:xfrm>
            <a:off x="8608012" y="5533059"/>
            <a:ext cx="1024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 </a:t>
            </a:r>
          </a:p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Other FLS</a:t>
            </a:r>
          </a:p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Sept 2021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0BDD8AC-BA62-044B-BB91-29CC0AFEA41E}"/>
              </a:ext>
            </a:extLst>
          </p:cNvPr>
          <p:cNvCxnSpPr>
            <a:cxnSpLocks/>
          </p:cNvCxnSpPr>
          <p:nvPr/>
        </p:nvCxnSpPr>
        <p:spPr>
          <a:xfrm>
            <a:off x="8269547" y="5069958"/>
            <a:ext cx="0" cy="328788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3CC56BC-D60C-3D40-A094-6842A0739EE5}"/>
              </a:ext>
            </a:extLst>
          </p:cNvPr>
          <p:cNvSpPr/>
          <p:nvPr/>
        </p:nvSpPr>
        <p:spPr>
          <a:xfrm>
            <a:off x="7790584" y="5149590"/>
            <a:ext cx="1024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 Messaging</a:t>
            </a:r>
          </a:p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July 2021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DC03CD9F-5C38-E04D-B884-B70FFF47E677}"/>
              </a:ext>
            </a:extLst>
          </p:cNvPr>
          <p:cNvCxnSpPr>
            <a:cxnSpLocks/>
          </p:cNvCxnSpPr>
          <p:nvPr/>
        </p:nvCxnSpPr>
        <p:spPr>
          <a:xfrm>
            <a:off x="3693173" y="5071937"/>
            <a:ext cx="0" cy="137368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789413F-4777-6249-AA9C-CA7A44A9CE77}"/>
              </a:ext>
            </a:extLst>
          </p:cNvPr>
          <p:cNvSpPr/>
          <p:nvPr/>
        </p:nvSpPr>
        <p:spPr>
          <a:xfrm>
            <a:off x="6421354" y="6262810"/>
            <a:ext cx="1295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Decom </a:t>
            </a:r>
          </a:p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April 2021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EC06DCDE-3DB5-2F42-B368-A35999917BEA}"/>
              </a:ext>
            </a:extLst>
          </p:cNvPr>
          <p:cNvCxnSpPr>
            <a:cxnSpLocks/>
          </p:cNvCxnSpPr>
          <p:nvPr/>
        </p:nvCxnSpPr>
        <p:spPr>
          <a:xfrm>
            <a:off x="3702292" y="6445626"/>
            <a:ext cx="2733126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69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5244</TotalTime>
  <Words>208</Words>
  <Application>Microsoft Macintosh PowerPoint</Application>
  <PresentationFormat>Widescreen</PresentationFormat>
  <Paragraphs>86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James (Mobile &amp; Digital Experience)</dc:creator>
  <cp:lastModifiedBy>Richard James (Mobile &amp; Digital Experience)</cp:lastModifiedBy>
  <cp:revision>21</cp:revision>
  <dcterms:created xsi:type="dcterms:W3CDTF">2021-02-19T15:45:08Z</dcterms:created>
  <dcterms:modified xsi:type="dcterms:W3CDTF">2021-02-23T08:55:06Z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e7342ac-270c-45ac-aabd-eb6ebbd698b5_Enabled">
    <vt:lpwstr>true</vt:lpwstr>
  </property>
  <property fmtid="{D5CDD505-2E9C-101B-9397-08002B2CF9AE}" pid="3" name="MSIP_Label_9e7342ac-270c-45ac-aabd-eb6ebbd698b5_SetDate">
    <vt:lpwstr>2021-02-22T12:12:58Z</vt:lpwstr>
  </property>
  <property fmtid="{D5CDD505-2E9C-101B-9397-08002B2CF9AE}" pid="4" name="MSIP_Label_9e7342ac-270c-45ac-aabd-eb6ebbd698b5_Method">
    <vt:lpwstr>Privileged</vt:lpwstr>
  </property>
  <property fmtid="{D5CDD505-2E9C-101B-9397-08002B2CF9AE}" pid="5" name="MSIP_Label_9e7342ac-270c-45ac-aabd-eb6ebbd698b5_Name">
    <vt:lpwstr>NBS Internal - Visible Label</vt:lpwstr>
  </property>
  <property fmtid="{D5CDD505-2E9C-101B-9397-08002B2CF9AE}" pid="6" name="MSIP_Label_9e7342ac-270c-45ac-aabd-eb6ebbd698b5_SiteId">
    <vt:lpwstr>18ed93f5-e470-4996-b0ef-9554af985d50</vt:lpwstr>
  </property>
  <property fmtid="{D5CDD505-2E9C-101B-9397-08002B2CF9AE}" pid="7" name="MSIP_Label_9e7342ac-270c-45ac-aabd-eb6ebbd698b5_ActionId">
    <vt:lpwstr>56a93a4a-aa2c-4e24-873e-f133ce78d987</vt:lpwstr>
  </property>
  <property fmtid="{D5CDD505-2E9C-101B-9397-08002B2CF9AE}" pid="8" name="MSIP_Label_9e7342ac-270c-45ac-aabd-eb6ebbd698b5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NBS Internal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NBS Internal</vt:lpwstr>
  </property>
</Properties>
</file>