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nkedin.com/in/richhaas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8.jpe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9.jpeg"/><Relationship Id="rId15" Type="http://schemas.openxmlformats.org/officeDocument/2006/relationships/image" Target="../media/image10.jpe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11.jpeg"/><Relationship Id="rId19" Type="http://schemas.openxmlformats.org/officeDocument/2006/relationships/image" Target="../media/image12.jpe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13.jpeg"/><Relationship Id="rId24" Type="http://schemas.openxmlformats.org/officeDocument/2006/relationships/image" Target="../media/image14.jpe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54.png"/><Relationship Id="rId4" Type="http://schemas.openxmlformats.org/officeDocument/2006/relationships/image" Target="../media/image1.gif"/><Relationship Id="rId5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richhaase/building-a-data-pipeline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richhaase/building-a-data-pipeline/blob/master/README.md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hyperlink" Target="http://www.overstock.com/Sports-Toys/Wenger-Giant-85-tool-141-function-Swiss-Army-Knife/3361457/product.htm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aws.amazon.com/ElasticMapReduce/latest/ReleaseGuide/emr-release-components.html" TargetMode="External"/><Relationship Id="rId3" Type="http://schemas.openxmlformats.org/officeDocument/2006/relationships/hyperlink" Target="https://www.cloudera.com/documentation/enterprise/release-notes/topics/cdh_vd_cdh_package_tarball_57.html" TargetMode="External"/><Relationship Id="rId4" Type="http://schemas.openxmlformats.org/officeDocument/2006/relationships/hyperlink" Target="http://docs.hortonworks.com/HDPDocuments/HDP2/HDP-2.4.2/bk_HDP_RelNotes/content/ch_relnotes_v242.html" TargetMode="External"/><Relationship Id="rId5" Type="http://schemas.openxmlformats.org/officeDocument/2006/relationships/hyperlink" Target="http://maprdocs.mapr.com/home/#InteropMatrix/r_eco_matrix.html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1.gi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5.jpeg"/><Relationship Id="rId10" Type="http://schemas.openxmlformats.org/officeDocument/2006/relationships/image" Target="../media/image6.png"/><Relationship Id="rId11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.gif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7.jpe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defRPr sz="7583"/>
            </a:pPr>
            <a:r>
              <a:t>Building a Data Pipeline </a:t>
            </a:r>
          </a:p>
          <a:p>
            <a:pPr defTabSz="560831">
              <a:defRPr sz="7679"/>
            </a:pPr>
            <a:r>
              <a:rPr sz="3839"/>
              <a:t>with Tools from the Apache Hadoop Ecosystem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5363">
              <a:defRPr sz="1344"/>
            </a:pPr>
          </a:p>
          <a:p>
            <a:pPr defTabSz="245363">
              <a:defRPr sz="1344"/>
            </a:pPr>
          </a:p>
          <a:p>
            <a:pPr defTabSz="245363">
              <a:defRPr sz="1344"/>
            </a:pPr>
            <a:r>
              <a:t>Rich Haase</a:t>
            </a:r>
          </a:p>
          <a:p>
            <a:pPr defTabSz="245363">
              <a:defRPr sz="1344"/>
            </a:pPr>
            <a:r>
              <a:t>Twitter - @richhaase</a:t>
            </a:r>
          </a:p>
          <a:p>
            <a:pPr defTabSz="245363">
              <a:defRPr sz="1344"/>
            </a:pPr>
            <a:r>
              <a:t>LinkedIn - </a:t>
            </a:r>
            <a:r>
              <a:rPr u="sng">
                <a:hlinkClick r:id="rId2" invalidUrl="" action="" tgtFrame="" tooltip="" history="1" highlightClick="0" endSnd="0"/>
              </a:rPr>
              <a:t>linkedin.com/in/richhaase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939800" y="431800"/>
            <a:ext cx="11099800" cy="1570733"/>
          </a:xfrm>
          <a:prstGeom prst="rect">
            <a:avLst/>
          </a:prstGeom>
        </p:spPr>
        <p:txBody>
          <a:bodyPr/>
          <a:lstStyle/>
          <a:p>
            <a:pPr defTabSz="233679">
              <a:defRPr sz="4000"/>
            </a:pPr>
            <a:r>
              <a:t>Tier 3</a:t>
            </a:r>
          </a:p>
          <a:p>
            <a:pPr defTabSz="233679">
              <a:defRPr sz="3200"/>
            </a:pPr>
            <a:r>
              <a:t>Not included in any distribution </a:t>
            </a:r>
          </a:p>
        </p:txBody>
      </p:sp>
      <p:pic>
        <p:nvPicPr>
          <p:cNvPr id="183" name="ign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19" y="2437840"/>
            <a:ext cx="1019534" cy="43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flink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0092" y="2198241"/>
            <a:ext cx="1157204" cy="595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apex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9851" y="2568757"/>
            <a:ext cx="736553" cy="736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pacheREEF_logo_no_margin_smal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62009" y="2985097"/>
            <a:ext cx="1389468" cy="67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ApacheTwill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89876" y="1951534"/>
            <a:ext cx="1461136" cy="487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hama_paint_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23926" y="2568757"/>
            <a:ext cx="736553" cy="736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opentsb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123098" y="3871535"/>
            <a:ext cx="2245767" cy="462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titan-logo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394877" y="3868170"/>
            <a:ext cx="736554" cy="1427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trafodion-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96131" y="3815220"/>
            <a:ext cx="1595121" cy="67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logo-hawq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832492" y="3334146"/>
            <a:ext cx="1228085" cy="43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ajo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717203" y="3253570"/>
            <a:ext cx="1388181" cy="462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kylin-log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828406" y="4298876"/>
            <a:ext cx="859312" cy="859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hukwa_logo_small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864197" y="4447144"/>
            <a:ext cx="736553" cy="859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nifi-logo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253361" y="4204861"/>
            <a:ext cx="1228085" cy="754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azkaban-logo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591176" y="4967334"/>
            <a:ext cx="859312" cy="859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ystemml-logo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852649" y="5432099"/>
            <a:ext cx="1228085" cy="1228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helix-logo.jp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9353946" y="5060366"/>
            <a:ext cx="1540701" cy="67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buildoop.jp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0233784" y="6558826"/>
            <a:ext cx="2445918" cy="595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g_cdap_logo_lg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4663607" y="5585528"/>
            <a:ext cx="1968078" cy="921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ummingbird-logo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769992" y="6377086"/>
            <a:ext cx="182479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kiji=-log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6565874" y="8133337"/>
            <a:ext cx="1106488" cy="1106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druid-logo.jp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886933" y="7979999"/>
            <a:ext cx="1478340" cy="1106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giraphe-logo.jp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2963934" y="5985704"/>
            <a:ext cx="9652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talend-logo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687383" y="7441226"/>
            <a:ext cx="1540701" cy="38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yetus_logo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733090" y="6977136"/>
            <a:ext cx="802848" cy="110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oryx-logo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3016879" y="7547445"/>
            <a:ext cx="859312" cy="859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airflow-logo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5247472" y="6836245"/>
            <a:ext cx="859312" cy="859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uigi-logo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963500" y="8349958"/>
            <a:ext cx="1260382" cy="67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gpen-logo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4409168" y="8263450"/>
            <a:ext cx="1106488" cy="846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amza-logo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8461157" y="8660953"/>
            <a:ext cx="1346715" cy="595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3719314" y="1552326"/>
            <a:ext cx="5566172" cy="3151586"/>
          </a:xfrm>
          <a:prstGeom prst="rect">
            <a:avLst/>
          </a:prstGeom>
        </p:spPr>
        <p:txBody>
          <a:bodyPr/>
          <a:lstStyle/>
          <a:p>
            <a:pPr/>
            <a:r>
              <a:t>Disclaimer: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952500" y="3815457"/>
            <a:ext cx="11099800" cy="3875286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3500"/>
              </a:spcBef>
              <a:buSzTx/>
              <a:buNone/>
              <a:defRPr sz="3024"/>
            </a:pPr>
            <a:r>
              <a:t>I’m sure I’ve missed projects on this list.  Any oversight was completely unintentional.  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024"/>
            </a:pPr>
            <a:r>
              <a:t>Tiers are not indicative of software quality, nor is it an indictment of the engineers/organizations who contributed to the project.  Every open source contribution brings a fairy back to life. 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024"/>
            </a:pPr>
            <a:r>
              <a:t>Also, some projects didn’t have logos.</a:t>
            </a:r>
          </a:p>
        </p:txBody>
      </p:sp>
      <p:pic>
        <p:nvPicPr>
          <p:cNvPr id="216" name="disclaim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403" y="1038969"/>
            <a:ext cx="3035301" cy="267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nowwh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2184400"/>
            <a:ext cx="8128000" cy="538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oozie-logo.png"/>
          <p:cNvPicPr>
            <a:picLocks noChangeAspect="1"/>
          </p:cNvPicPr>
          <p:nvPr/>
        </p:nvPicPr>
        <p:blipFill>
          <a:blip r:embed="rId2">
            <a:alphaModFix amt="47120"/>
            <a:extLst/>
          </a:blip>
          <a:stretch>
            <a:fillRect/>
          </a:stretch>
        </p:blipFill>
        <p:spPr>
          <a:xfrm>
            <a:off x="1895471" y="3994533"/>
            <a:ext cx="9213858" cy="216525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/>
          </p:nvPr>
        </p:nvSpPr>
        <p:spPr>
          <a:xfrm>
            <a:off x="3472631" y="-1786"/>
            <a:ext cx="6059538" cy="1319160"/>
          </a:xfrm>
          <a:prstGeom prst="rect">
            <a:avLst/>
          </a:prstGeom>
        </p:spPr>
        <p:txBody>
          <a:bodyPr/>
          <a:lstStyle>
            <a:lvl1pPr defTabSz="233679">
              <a:defRPr sz="6400"/>
            </a:lvl1pPr>
          </a:lstStyle>
          <a:p>
            <a:pPr/>
            <a:r>
              <a:t>Data Life Cycle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3014782" y="1550193"/>
            <a:ext cx="6975236" cy="7499103"/>
            <a:chOff x="0" y="0"/>
            <a:chExt cx="6975234" cy="7499101"/>
          </a:xfrm>
        </p:grpSpPr>
        <p:sp>
          <p:nvSpPr>
            <p:cNvPr id="222" name="Shape 222"/>
            <p:cNvSpPr/>
            <p:nvPr/>
          </p:nvSpPr>
          <p:spPr>
            <a:xfrm>
              <a:off x="2320226" y="0"/>
              <a:ext cx="2334783" cy="68920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Capture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2310554" y="1361980"/>
              <a:ext cx="2354127" cy="68920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Enrichment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2310554" y="2723960"/>
              <a:ext cx="2354127" cy="68920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Analysis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4085940"/>
              <a:ext cx="2354127" cy="68920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Presentation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621108" y="4085940"/>
              <a:ext cx="2354127" cy="68920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Reporting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2320226" y="5447920"/>
              <a:ext cx="2334783" cy="68920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Archival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2320226" y="6809900"/>
              <a:ext cx="2334783" cy="68920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Removal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487617" y="733491"/>
              <a:ext cx="1" cy="584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487617" y="2095471"/>
              <a:ext cx="1" cy="584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487617" y="6181411"/>
              <a:ext cx="1" cy="584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2" name="Shape 232"/>
            <p:cNvSpPr/>
            <p:nvPr/>
          </p:nvSpPr>
          <p:spPr>
            <a:xfrm flipH="1">
              <a:off x="4279744" y="4828099"/>
              <a:ext cx="575532" cy="5755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288412" y="3466119"/>
              <a:ext cx="575531" cy="5755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246586" y="4828099"/>
              <a:ext cx="575532" cy="5755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5" name="Shape 235"/>
            <p:cNvSpPr/>
            <p:nvPr/>
          </p:nvSpPr>
          <p:spPr>
            <a:xfrm flipH="1">
              <a:off x="2237919" y="3466119"/>
              <a:ext cx="575532" cy="5755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pic>
        <p:nvPicPr>
          <p:cNvPr id="237" name="pig-logo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9099" y="3328900"/>
            <a:ext cx="933369" cy="1319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flume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44845" y="1485296"/>
            <a:ext cx="1477886" cy="1477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562644" y="3225799"/>
            <a:ext cx="11879512" cy="3302001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  <a:p>
            <a:pPr>
              <a:defRPr sz="3800"/>
            </a:pPr>
          </a:p>
          <a:p>
            <a:pPr>
              <a:defRPr sz="3800"/>
            </a:pPr>
            <a:r>
              <a:rPr u="sng">
                <a:hlinkClick r:id="rId2" invalidUrl="" action="" tgtFrame="" tooltip="" history="1" highlightClick="0" endSnd="0"/>
              </a:rPr>
              <a:t>https://github.com/richhaase/building-a-data-pipeline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5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43" name="Shape 243"/>
          <p:cNvSpPr/>
          <p:nvPr/>
        </p:nvSpPr>
        <p:spPr>
          <a:xfrm>
            <a:off x="1387132" y="9099549"/>
            <a:ext cx="102305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See </a:t>
            </a:r>
            <a:r>
              <a:rPr u="sng">
                <a:hlinkClick r:id="rId2" invalidUrl="" action="" tgtFrame="" tooltip="" history="1" highlightClick="0" endSnd="0"/>
              </a:rPr>
              <a:t>https://github.com/richhaase/building-a-data-pipeline/blob/master/README.md</a:t>
            </a:r>
            <a:r>
              <a:t> for references.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3302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6416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18 years experience in technology</a:t>
            </a:r>
          </a:p>
          <a:p>
            <a:pPr/>
            <a:r>
              <a:t>Infrastructure/Data</a:t>
            </a:r>
          </a:p>
          <a:p>
            <a:pPr/>
            <a:r>
              <a:t>Started using Hadoop in 2010 and haven’t looked back</a:t>
            </a:r>
          </a:p>
          <a:p>
            <a:pPr/>
            <a:r>
              <a:rPr i="1"/>
              <a:t>Mildly</a:t>
            </a:r>
            <a:r>
              <a:t> obsessed with the movement and management of lots of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3429000"/>
            <a:ext cx="11099800" cy="2599978"/>
          </a:xfrm>
          <a:prstGeom prst="rect">
            <a:avLst/>
          </a:prstGeom>
        </p:spPr>
        <p:txBody>
          <a:bodyPr/>
          <a:lstStyle/>
          <a:p>
            <a:pPr/>
            <a:r>
              <a:t>Why Hadoop?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633296" y="8610600"/>
            <a:ext cx="77382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This is your home grown data pipeline toolkit.</a:t>
            </a:r>
          </a:p>
        </p:txBody>
      </p:sp>
      <p:pic>
        <p:nvPicPr>
          <p:cNvPr id="128" name="HCI_Ti_Spork_Multi_Tool__96663.1446488041.1280.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0266" y="594320"/>
            <a:ext cx="3984268" cy="755535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4493831" y="9328150"/>
            <a:ext cx="4017138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http://www.heavycoverinc.com/heavy-cover-titanium-spork-multi-tool/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294433" y="7962899"/>
            <a:ext cx="84159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This is your data pipeline toolkit when you make </a:t>
            </a:r>
          </a:p>
          <a:p>
            <a:pPr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use of the Hadoop ecosystem.</a:t>
            </a:r>
          </a:p>
        </p:txBody>
      </p:sp>
      <p:pic>
        <p:nvPicPr>
          <p:cNvPr id="132" name="Wenger-Giant-85-tool-141-function-Swiss-Army-Knife-34c08bad-4ede-48d6-a7a1-cd7d75abe35e_3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9601" y="1396801"/>
            <a:ext cx="6045598" cy="604559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3220671" y="9264649"/>
            <a:ext cx="656345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http://www.overstock.com/Sports-Toys/Wenger-Giant-85-tool-141-function-Swiss-Army-Knife/3361457/product.html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Distribution Software Matrix</a:t>
            </a:r>
          </a:p>
        </p:txBody>
      </p:sp>
      <p:graphicFrame>
        <p:nvGraphicFramePr>
          <p:cNvPr id="136" name="Table 136"/>
          <p:cNvGraphicFramePr/>
          <p:nvPr/>
        </p:nvGraphicFramePr>
        <p:xfrm>
          <a:off x="786060" y="1841500"/>
          <a:ext cx="11445380" cy="669414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413653"/>
                <a:gridCol w="1798559"/>
                <a:gridCol w="1979648"/>
                <a:gridCol w="2075038"/>
                <a:gridCol w="2006818"/>
                <a:gridCol w="2158960"/>
              </a:tblGrid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5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CDH 5.7.1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HDP 2.4.2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Bigtop 1.1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MapR 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EMR 4.7.0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Flume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1.5.2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Hadoop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2.6.0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2.7.1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2.7.1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2.7.1*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2.7.2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3.9.0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2.6.1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3.9.0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3.9.0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3.7.1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HBase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1.2.0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1.1.2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0.98.12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1.2.1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Hive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1.1.0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1.2.1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1.2.1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1.2.1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1.0.0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Oozie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4.1.0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4.2.0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0.12.0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0.15.0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0.15.0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0.15.0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0.14.0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Spark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1.5.1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1.6.1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Sqoop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1.4.6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1.4.6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1.4.5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1.4.6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1.4.6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0740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805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ZooKeeper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3.4.5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3.4.6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3.4.6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805"/>
                        <a:t>3.4.8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3226469" y="8686799"/>
            <a:ext cx="65518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https://docs.aws.amazon.com/ElasticMapReduce/latest/ReleaseGuide/emr-release-components.html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3" invalidUrl="" action="" tgtFrame="" tooltip="" history="1" highlightClick="0" endSnd="0"/>
              </a:rPr>
              <a:t>https://www.cloudera.com/documentation/enterprise/release-notes/topics/cdh_vd_cdh_package_tarball_57.html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http://www.apache.org/dist/bigtop/bigtop-1.1.0/repos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4" invalidUrl="" action="" tgtFrame="" tooltip="" history="1" highlightClick="0" endSnd="0"/>
              </a:rPr>
              <a:t>http://docs.hortonworks.com/HDPDocuments/HDP2/HDP-2.4.2/bk_HDP_RelNotes/content/ch_relnotes_v242.html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5" invalidUrl="" action="" tgtFrame="" tooltip="" history="1" highlightClick="0" endSnd="0"/>
              </a:rPr>
              <a:t>http://maprdocs.mapr.com/home/#InteropMatrix/r_eco_matrix.html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Hadoop Ecosystem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~150 projects</a:t>
            </a:r>
          </a:p>
          <a:p>
            <a:pPr/>
            <a:r>
              <a:t>Dozens of vendors</a:t>
            </a:r>
          </a:p>
          <a:p>
            <a:pPr/>
            <a:r>
              <a:t>Contributions from a wide variety of organizations and individuals</a:t>
            </a:r>
          </a:p>
          <a:p>
            <a:pPr/>
            <a:r>
              <a:t>Constantly evolving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4810493" y="9131300"/>
            <a:ext cx="285856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/>
            </a:lvl1pPr>
          </a:lstStyle>
          <a:p>
            <a:pPr/>
            <a:r>
              <a:t>https://hadoopecosystemtable.github.io/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444500"/>
            <a:ext cx="11099800" cy="1570733"/>
          </a:xfrm>
          <a:prstGeom prst="rect">
            <a:avLst/>
          </a:prstGeom>
        </p:spPr>
        <p:txBody>
          <a:bodyPr/>
          <a:lstStyle/>
          <a:p>
            <a:pPr defTabSz="233679">
              <a:defRPr sz="4000"/>
            </a:pPr>
            <a:r>
              <a:t>Tier 1</a:t>
            </a:r>
          </a:p>
          <a:p>
            <a:pPr defTabSz="233679">
              <a:defRPr sz="3200"/>
            </a:pPr>
            <a:r>
              <a:t>Included in all major distributions</a:t>
            </a:r>
          </a:p>
        </p:txBody>
      </p:sp>
      <p:pic>
        <p:nvPicPr>
          <p:cNvPr id="144" name="hadoop-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1516" y="5529894"/>
            <a:ext cx="3701768" cy="876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hive_logo_mediu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9773" y="2877641"/>
            <a:ext cx="14478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g-logo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6642" y="5970500"/>
            <a:ext cx="9525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park-logo-trademar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19724" y="4786757"/>
            <a:ext cx="2057634" cy="1094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hbase_logo_with_orca_lar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9167" y="7456867"/>
            <a:ext cx="3431333" cy="876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qoop-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64042" y="4412307"/>
            <a:ext cx="1917701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oozie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52956" y="3100982"/>
            <a:ext cx="254000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zookeeper-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94059" y="7046815"/>
            <a:ext cx="992859" cy="1415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hue_logo_normal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75283" y="4337694"/>
            <a:ext cx="1917701" cy="479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flume-logo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441918" y="7590532"/>
            <a:ext cx="1255738" cy="1255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311717"/>
            <a:ext cx="11099800" cy="1570733"/>
          </a:xfrm>
          <a:prstGeom prst="rect">
            <a:avLst/>
          </a:prstGeom>
        </p:spPr>
        <p:txBody>
          <a:bodyPr/>
          <a:lstStyle/>
          <a:p>
            <a:pPr defTabSz="233679">
              <a:defRPr sz="4000"/>
            </a:pPr>
            <a:r>
              <a:t>Tier 2</a:t>
            </a:r>
          </a:p>
          <a:p>
            <a:pPr defTabSz="233679">
              <a:defRPr sz="3200"/>
            </a:pPr>
            <a:r>
              <a:t>Included in a major distribution</a:t>
            </a:r>
          </a:p>
        </p:txBody>
      </p:sp>
      <p:pic>
        <p:nvPicPr>
          <p:cNvPr id="156" name="mahout-logo-brudm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8453" y="4346372"/>
            <a:ext cx="3312607" cy="691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1457" y="4734188"/>
            <a:ext cx="1635838" cy="44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resto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968" y="7046019"/>
            <a:ext cx="1854948" cy="856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ApacheTezLogo_lowres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4987" y="7098253"/>
            <a:ext cx="1466657" cy="751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zeppelin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03952" y="1663628"/>
            <a:ext cx="1466656" cy="1171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avro-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13116" y="2661599"/>
            <a:ext cx="1854947" cy="576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LITTLE_CRUNCH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71301" y="5349735"/>
            <a:ext cx="1411177" cy="111153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764034" y="2014388"/>
            <a:ext cx="26378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Apache DataFu™</a:t>
            </a:r>
          </a:p>
        </p:txBody>
      </p:sp>
      <p:pic>
        <p:nvPicPr>
          <p:cNvPr id="164" name="impala-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77407" y="4895962"/>
            <a:ext cx="838339" cy="157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rquet_logo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08624" y="2153567"/>
            <a:ext cx="2167782" cy="576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entry-logo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191167" y="4826181"/>
            <a:ext cx="1466657" cy="1090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whirr-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48692" y="5441652"/>
            <a:ext cx="881311" cy="927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accumulo-log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01731" y="3902419"/>
            <a:ext cx="1729421" cy="441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atlas-logo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058666" y="7631926"/>
            <a:ext cx="1588543" cy="317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falcon-logo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508438" y="6913219"/>
            <a:ext cx="2253437" cy="650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knox-logo.gi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9659135" y="6461264"/>
            <a:ext cx="1308490" cy="612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rangerlogo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56629" y="8409582"/>
            <a:ext cx="2600544" cy="650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ascading-logo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193726" y="2806556"/>
            <a:ext cx="23368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apache-ambari-project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353732" y="8388756"/>
            <a:ext cx="2305966" cy="691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rill-logo.jp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109806" y="3539592"/>
            <a:ext cx="1854948" cy="740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yriad-logo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9490963" y="8409582"/>
            <a:ext cx="2493613" cy="650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kudu-logo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135514" y="8015311"/>
            <a:ext cx="1308491" cy="959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kafka_logo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882654" y="5780814"/>
            <a:ext cx="615103" cy="959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torm-logo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061459" y="3379585"/>
            <a:ext cx="1729420" cy="542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orc-logo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3640115" y="3627850"/>
            <a:ext cx="1830389" cy="742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