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57" r:id="rId1"/>
  </p:sldMasterIdLst>
  <p:notesMasterIdLst>
    <p:notesMasterId r:id="rId6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333" r:id="rId23"/>
    <p:sldId id="278" r:id="rId24"/>
    <p:sldId id="279" r:id="rId25"/>
    <p:sldId id="280" r:id="rId26"/>
    <p:sldId id="281" r:id="rId27"/>
    <p:sldId id="282" r:id="rId28"/>
    <p:sldId id="283" r:id="rId29"/>
    <p:sldId id="284" r:id="rId30"/>
    <p:sldId id="285" r:id="rId31"/>
    <p:sldId id="288" r:id="rId32"/>
    <p:sldId id="289" r:id="rId33"/>
    <p:sldId id="290" r:id="rId34"/>
    <p:sldId id="291" r:id="rId35"/>
    <p:sldId id="292" r:id="rId36"/>
    <p:sldId id="293" r:id="rId37"/>
    <p:sldId id="294" r:id="rId38"/>
    <p:sldId id="295" r:id="rId39"/>
    <p:sldId id="296" r:id="rId40"/>
    <p:sldId id="299" r:id="rId41"/>
    <p:sldId id="300" r:id="rId42"/>
    <p:sldId id="301" r:id="rId43"/>
    <p:sldId id="340"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30" r:id="rId60"/>
    <p:sldId id="331" r:id="rId61"/>
  </p:sldIdLst>
  <p:sldSz cx="9144000" cy="6858000" type="screen4x3"/>
  <p:notesSz cx="6858000" cy="9144000"/>
  <p:custDataLst>
    <p:tags r:id="rId63"/>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DE9"/>
    <a:srgbClr val="006AA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0155" autoAdjust="0"/>
    <p:restoredTop sz="86364" autoAdjust="0"/>
  </p:normalViewPr>
  <p:slideViewPr>
    <p:cSldViewPr>
      <p:cViewPr varScale="1">
        <p:scale>
          <a:sx n="91" d="100"/>
          <a:sy n="91" d="100"/>
        </p:scale>
        <p:origin x="-1638" y="-114"/>
      </p:cViewPr>
      <p:guideLst>
        <p:guide orient="horz"/>
        <p:guide orient="horz" pos="576"/>
        <p:guide orient="horz" pos="960"/>
        <p:guide pos="2880"/>
        <p:guide/>
        <p:guide pos="314"/>
        <p:guide pos="746"/>
      </p:guideLst>
    </p:cSldViewPr>
  </p:slideViewPr>
  <p:outlineViewPr>
    <p:cViewPr>
      <p:scale>
        <a:sx n="33" d="100"/>
        <a:sy n="33" d="100"/>
      </p:scale>
      <p:origin x="0" y="720"/>
    </p:cViewPr>
  </p:outlineViewPr>
  <p:notesTextViewPr>
    <p:cViewPr>
      <p:scale>
        <a:sx n="100" d="100"/>
        <a:sy n="100" d="100"/>
      </p:scale>
      <p:origin x="0" y="0"/>
    </p:cViewPr>
  </p:notesTextViewPr>
  <p:sorterViewPr>
    <p:cViewPr>
      <p:scale>
        <a:sx n="66" d="100"/>
        <a:sy n="66" d="100"/>
      </p:scale>
      <p:origin x="0" y="2796"/>
    </p:cViewPr>
  </p:sorterViewPr>
  <p:notesViewPr>
    <p:cSldViewPr>
      <p:cViewPr varScale="1">
        <p:scale>
          <a:sx n="80" d="100"/>
          <a:sy n="80" d="100"/>
        </p:scale>
        <p:origin x="-1320" y="-10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34" charset="0"/>
                <a:ea typeface="ＭＳ Ｐゴシック" pitchFamily="48" charset="-128"/>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34" charset="0"/>
                <a:ea typeface="ＭＳ Ｐゴシック" pitchFamily="48" charset="-128"/>
                <a:cs typeface="+mn-cs"/>
              </a:defRPr>
            </a:lvl1pPr>
          </a:lstStyle>
          <a:p>
            <a:pPr>
              <a:defRPr/>
            </a:pPr>
            <a:endParaRPr lang="en-US"/>
          </a:p>
        </p:txBody>
      </p:sp>
      <p:sp>
        <p:nvSpPr>
          <p:cNvPr id="9318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34" charset="0"/>
                <a:ea typeface="ＭＳ Ｐゴシック" pitchFamily="48" charset="-128"/>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34" charset="-128"/>
              </a:defRPr>
            </a:lvl1pPr>
          </a:lstStyle>
          <a:p>
            <a:pPr>
              <a:defRPr/>
            </a:pPr>
            <a:fld id="{71EC8511-CF3E-4918-B544-FD11CB3AA1E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ＭＳ Ｐゴシック" pitchFamily="34" charset="-128"/>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ＭＳ Ｐゴシック" pitchFamily="34" charset="-128"/>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ＭＳ Ｐゴシック" pitchFamily="34" charset="-128"/>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ＭＳ Ｐゴシック" pitchFamily="34" charset="-128"/>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ＭＳ Ｐゴシック"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13184C74-F0E4-493C-9C85-D1FA83B77AEA}" type="slidenum">
              <a:rPr lang="en-US" altLang="en-US" smtClean="0"/>
              <a:pPr/>
              <a:t>1</a:t>
            </a:fld>
            <a:endParaRPr lang="en-US" altLang="en-US" smtClean="0"/>
          </a:p>
        </p:txBody>
      </p:sp>
      <p:sp>
        <p:nvSpPr>
          <p:cNvPr id="94211" name="Rectangle 2"/>
          <p:cNvSpPr>
            <a:spLocks noChangeArrowheads="1" noTextEdit="1"/>
          </p:cNvSpPr>
          <p:nvPr>
            <p:ph type="sldImg"/>
          </p:nvPr>
        </p:nvSpPr>
        <p:spPr>
          <a:solidFill>
            <a:srgbClr val="FFFFFF"/>
          </a:solidFill>
          <a:ln/>
        </p:spPr>
      </p:sp>
      <p:sp>
        <p:nvSpPr>
          <p:cNvPr id="94212"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4FF5E50E-92AB-4B0C-9712-336D847055D1}" type="slidenum">
              <a:rPr lang="en-US" altLang="en-US" smtClean="0"/>
              <a:pPr/>
              <a:t>10</a:t>
            </a:fld>
            <a:endParaRPr lang="en-US" altLang="en-US" smtClean="0"/>
          </a:p>
        </p:txBody>
      </p:sp>
      <p:sp>
        <p:nvSpPr>
          <p:cNvPr id="106499" name="Rectangle 2"/>
          <p:cNvSpPr>
            <a:spLocks noChangeArrowheads="1" noTextEdit="1"/>
          </p:cNvSpPr>
          <p:nvPr>
            <p:ph type="sldImg"/>
          </p:nvPr>
        </p:nvSpPr>
        <p:spPr>
          <a:solidFill>
            <a:srgbClr val="FFFFFF"/>
          </a:solidFill>
          <a:ln/>
        </p:spPr>
      </p:sp>
      <p:sp>
        <p:nvSpPr>
          <p:cNvPr id="106500"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10EDB70-0787-4E81-BB47-BF4234BC2587}" type="slidenum">
              <a:rPr lang="en-US" altLang="en-US" smtClean="0"/>
              <a:pPr/>
              <a:t>11</a:t>
            </a:fld>
            <a:endParaRPr lang="en-US" altLang="en-US" smtClean="0"/>
          </a:p>
        </p:txBody>
      </p:sp>
      <p:sp>
        <p:nvSpPr>
          <p:cNvPr id="107523" name="Rectangle 2"/>
          <p:cNvSpPr>
            <a:spLocks noChangeArrowheads="1" noTextEdit="1"/>
          </p:cNvSpPr>
          <p:nvPr>
            <p:ph type="sldImg"/>
          </p:nvPr>
        </p:nvSpPr>
        <p:spPr>
          <a:solidFill>
            <a:srgbClr val="FFFFFF"/>
          </a:solidFill>
          <a:ln/>
        </p:spPr>
      </p:sp>
      <p:sp>
        <p:nvSpPr>
          <p:cNvPr id="107524"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496D3C01-85D0-4325-8088-856C0D106DA6}" type="slidenum">
              <a:rPr lang="en-US" altLang="en-US" smtClean="0"/>
              <a:pPr/>
              <a:t>12</a:t>
            </a:fld>
            <a:endParaRPr lang="en-US" altLang="en-US" smtClean="0"/>
          </a:p>
        </p:txBody>
      </p:sp>
      <p:sp>
        <p:nvSpPr>
          <p:cNvPr id="108547" name="Rectangle 2"/>
          <p:cNvSpPr>
            <a:spLocks noChangeArrowheads="1" noTextEdit="1"/>
          </p:cNvSpPr>
          <p:nvPr>
            <p:ph type="sldImg"/>
          </p:nvPr>
        </p:nvSpPr>
        <p:spPr>
          <a:solidFill>
            <a:srgbClr val="FFFFFF"/>
          </a:solidFill>
          <a:ln/>
        </p:spPr>
      </p:sp>
      <p:sp>
        <p:nvSpPr>
          <p:cNvPr id="108548"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CAFDE7E7-1311-4052-A05C-A9BDC0E8EE38}" type="slidenum">
              <a:rPr lang="en-US" altLang="en-US" smtClean="0"/>
              <a:pPr/>
              <a:t>13</a:t>
            </a:fld>
            <a:endParaRPr lang="en-US" altLang="en-US" smtClean="0"/>
          </a:p>
        </p:txBody>
      </p:sp>
      <p:sp>
        <p:nvSpPr>
          <p:cNvPr id="112643" name="Rectangle 2"/>
          <p:cNvSpPr>
            <a:spLocks noChangeArrowheads="1" noTextEdit="1"/>
          </p:cNvSpPr>
          <p:nvPr>
            <p:ph type="sldImg"/>
          </p:nvPr>
        </p:nvSpPr>
        <p:spPr>
          <a:solidFill>
            <a:srgbClr val="FFFFFF"/>
          </a:solidFill>
          <a:ln/>
        </p:spPr>
      </p:sp>
      <p:sp>
        <p:nvSpPr>
          <p:cNvPr id="112644"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2A3D3519-94E9-4F68-80D7-56C5061ECBFF}" type="slidenum">
              <a:rPr lang="en-US" altLang="en-US" smtClean="0"/>
              <a:pPr/>
              <a:t>14</a:t>
            </a:fld>
            <a:endParaRPr lang="en-US" altLang="en-US" smtClean="0"/>
          </a:p>
        </p:txBody>
      </p:sp>
      <p:sp>
        <p:nvSpPr>
          <p:cNvPr id="113667" name="Rectangle 2"/>
          <p:cNvSpPr>
            <a:spLocks noChangeArrowheads="1" noTextEdit="1"/>
          </p:cNvSpPr>
          <p:nvPr>
            <p:ph type="sldImg"/>
          </p:nvPr>
        </p:nvSpPr>
        <p:spPr>
          <a:solidFill>
            <a:srgbClr val="FFFFFF"/>
          </a:solidFill>
          <a:ln/>
        </p:spPr>
      </p:sp>
      <p:sp>
        <p:nvSpPr>
          <p:cNvPr id="113668"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B3F7F496-935E-4B22-A6EE-0E3FD2D71C28}" type="slidenum">
              <a:rPr lang="en-US" altLang="en-US" smtClean="0"/>
              <a:pPr/>
              <a:t>15</a:t>
            </a:fld>
            <a:endParaRPr lang="en-US" altLang="en-US" smtClean="0"/>
          </a:p>
        </p:txBody>
      </p:sp>
      <p:sp>
        <p:nvSpPr>
          <p:cNvPr id="114691" name="Rectangle 2"/>
          <p:cNvSpPr>
            <a:spLocks noChangeArrowheads="1" noTextEdit="1"/>
          </p:cNvSpPr>
          <p:nvPr>
            <p:ph type="sldImg"/>
          </p:nvPr>
        </p:nvSpPr>
        <p:spPr>
          <a:solidFill>
            <a:srgbClr val="FFFFFF"/>
          </a:solidFill>
          <a:ln/>
        </p:spPr>
      </p:sp>
      <p:sp>
        <p:nvSpPr>
          <p:cNvPr id="114692"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8B48B12D-3FB0-4598-9F18-5F124D5ADF97}" type="slidenum">
              <a:rPr lang="en-US" altLang="en-US" smtClean="0"/>
              <a:pPr/>
              <a:t>16</a:t>
            </a:fld>
            <a:endParaRPr lang="en-US" altLang="en-US" smtClean="0"/>
          </a:p>
        </p:txBody>
      </p:sp>
      <p:sp>
        <p:nvSpPr>
          <p:cNvPr id="117763" name="Rectangle 2"/>
          <p:cNvSpPr>
            <a:spLocks noChangeArrowheads="1" noTextEdit="1"/>
          </p:cNvSpPr>
          <p:nvPr>
            <p:ph type="sldImg"/>
          </p:nvPr>
        </p:nvSpPr>
        <p:spPr>
          <a:solidFill>
            <a:srgbClr val="FFFFFF"/>
          </a:solidFill>
          <a:ln/>
        </p:spPr>
      </p:sp>
      <p:sp>
        <p:nvSpPr>
          <p:cNvPr id="117764"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B9D05F6F-1DDD-4E89-9DA1-B9FB4090D483}" type="slidenum">
              <a:rPr lang="en-US" altLang="en-US" smtClean="0"/>
              <a:pPr/>
              <a:t>17</a:t>
            </a:fld>
            <a:endParaRPr lang="en-US" altLang="en-US" smtClean="0"/>
          </a:p>
        </p:txBody>
      </p:sp>
      <p:sp>
        <p:nvSpPr>
          <p:cNvPr id="118787" name="Rectangle 2"/>
          <p:cNvSpPr>
            <a:spLocks noChangeArrowheads="1" noTextEdit="1"/>
          </p:cNvSpPr>
          <p:nvPr>
            <p:ph type="sldImg"/>
          </p:nvPr>
        </p:nvSpPr>
        <p:spPr>
          <a:solidFill>
            <a:srgbClr val="FFFFFF"/>
          </a:solidFill>
          <a:ln/>
        </p:spPr>
      </p:sp>
      <p:sp>
        <p:nvSpPr>
          <p:cNvPr id="118788"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D1B79D13-DE66-427A-95B0-DC1961EBE732}" type="slidenum">
              <a:rPr lang="en-US" altLang="en-US" smtClean="0"/>
              <a:pPr/>
              <a:t>18</a:t>
            </a:fld>
            <a:endParaRPr lang="en-US" altLang="en-US" smtClean="0"/>
          </a:p>
        </p:txBody>
      </p:sp>
      <p:sp>
        <p:nvSpPr>
          <p:cNvPr id="119811" name="Rectangle 2"/>
          <p:cNvSpPr>
            <a:spLocks noChangeArrowheads="1" noTextEdit="1"/>
          </p:cNvSpPr>
          <p:nvPr>
            <p:ph type="sldImg"/>
          </p:nvPr>
        </p:nvSpPr>
        <p:spPr>
          <a:solidFill>
            <a:srgbClr val="FFFFFF"/>
          </a:solidFill>
          <a:ln/>
        </p:spPr>
      </p:sp>
      <p:sp>
        <p:nvSpPr>
          <p:cNvPr id="119812"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F839D43E-2AD3-42A8-952A-B5EE41634120}" type="slidenum">
              <a:rPr lang="en-US" altLang="en-US" smtClean="0"/>
              <a:pPr/>
              <a:t>19</a:t>
            </a:fld>
            <a:endParaRPr lang="en-US" altLang="en-US" smtClean="0"/>
          </a:p>
        </p:txBody>
      </p:sp>
      <p:sp>
        <p:nvSpPr>
          <p:cNvPr id="120835" name="Rectangle 2"/>
          <p:cNvSpPr>
            <a:spLocks noChangeArrowheads="1" noTextEdit="1"/>
          </p:cNvSpPr>
          <p:nvPr>
            <p:ph type="sldImg"/>
          </p:nvPr>
        </p:nvSpPr>
        <p:spPr>
          <a:solidFill>
            <a:srgbClr val="FFFFFF"/>
          </a:solidFill>
          <a:ln/>
        </p:spPr>
      </p:sp>
      <p:sp>
        <p:nvSpPr>
          <p:cNvPr id="120836"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24E836-E6BE-45FE-9F36-25C496CF2AD3}" type="slidenum">
              <a:rPr lang="en-US" altLang="en-US" smtClean="0"/>
              <a:pPr/>
              <a:t>2</a:t>
            </a:fld>
            <a:endParaRPr lang="en-US" altLang="en-US" smtClean="0"/>
          </a:p>
        </p:txBody>
      </p:sp>
      <p:sp>
        <p:nvSpPr>
          <p:cNvPr id="95235" name="Rectangle 2"/>
          <p:cNvSpPr>
            <a:spLocks noChangeArrowheads="1" noTextEdit="1"/>
          </p:cNvSpPr>
          <p:nvPr>
            <p:ph type="sldImg"/>
          </p:nvPr>
        </p:nvSpPr>
        <p:spPr>
          <a:solidFill>
            <a:srgbClr val="FFFFFF"/>
          </a:solidFill>
          <a:ln/>
        </p:spPr>
      </p:sp>
      <p:sp>
        <p:nvSpPr>
          <p:cNvPr id="95236"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F1F9DC83-4E16-4C22-B185-7BAC8A7AAB63}" type="slidenum">
              <a:rPr lang="en-US" altLang="en-US" smtClean="0"/>
              <a:pPr/>
              <a:t>20</a:t>
            </a:fld>
            <a:endParaRPr lang="en-US" altLang="en-US" smtClean="0"/>
          </a:p>
        </p:txBody>
      </p:sp>
      <p:sp>
        <p:nvSpPr>
          <p:cNvPr id="121859" name="Rectangle 2"/>
          <p:cNvSpPr>
            <a:spLocks noChangeArrowheads="1" noTextEdit="1"/>
          </p:cNvSpPr>
          <p:nvPr>
            <p:ph type="sldImg"/>
          </p:nvPr>
        </p:nvSpPr>
        <p:spPr>
          <a:solidFill>
            <a:srgbClr val="FFFFFF"/>
          </a:solidFill>
          <a:ln/>
        </p:spPr>
      </p:sp>
      <p:sp>
        <p:nvSpPr>
          <p:cNvPr id="121860"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36E28623-12D6-4841-9DE0-A520437CEACD}" type="slidenum">
              <a:rPr lang="en-US" altLang="en-US" smtClean="0"/>
              <a:pPr/>
              <a:t>21</a:t>
            </a:fld>
            <a:endParaRPr lang="en-US" altLang="en-US" smtClean="0"/>
          </a:p>
        </p:txBody>
      </p:sp>
      <p:sp>
        <p:nvSpPr>
          <p:cNvPr id="122883" name="Rectangle 2"/>
          <p:cNvSpPr>
            <a:spLocks noChangeArrowheads="1" noTextEdit="1"/>
          </p:cNvSpPr>
          <p:nvPr>
            <p:ph type="sldImg"/>
          </p:nvPr>
        </p:nvSpPr>
        <p:spPr>
          <a:solidFill>
            <a:srgbClr val="FFFFFF"/>
          </a:solidFill>
          <a:ln/>
        </p:spPr>
      </p:sp>
      <p:sp>
        <p:nvSpPr>
          <p:cNvPr id="122884"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4DB3EDCB-69E6-4BE6-98E8-B955162CE50C}" type="slidenum">
              <a:rPr lang="en-US" altLang="en-US" smtClean="0"/>
              <a:pPr/>
              <a:t>22</a:t>
            </a:fld>
            <a:endParaRPr lang="en-US" altLang="en-US" smtClean="0"/>
          </a:p>
        </p:txBody>
      </p:sp>
      <p:sp>
        <p:nvSpPr>
          <p:cNvPr id="123907" name="Rectangle 2"/>
          <p:cNvSpPr>
            <a:spLocks noChangeArrowheads="1" noTextEdit="1"/>
          </p:cNvSpPr>
          <p:nvPr>
            <p:ph type="sldImg"/>
          </p:nvPr>
        </p:nvSpPr>
        <p:spPr>
          <a:solidFill>
            <a:srgbClr val="FFFFFF"/>
          </a:solidFill>
          <a:ln/>
        </p:spPr>
      </p:sp>
      <p:sp>
        <p:nvSpPr>
          <p:cNvPr id="123908"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E1CCD1A2-4056-44AE-9A46-F1BD89C15525}" type="slidenum">
              <a:rPr lang="en-US" altLang="en-US" smtClean="0"/>
              <a:pPr/>
              <a:t>23</a:t>
            </a:fld>
            <a:endParaRPr lang="en-US" altLang="en-US" smtClean="0"/>
          </a:p>
        </p:txBody>
      </p:sp>
      <p:sp>
        <p:nvSpPr>
          <p:cNvPr id="124931" name="Rectangle 2"/>
          <p:cNvSpPr>
            <a:spLocks noChangeArrowheads="1" noTextEdit="1"/>
          </p:cNvSpPr>
          <p:nvPr>
            <p:ph type="sldImg"/>
          </p:nvPr>
        </p:nvSpPr>
        <p:spPr>
          <a:solidFill>
            <a:srgbClr val="FFFFFF"/>
          </a:solidFill>
          <a:ln/>
        </p:spPr>
      </p:sp>
      <p:sp>
        <p:nvSpPr>
          <p:cNvPr id="124932"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16678FB9-B71A-4A99-A918-239567EA06B9}" type="slidenum">
              <a:rPr lang="en-US" altLang="en-US" smtClean="0"/>
              <a:pPr/>
              <a:t>24</a:t>
            </a:fld>
            <a:endParaRPr lang="en-US" altLang="en-US" smtClean="0"/>
          </a:p>
        </p:txBody>
      </p:sp>
      <p:sp>
        <p:nvSpPr>
          <p:cNvPr id="125955" name="Rectangle 2"/>
          <p:cNvSpPr>
            <a:spLocks noChangeArrowheads="1" noTextEdit="1"/>
          </p:cNvSpPr>
          <p:nvPr>
            <p:ph type="sldImg"/>
          </p:nvPr>
        </p:nvSpPr>
        <p:spPr>
          <a:solidFill>
            <a:srgbClr val="FFFFFF"/>
          </a:solidFill>
          <a:ln/>
        </p:spPr>
      </p:sp>
      <p:sp>
        <p:nvSpPr>
          <p:cNvPr id="125956"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32561D6C-FF26-45A0-B9D3-A5172F301631}" type="slidenum">
              <a:rPr lang="en-US" altLang="en-US" smtClean="0"/>
              <a:pPr/>
              <a:t>25</a:t>
            </a:fld>
            <a:endParaRPr lang="en-US" altLang="en-US" smtClean="0"/>
          </a:p>
        </p:txBody>
      </p:sp>
      <p:sp>
        <p:nvSpPr>
          <p:cNvPr id="126979" name="Rectangle 2"/>
          <p:cNvSpPr>
            <a:spLocks noChangeArrowheads="1" noTextEdit="1"/>
          </p:cNvSpPr>
          <p:nvPr>
            <p:ph type="sldImg"/>
          </p:nvPr>
        </p:nvSpPr>
        <p:spPr>
          <a:solidFill>
            <a:srgbClr val="FFFFFF"/>
          </a:solidFill>
          <a:ln/>
        </p:spPr>
      </p:sp>
      <p:sp>
        <p:nvSpPr>
          <p:cNvPr id="126980"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9663E3AE-F663-4060-8DEC-B5C91847441D}" type="slidenum">
              <a:rPr lang="en-US" altLang="en-US" smtClean="0"/>
              <a:pPr/>
              <a:t>26</a:t>
            </a:fld>
            <a:endParaRPr lang="en-US" altLang="en-US" smtClean="0"/>
          </a:p>
        </p:txBody>
      </p:sp>
      <p:sp>
        <p:nvSpPr>
          <p:cNvPr id="128003" name="Rectangle 2"/>
          <p:cNvSpPr>
            <a:spLocks noChangeArrowheads="1" noTextEdit="1"/>
          </p:cNvSpPr>
          <p:nvPr>
            <p:ph type="sldImg"/>
          </p:nvPr>
        </p:nvSpPr>
        <p:spPr>
          <a:solidFill>
            <a:srgbClr val="FFFFFF"/>
          </a:solidFill>
          <a:ln/>
        </p:spPr>
      </p:sp>
      <p:sp>
        <p:nvSpPr>
          <p:cNvPr id="128004"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73D9216E-D77F-48C1-A8AE-A0040C601E46}" type="slidenum">
              <a:rPr lang="en-US" altLang="en-US" smtClean="0"/>
              <a:pPr/>
              <a:t>27</a:t>
            </a:fld>
            <a:endParaRPr lang="en-US" altLang="en-US" smtClean="0"/>
          </a:p>
        </p:txBody>
      </p:sp>
      <p:sp>
        <p:nvSpPr>
          <p:cNvPr id="129027" name="Rectangle 2"/>
          <p:cNvSpPr>
            <a:spLocks noChangeArrowheads="1" noTextEdit="1"/>
          </p:cNvSpPr>
          <p:nvPr>
            <p:ph type="sldImg"/>
          </p:nvPr>
        </p:nvSpPr>
        <p:spPr>
          <a:solidFill>
            <a:srgbClr val="FFFFFF"/>
          </a:solidFill>
          <a:ln/>
        </p:spPr>
      </p:sp>
      <p:sp>
        <p:nvSpPr>
          <p:cNvPr id="129028"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46A4C658-3B33-4E6C-A942-C2769ABBB1E0}" type="slidenum">
              <a:rPr lang="en-US" altLang="en-US" smtClean="0"/>
              <a:pPr/>
              <a:t>28</a:t>
            </a:fld>
            <a:endParaRPr lang="en-US" altLang="en-US" smtClean="0"/>
          </a:p>
        </p:txBody>
      </p:sp>
      <p:sp>
        <p:nvSpPr>
          <p:cNvPr id="130051" name="Rectangle 2"/>
          <p:cNvSpPr>
            <a:spLocks noChangeArrowheads="1" noTextEdit="1"/>
          </p:cNvSpPr>
          <p:nvPr>
            <p:ph type="sldImg"/>
          </p:nvPr>
        </p:nvSpPr>
        <p:spPr>
          <a:solidFill>
            <a:srgbClr val="FFFFFF"/>
          </a:solidFill>
          <a:ln/>
        </p:spPr>
      </p:sp>
      <p:sp>
        <p:nvSpPr>
          <p:cNvPr id="130052"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4E6999AC-3E19-43CF-94B4-0E79EC3FBA43}" type="slidenum">
              <a:rPr lang="en-US" altLang="en-US" smtClean="0"/>
              <a:pPr/>
              <a:t>29</a:t>
            </a:fld>
            <a:endParaRPr lang="en-US" altLang="en-US" smtClean="0"/>
          </a:p>
        </p:txBody>
      </p:sp>
      <p:sp>
        <p:nvSpPr>
          <p:cNvPr id="131075" name="Rectangle 2"/>
          <p:cNvSpPr>
            <a:spLocks noChangeArrowheads="1" noTextEdit="1"/>
          </p:cNvSpPr>
          <p:nvPr>
            <p:ph type="sldImg"/>
          </p:nvPr>
        </p:nvSpPr>
        <p:spPr>
          <a:solidFill>
            <a:srgbClr val="FFFFFF"/>
          </a:solidFill>
          <a:ln/>
        </p:spPr>
      </p:sp>
      <p:sp>
        <p:nvSpPr>
          <p:cNvPr id="131076"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B0788CA5-941D-4E1C-81EE-41F642E4A9E8}" type="slidenum">
              <a:rPr lang="en-US" altLang="en-US" smtClean="0"/>
              <a:pPr/>
              <a:t>3</a:t>
            </a:fld>
            <a:endParaRPr lang="en-US" altLang="en-US" smtClean="0"/>
          </a:p>
        </p:txBody>
      </p:sp>
      <p:sp>
        <p:nvSpPr>
          <p:cNvPr id="99331" name="Rectangle 2"/>
          <p:cNvSpPr>
            <a:spLocks noChangeArrowheads="1" noTextEdit="1"/>
          </p:cNvSpPr>
          <p:nvPr>
            <p:ph type="sldImg"/>
          </p:nvPr>
        </p:nvSpPr>
        <p:spPr>
          <a:solidFill>
            <a:srgbClr val="FFFFFF"/>
          </a:solidFill>
          <a:ln/>
        </p:spPr>
      </p:sp>
      <p:sp>
        <p:nvSpPr>
          <p:cNvPr id="99332"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D4E2B49C-851E-42E5-BCA4-0D26737EA769}" type="slidenum">
              <a:rPr lang="en-US" altLang="en-US" smtClean="0"/>
              <a:pPr/>
              <a:t>30</a:t>
            </a:fld>
            <a:endParaRPr lang="en-US" altLang="en-US" smtClean="0"/>
          </a:p>
        </p:txBody>
      </p:sp>
      <p:sp>
        <p:nvSpPr>
          <p:cNvPr id="132099" name="Rectangle 2"/>
          <p:cNvSpPr>
            <a:spLocks noChangeArrowheads="1" noTextEdit="1"/>
          </p:cNvSpPr>
          <p:nvPr>
            <p:ph type="sldImg"/>
          </p:nvPr>
        </p:nvSpPr>
        <p:spPr>
          <a:solidFill>
            <a:srgbClr val="FFFFFF"/>
          </a:solidFill>
          <a:ln/>
        </p:spPr>
      </p:sp>
      <p:sp>
        <p:nvSpPr>
          <p:cNvPr id="132100"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DD058712-26BC-41FF-8503-AAD39906EF43}" type="slidenum">
              <a:rPr lang="en-US" altLang="en-US" smtClean="0"/>
              <a:pPr/>
              <a:t>31</a:t>
            </a:fld>
            <a:endParaRPr lang="en-US" altLang="en-US" smtClean="0"/>
          </a:p>
        </p:txBody>
      </p:sp>
      <p:sp>
        <p:nvSpPr>
          <p:cNvPr id="135171" name="Rectangle 2"/>
          <p:cNvSpPr>
            <a:spLocks noChangeArrowheads="1" noTextEdit="1"/>
          </p:cNvSpPr>
          <p:nvPr>
            <p:ph type="sldImg"/>
          </p:nvPr>
        </p:nvSpPr>
        <p:spPr>
          <a:solidFill>
            <a:srgbClr val="FFFFFF"/>
          </a:solidFill>
          <a:ln/>
        </p:spPr>
      </p:sp>
      <p:sp>
        <p:nvSpPr>
          <p:cNvPr id="135172"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B5E14F66-9223-4194-ABFF-E8BECE2A225F}" type="slidenum">
              <a:rPr lang="en-US" altLang="en-US" smtClean="0"/>
              <a:pPr/>
              <a:t>32</a:t>
            </a:fld>
            <a:endParaRPr lang="en-US" altLang="en-US" smtClean="0"/>
          </a:p>
        </p:txBody>
      </p:sp>
      <p:sp>
        <p:nvSpPr>
          <p:cNvPr id="136195" name="Rectangle 2"/>
          <p:cNvSpPr>
            <a:spLocks noChangeArrowheads="1" noTextEdit="1"/>
          </p:cNvSpPr>
          <p:nvPr>
            <p:ph type="sldImg"/>
          </p:nvPr>
        </p:nvSpPr>
        <p:spPr>
          <a:solidFill>
            <a:srgbClr val="FFFFFF"/>
          </a:solidFill>
          <a:ln/>
        </p:spPr>
      </p:sp>
      <p:sp>
        <p:nvSpPr>
          <p:cNvPr id="136196"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B1B65F75-B9CE-4434-9C7D-FACF0E581CC8}" type="slidenum">
              <a:rPr lang="en-US" altLang="en-US" smtClean="0"/>
              <a:pPr/>
              <a:t>33</a:t>
            </a:fld>
            <a:endParaRPr lang="en-US" altLang="en-US" smtClean="0"/>
          </a:p>
        </p:txBody>
      </p:sp>
      <p:sp>
        <p:nvSpPr>
          <p:cNvPr id="137219" name="Rectangle 2"/>
          <p:cNvSpPr>
            <a:spLocks noChangeArrowheads="1" noTextEdit="1"/>
          </p:cNvSpPr>
          <p:nvPr>
            <p:ph type="sldImg"/>
          </p:nvPr>
        </p:nvSpPr>
        <p:spPr>
          <a:solidFill>
            <a:srgbClr val="FFFFFF"/>
          </a:solidFill>
          <a:ln/>
        </p:spPr>
      </p:sp>
      <p:sp>
        <p:nvSpPr>
          <p:cNvPr id="137220"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B4A1A3EC-9C46-4174-9CD5-B66EDA9A8D17}" type="slidenum">
              <a:rPr lang="en-US" altLang="en-US" smtClean="0"/>
              <a:pPr/>
              <a:t>34</a:t>
            </a:fld>
            <a:endParaRPr lang="en-US" altLang="en-US" smtClean="0"/>
          </a:p>
        </p:txBody>
      </p:sp>
      <p:sp>
        <p:nvSpPr>
          <p:cNvPr id="138243" name="Rectangle 2"/>
          <p:cNvSpPr>
            <a:spLocks noChangeArrowheads="1" noTextEdit="1"/>
          </p:cNvSpPr>
          <p:nvPr>
            <p:ph type="sldImg"/>
          </p:nvPr>
        </p:nvSpPr>
        <p:spPr>
          <a:solidFill>
            <a:srgbClr val="FFFFFF"/>
          </a:solidFill>
          <a:ln/>
        </p:spPr>
      </p:sp>
      <p:sp>
        <p:nvSpPr>
          <p:cNvPr id="138244"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A24EF07C-D7F4-4C87-BD6B-B7DD4690A46F}" type="slidenum">
              <a:rPr lang="en-US" altLang="en-US" smtClean="0"/>
              <a:pPr/>
              <a:t>35</a:t>
            </a:fld>
            <a:endParaRPr lang="en-US" altLang="en-US" smtClean="0"/>
          </a:p>
        </p:txBody>
      </p:sp>
      <p:sp>
        <p:nvSpPr>
          <p:cNvPr id="139267" name="Rectangle 2"/>
          <p:cNvSpPr>
            <a:spLocks noChangeArrowheads="1" noTextEdit="1"/>
          </p:cNvSpPr>
          <p:nvPr>
            <p:ph type="sldImg"/>
          </p:nvPr>
        </p:nvSpPr>
        <p:spPr>
          <a:solidFill>
            <a:srgbClr val="FFFFFF"/>
          </a:solidFill>
          <a:ln/>
        </p:spPr>
      </p:sp>
      <p:sp>
        <p:nvSpPr>
          <p:cNvPr id="139268"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1CA91AAB-9DEC-4818-85D9-3B6B834ED798}" type="slidenum">
              <a:rPr lang="en-US" altLang="en-US" smtClean="0"/>
              <a:pPr/>
              <a:t>36</a:t>
            </a:fld>
            <a:endParaRPr lang="en-US" altLang="en-US" smtClean="0"/>
          </a:p>
        </p:txBody>
      </p:sp>
      <p:sp>
        <p:nvSpPr>
          <p:cNvPr id="140291" name="Rectangle 2"/>
          <p:cNvSpPr>
            <a:spLocks noChangeArrowheads="1" noTextEdit="1"/>
          </p:cNvSpPr>
          <p:nvPr>
            <p:ph type="sldImg"/>
          </p:nvPr>
        </p:nvSpPr>
        <p:spPr>
          <a:solidFill>
            <a:srgbClr val="FFFFFF"/>
          </a:solidFill>
          <a:ln/>
        </p:spPr>
      </p:sp>
      <p:sp>
        <p:nvSpPr>
          <p:cNvPr id="140292"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611A9BC8-AEBF-4064-98D9-606484E501B2}" type="slidenum">
              <a:rPr lang="en-US" altLang="en-US" smtClean="0"/>
              <a:pPr/>
              <a:t>37</a:t>
            </a:fld>
            <a:endParaRPr lang="en-US" altLang="en-US" smtClean="0"/>
          </a:p>
        </p:txBody>
      </p:sp>
      <p:sp>
        <p:nvSpPr>
          <p:cNvPr id="141315" name="Rectangle 2"/>
          <p:cNvSpPr>
            <a:spLocks noChangeArrowheads="1" noTextEdit="1"/>
          </p:cNvSpPr>
          <p:nvPr>
            <p:ph type="sldImg"/>
          </p:nvPr>
        </p:nvSpPr>
        <p:spPr>
          <a:solidFill>
            <a:srgbClr val="FFFFFF"/>
          </a:solidFill>
          <a:ln/>
        </p:spPr>
      </p:sp>
      <p:sp>
        <p:nvSpPr>
          <p:cNvPr id="141316"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6B083218-D6A5-4D39-A25A-4DD5A4CC4258}" type="slidenum">
              <a:rPr lang="en-US" altLang="en-US" smtClean="0"/>
              <a:pPr/>
              <a:t>38</a:t>
            </a:fld>
            <a:endParaRPr lang="en-US" altLang="en-US" smtClean="0"/>
          </a:p>
        </p:txBody>
      </p:sp>
      <p:sp>
        <p:nvSpPr>
          <p:cNvPr id="142339" name="Rectangle 2"/>
          <p:cNvSpPr>
            <a:spLocks noChangeArrowheads="1" noTextEdit="1"/>
          </p:cNvSpPr>
          <p:nvPr>
            <p:ph type="sldImg"/>
          </p:nvPr>
        </p:nvSpPr>
        <p:spPr>
          <a:solidFill>
            <a:srgbClr val="FFFFFF"/>
          </a:solidFill>
          <a:ln/>
        </p:spPr>
      </p:sp>
      <p:sp>
        <p:nvSpPr>
          <p:cNvPr id="142340"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6B903E76-FEFF-4000-9052-A3B3AC51C007}" type="slidenum">
              <a:rPr lang="en-US" altLang="en-US" smtClean="0"/>
              <a:pPr/>
              <a:t>39</a:t>
            </a:fld>
            <a:endParaRPr lang="en-US" altLang="en-US" smtClean="0"/>
          </a:p>
        </p:txBody>
      </p:sp>
      <p:sp>
        <p:nvSpPr>
          <p:cNvPr id="143363" name="Rectangle 2"/>
          <p:cNvSpPr>
            <a:spLocks noChangeArrowheads="1" noTextEdit="1"/>
          </p:cNvSpPr>
          <p:nvPr>
            <p:ph type="sldImg"/>
          </p:nvPr>
        </p:nvSpPr>
        <p:spPr>
          <a:solidFill>
            <a:srgbClr val="FFFFFF"/>
          </a:solidFill>
          <a:ln/>
        </p:spPr>
      </p:sp>
      <p:sp>
        <p:nvSpPr>
          <p:cNvPr id="143364"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ACCCEA3E-1767-4AD8-9315-021F96D9ADF5}" type="slidenum">
              <a:rPr lang="en-US" altLang="en-US" smtClean="0"/>
              <a:pPr/>
              <a:t>4</a:t>
            </a:fld>
            <a:endParaRPr lang="en-US" altLang="en-US" smtClean="0"/>
          </a:p>
        </p:txBody>
      </p:sp>
      <p:sp>
        <p:nvSpPr>
          <p:cNvPr id="100355" name="Rectangle 2"/>
          <p:cNvSpPr>
            <a:spLocks noChangeArrowheads="1" noTextEdit="1"/>
          </p:cNvSpPr>
          <p:nvPr>
            <p:ph type="sldImg"/>
          </p:nvPr>
        </p:nvSpPr>
        <p:spPr>
          <a:solidFill>
            <a:srgbClr val="FFFFFF"/>
          </a:solidFill>
          <a:ln/>
        </p:spPr>
      </p:sp>
      <p:sp>
        <p:nvSpPr>
          <p:cNvPr id="100356"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9441FB6B-3F45-4037-992C-42F21340B668}" type="slidenum">
              <a:rPr lang="en-US" altLang="en-US" smtClean="0"/>
              <a:pPr/>
              <a:t>40</a:t>
            </a:fld>
            <a:endParaRPr lang="en-US" altLang="en-US" smtClean="0"/>
          </a:p>
        </p:txBody>
      </p:sp>
      <p:sp>
        <p:nvSpPr>
          <p:cNvPr id="146435" name="Rectangle 2"/>
          <p:cNvSpPr>
            <a:spLocks noChangeArrowheads="1" noTextEdit="1"/>
          </p:cNvSpPr>
          <p:nvPr>
            <p:ph type="sldImg"/>
          </p:nvPr>
        </p:nvSpPr>
        <p:spPr>
          <a:solidFill>
            <a:srgbClr val="FFFFFF"/>
          </a:solidFill>
          <a:ln/>
        </p:spPr>
      </p:sp>
      <p:sp>
        <p:nvSpPr>
          <p:cNvPr id="146436"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93E45AA8-DA3B-473C-B6E6-0BEB8EA29E74}" type="slidenum">
              <a:rPr lang="en-US" altLang="en-US" smtClean="0"/>
              <a:pPr/>
              <a:t>41</a:t>
            </a:fld>
            <a:endParaRPr lang="en-US" altLang="en-US" smtClean="0"/>
          </a:p>
        </p:txBody>
      </p:sp>
      <p:sp>
        <p:nvSpPr>
          <p:cNvPr id="147459" name="Rectangle 2"/>
          <p:cNvSpPr>
            <a:spLocks noChangeArrowheads="1" noTextEdit="1"/>
          </p:cNvSpPr>
          <p:nvPr>
            <p:ph type="sldImg"/>
          </p:nvPr>
        </p:nvSpPr>
        <p:spPr>
          <a:solidFill>
            <a:srgbClr val="FFFFFF"/>
          </a:solidFill>
          <a:ln/>
        </p:spPr>
      </p:sp>
      <p:sp>
        <p:nvSpPr>
          <p:cNvPr id="147460"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A9654E7E-81EC-42C8-B2F7-5BC651360756}" type="slidenum">
              <a:rPr lang="en-US" altLang="en-US" smtClean="0"/>
              <a:pPr/>
              <a:t>42</a:t>
            </a:fld>
            <a:endParaRPr lang="en-US" altLang="en-US" smtClean="0"/>
          </a:p>
        </p:txBody>
      </p:sp>
      <p:sp>
        <p:nvSpPr>
          <p:cNvPr id="148483" name="Rectangle 2"/>
          <p:cNvSpPr>
            <a:spLocks noChangeArrowheads="1" noTextEdit="1"/>
          </p:cNvSpPr>
          <p:nvPr>
            <p:ph type="sldImg"/>
          </p:nvPr>
        </p:nvSpPr>
        <p:spPr>
          <a:solidFill>
            <a:srgbClr val="FFFFFF"/>
          </a:solidFill>
          <a:ln/>
        </p:spPr>
      </p:sp>
      <p:sp>
        <p:nvSpPr>
          <p:cNvPr id="148484"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D02BD724-F3A1-40F3-82C5-40A9AAED2D6A}" type="slidenum">
              <a:rPr lang="en-US" altLang="en-US" smtClean="0"/>
              <a:pPr/>
              <a:t>44</a:t>
            </a:fld>
            <a:endParaRPr lang="en-US" altLang="en-US" smtClean="0"/>
          </a:p>
        </p:txBody>
      </p:sp>
      <p:sp>
        <p:nvSpPr>
          <p:cNvPr id="149507" name="Rectangle 2"/>
          <p:cNvSpPr>
            <a:spLocks noChangeArrowheads="1" noTextEdit="1"/>
          </p:cNvSpPr>
          <p:nvPr>
            <p:ph type="sldImg"/>
          </p:nvPr>
        </p:nvSpPr>
        <p:spPr>
          <a:solidFill>
            <a:srgbClr val="FFFFFF"/>
          </a:solidFill>
          <a:ln/>
        </p:spPr>
      </p:sp>
      <p:sp>
        <p:nvSpPr>
          <p:cNvPr id="149508"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AC6D5F48-DA61-4802-BBB7-BE7AF60B701B}" type="slidenum">
              <a:rPr lang="en-US" altLang="en-US" smtClean="0"/>
              <a:pPr/>
              <a:t>45</a:t>
            </a:fld>
            <a:endParaRPr lang="en-US" altLang="en-US" smtClean="0"/>
          </a:p>
        </p:txBody>
      </p:sp>
      <p:sp>
        <p:nvSpPr>
          <p:cNvPr id="150531" name="Rectangle 2"/>
          <p:cNvSpPr>
            <a:spLocks noChangeArrowheads="1" noTextEdit="1"/>
          </p:cNvSpPr>
          <p:nvPr>
            <p:ph type="sldImg"/>
          </p:nvPr>
        </p:nvSpPr>
        <p:spPr>
          <a:solidFill>
            <a:srgbClr val="FFFFFF"/>
          </a:solidFill>
          <a:ln/>
        </p:spPr>
      </p:sp>
      <p:sp>
        <p:nvSpPr>
          <p:cNvPr id="150532"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17F348FC-EE85-491B-9DC1-BEAADE185240}" type="slidenum">
              <a:rPr lang="en-US" altLang="en-US" smtClean="0"/>
              <a:pPr/>
              <a:t>46</a:t>
            </a:fld>
            <a:endParaRPr lang="en-US" altLang="en-US" smtClean="0"/>
          </a:p>
        </p:txBody>
      </p:sp>
      <p:sp>
        <p:nvSpPr>
          <p:cNvPr id="151555" name="Rectangle 2"/>
          <p:cNvSpPr>
            <a:spLocks noChangeArrowheads="1" noTextEdit="1"/>
          </p:cNvSpPr>
          <p:nvPr>
            <p:ph type="sldImg"/>
          </p:nvPr>
        </p:nvSpPr>
        <p:spPr>
          <a:solidFill>
            <a:srgbClr val="FFFFFF"/>
          </a:solidFill>
          <a:ln/>
        </p:spPr>
      </p:sp>
      <p:sp>
        <p:nvSpPr>
          <p:cNvPr id="151556"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7394A753-064F-4482-921D-F33C0CA70079}" type="slidenum">
              <a:rPr lang="en-US" altLang="en-US" smtClean="0"/>
              <a:pPr/>
              <a:t>47</a:t>
            </a:fld>
            <a:endParaRPr lang="en-US" altLang="en-US" smtClean="0"/>
          </a:p>
        </p:txBody>
      </p:sp>
      <p:sp>
        <p:nvSpPr>
          <p:cNvPr id="152579" name="Rectangle 2"/>
          <p:cNvSpPr>
            <a:spLocks noChangeArrowheads="1" noTextEdit="1"/>
          </p:cNvSpPr>
          <p:nvPr>
            <p:ph type="sldImg"/>
          </p:nvPr>
        </p:nvSpPr>
        <p:spPr>
          <a:solidFill>
            <a:srgbClr val="FFFFFF"/>
          </a:solidFill>
          <a:ln/>
        </p:spPr>
      </p:sp>
      <p:sp>
        <p:nvSpPr>
          <p:cNvPr id="152580"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D0824DFB-1C4B-4500-AA3E-2188321E76BC}" type="slidenum">
              <a:rPr lang="en-US" altLang="en-US" smtClean="0"/>
              <a:pPr/>
              <a:t>48</a:t>
            </a:fld>
            <a:endParaRPr lang="en-US" altLang="en-US" smtClean="0"/>
          </a:p>
        </p:txBody>
      </p:sp>
      <p:sp>
        <p:nvSpPr>
          <p:cNvPr id="153603" name="Rectangle 2"/>
          <p:cNvSpPr>
            <a:spLocks noChangeArrowheads="1" noTextEdit="1"/>
          </p:cNvSpPr>
          <p:nvPr>
            <p:ph type="sldImg"/>
          </p:nvPr>
        </p:nvSpPr>
        <p:spPr>
          <a:solidFill>
            <a:srgbClr val="FFFFFF"/>
          </a:solidFill>
          <a:ln/>
        </p:spPr>
      </p:sp>
      <p:sp>
        <p:nvSpPr>
          <p:cNvPr id="153604"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B8904EC-CD4B-408B-A3C2-5A61FBDFBF6D}" type="slidenum">
              <a:rPr lang="en-US" altLang="en-US" smtClean="0"/>
              <a:pPr/>
              <a:t>49</a:t>
            </a:fld>
            <a:endParaRPr lang="en-US" altLang="en-US" smtClean="0"/>
          </a:p>
        </p:txBody>
      </p:sp>
      <p:sp>
        <p:nvSpPr>
          <p:cNvPr id="154627" name="Rectangle 2"/>
          <p:cNvSpPr>
            <a:spLocks noChangeArrowheads="1" noTextEdit="1"/>
          </p:cNvSpPr>
          <p:nvPr>
            <p:ph type="sldImg"/>
          </p:nvPr>
        </p:nvSpPr>
        <p:spPr>
          <a:solidFill>
            <a:srgbClr val="FFFFFF"/>
          </a:solidFill>
          <a:ln/>
        </p:spPr>
      </p:sp>
      <p:sp>
        <p:nvSpPr>
          <p:cNvPr id="154628"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77B66871-263F-4F5D-9E47-D0BF528922EE}" type="slidenum">
              <a:rPr lang="en-US" altLang="en-US" smtClean="0"/>
              <a:pPr/>
              <a:t>50</a:t>
            </a:fld>
            <a:endParaRPr lang="en-US" altLang="en-US" smtClean="0"/>
          </a:p>
        </p:txBody>
      </p:sp>
      <p:sp>
        <p:nvSpPr>
          <p:cNvPr id="155651" name="Rectangle 2"/>
          <p:cNvSpPr>
            <a:spLocks noChangeArrowheads="1" noTextEdit="1"/>
          </p:cNvSpPr>
          <p:nvPr>
            <p:ph type="sldImg"/>
          </p:nvPr>
        </p:nvSpPr>
        <p:spPr>
          <a:solidFill>
            <a:srgbClr val="FFFFFF"/>
          </a:solidFill>
          <a:ln/>
        </p:spPr>
      </p:sp>
      <p:sp>
        <p:nvSpPr>
          <p:cNvPr id="155652"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6EF03010-1B56-4AD9-904E-DCD05FA48A9D}" type="slidenum">
              <a:rPr lang="en-US" altLang="en-US" smtClean="0"/>
              <a:pPr/>
              <a:t>5</a:t>
            </a:fld>
            <a:endParaRPr lang="en-US" altLang="en-US" smtClean="0"/>
          </a:p>
        </p:txBody>
      </p:sp>
      <p:sp>
        <p:nvSpPr>
          <p:cNvPr id="101379" name="Rectangle 2"/>
          <p:cNvSpPr>
            <a:spLocks noChangeArrowheads="1" noTextEdit="1"/>
          </p:cNvSpPr>
          <p:nvPr>
            <p:ph type="sldImg"/>
          </p:nvPr>
        </p:nvSpPr>
        <p:spPr>
          <a:solidFill>
            <a:srgbClr val="FFFFFF"/>
          </a:solidFill>
          <a:ln/>
        </p:spPr>
      </p:sp>
      <p:sp>
        <p:nvSpPr>
          <p:cNvPr id="101380"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A712773-3273-4FC0-BD93-E65E460B7171}" type="slidenum">
              <a:rPr lang="en-US" altLang="en-US" smtClean="0"/>
              <a:pPr/>
              <a:t>51</a:t>
            </a:fld>
            <a:endParaRPr lang="en-US" altLang="en-US" smtClean="0"/>
          </a:p>
        </p:txBody>
      </p:sp>
      <p:sp>
        <p:nvSpPr>
          <p:cNvPr id="156675" name="Rectangle 2"/>
          <p:cNvSpPr>
            <a:spLocks noChangeArrowheads="1" noTextEdit="1"/>
          </p:cNvSpPr>
          <p:nvPr>
            <p:ph type="sldImg"/>
          </p:nvPr>
        </p:nvSpPr>
        <p:spPr>
          <a:solidFill>
            <a:srgbClr val="FFFFFF"/>
          </a:solidFill>
          <a:ln/>
        </p:spPr>
      </p:sp>
      <p:sp>
        <p:nvSpPr>
          <p:cNvPr id="156676"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58DFD663-4497-467C-BC44-13BC66334127}" type="slidenum">
              <a:rPr lang="en-US" altLang="en-US" smtClean="0"/>
              <a:pPr/>
              <a:t>52</a:t>
            </a:fld>
            <a:endParaRPr lang="en-US" altLang="en-US" smtClean="0"/>
          </a:p>
        </p:txBody>
      </p:sp>
      <p:sp>
        <p:nvSpPr>
          <p:cNvPr id="157699" name="Rectangle 2"/>
          <p:cNvSpPr>
            <a:spLocks noChangeArrowheads="1" noTextEdit="1"/>
          </p:cNvSpPr>
          <p:nvPr>
            <p:ph type="sldImg"/>
          </p:nvPr>
        </p:nvSpPr>
        <p:spPr>
          <a:solidFill>
            <a:srgbClr val="FFFFFF"/>
          </a:solidFill>
          <a:ln/>
        </p:spPr>
      </p:sp>
      <p:sp>
        <p:nvSpPr>
          <p:cNvPr id="157700"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2586C7ED-1FB3-44F3-946F-2307943C59FA}" type="slidenum">
              <a:rPr lang="en-US" altLang="en-US" smtClean="0"/>
              <a:pPr/>
              <a:t>53</a:t>
            </a:fld>
            <a:endParaRPr lang="en-US" altLang="en-US" smtClean="0"/>
          </a:p>
        </p:txBody>
      </p:sp>
      <p:sp>
        <p:nvSpPr>
          <p:cNvPr id="158723" name="Rectangle 2"/>
          <p:cNvSpPr>
            <a:spLocks noChangeArrowheads="1" noTextEdit="1"/>
          </p:cNvSpPr>
          <p:nvPr>
            <p:ph type="sldImg"/>
          </p:nvPr>
        </p:nvSpPr>
        <p:spPr>
          <a:solidFill>
            <a:srgbClr val="FFFFFF"/>
          </a:solidFill>
          <a:ln/>
        </p:spPr>
      </p:sp>
      <p:sp>
        <p:nvSpPr>
          <p:cNvPr id="158724"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6B07198E-F594-4FAC-A94C-6C1F3733BE53}" type="slidenum">
              <a:rPr lang="en-US" altLang="en-US" smtClean="0"/>
              <a:pPr/>
              <a:t>54</a:t>
            </a:fld>
            <a:endParaRPr lang="en-US" altLang="en-US" smtClean="0"/>
          </a:p>
        </p:txBody>
      </p:sp>
      <p:sp>
        <p:nvSpPr>
          <p:cNvPr id="159747" name="Rectangle 2"/>
          <p:cNvSpPr>
            <a:spLocks noChangeArrowheads="1" noTextEdit="1"/>
          </p:cNvSpPr>
          <p:nvPr>
            <p:ph type="sldImg"/>
          </p:nvPr>
        </p:nvSpPr>
        <p:spPr>
          <a:solidFill>
            <a:srgbClr val="FFFFFF"/>
          </a:solidFill>
          <a:ln/>
        </p:spPr>
      </p:sp>
      <p:sp>
        <p:nvSpPr>
          <p:cNvPr id="159748"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BD1231FE-5CA6-4DB2-A4C3-F45FFA07517D}" type="slidenum">
              <a:rPr lang="en-US" altLang="en-US" smtClean="0"/>
              <a:pPr/>
              <a:t>55</a:t>
            </a:fld>
            <a:endParaRPr lang="en-US" altLang="en-US" smtClean="0"/>
          </a:p>
        </p:txBody>
      </p:sp>
      <p:sp>
        <p:nvSpPr>
          <p:cNvPr id="160771" name="Rectangle 2"/>
          <p:cNvSpPr>
            <a:spLocks noChangeArrowheads="1" noTextEdit="1"/>
          </p:cNvSpPr>
          <p:nvPr>
            <p:ph type="sldImg"/>
          </p:nvPr>
        </p:nvSpPr>
        <p:spPr>
          <a:solidFill>
            <a:srgbClr val="FFFFFF"/>
          </a:solidFill>
          <a:ln/>
        </p:spPr>
      </p:sp>
      <p:sp>
        <p:nvSpPr>
          <p:cNvPr id="160772"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AFCEDCFF-49C4-4C40-9A27-8A97A847257F}" type="slidenum">
              <a:rPr lang="en-US" altLang="en-US" smtClean="0"/>
              <a:pPr/>
              <a:t>56</a:t>
            </a:fld>
            <a:endParaRPr lang="en-US" altLang="en-US" smtClean="0"/>
          </a:p>
        </p:txBody>
      </p:sp>
      <p:sp>
        <p:nvSpPr>
          <p:cNvPr id="161795" name="Rectangle 2"/>
          <p:cNvSpPr>
            <a:spLocks noChangeArrowheads="1" noTextEdit="1"/>
          </p:cNvSpPr>
          <p:nvPr>
            <p:ph type="sldImg"/>
          </p:nvPr>
        </p:nvSpPr>
        <p:spPr>
          <a:solidFill>
            <a:srgbClr val="FFFFFF"/>
          </a:solidFill>
          <a:ln/>
        </p:spPr>
      </p:sp>
      <p:sp>
        <p:nvSpPr>
          <p:cNvPr id="161796"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C6E0B396-59CE-4E10-B7CD-60BE86618B74}" type="slidenum">
              <a:rPr lang="en-US" altLang="en-US" smtClean="0"/>
              <a:pPr/>
              <a:t>57</a:t>
            </a:fld>
            <a:endParaRPr lang="en-US" altLang="en-US" smtClean="0"/>
          </a:p>
        </p:txBody>
      </p:sp>
      <p:sp>
        <p:nvSpPr>
          <p:cNvPr id="162819" name="Rectangle 2"/>
          <p:cNvSpPr>
            <a:spLocks noChangeArrowheads="1" noTextEdit="1"/>
          </p:cNvSpPr>
          <p:nvPr>
            <p:ph type="sldImg"/>
          </p:nvPr>
        </p:nvSpPr>
        <p:spPr>
          <a:solidFill>
            <a:srgbClr val="FFFFFF"/>
          </a:solidFill>
          <a:ln/>
        </p:spPr>
      </p:sp>
      <p:sp>
        <p:nvSpPr>
          <p:cNvPr id="162820"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7FDB2DC6-1CB2-45C0-89DE-CEA7712FF7A2}" type="slidenum">
              <a:rPr lang="en-US" altLang="en-US" smtClean="0"/>
              <a:pPr/>
              <a:t>58</a:t>
            </a:fld>
            <a:endParaRPr lang="en-US" altLang="en-US" smtClean="0"/>
          </a:p>
        </p:txBody>
      </p:sp>
      <p:sp>
        <p:nvSpPr>
          <p:cNvPr id="163843" name="Rectangle 2"/>
          <p:cNvSpPr>
            <a:spLocks noChangeArrowheads="1" noTextEdit="1"/>
          </p:cNvSpPr>
          <p:nvPr>
            <p:ph type="sldImg"/>
          </p:nvPr>
        </p:nvSpPr>
        <p:spPr>
          <a:solidFill>
            <a:srgbClr val="FFFFFF"/>
          </a:solidFill>
          <a:ln/>
        </p:spPr>
      </p:sp>
      <p:sp>
        <p:nvSpPr>
          <p:cNvPr id="163844"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EC80124D-1C52-472D-9A89-005D7415FCF2}" type="slidenum">
              <a:rPr lang="en-US" altLang="en-US" smtClean="0"/>
              <a:pPr/>
              <a:t>6</a:t>
            </a:fld>
            <a:endParaRPr lang="en-US" altLang="en-US" smtClean="0"/>
          </a:p>
        </p:txBody>
      </p:sp>
      <p:sp>
        <p:nvSpPr>
          <p:cNvPr id="102403" name="Rectangle 2"/>
          <p:cNvSpPr>
            <a:spLocks noChangeArrowheads="1" noTextEdit="1"/>
          </p:cNvSpPr>
          <p:nvPr>
            <p:ph type="sldImg"/>
          </p:nvPr>
        </p:nvSpPr>
        <p:spPr>
          <a:solidFill>
            <a:srgbClr val="FFFFFF"/>
          </a:solidFill>
          <a:ln/>
        </p:spPr>
      </p:sp>
      <p:sp>
        <p:nvSpPr>
          <p:cNvPr id="102404"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6EB59992-5A28-4797-8B2D-5AEF8DC95940}" type="slidenum">
              <a:rPr lang="en-US" altLang="en-US" smtClean="0"/>
              <a:pPr/>
              <a:t>7</a:t>
            </a:fld>
            <a:endParaRPr lang="en-US" altLang="en-US" smtClean="0"/>
          </a:p>
        </p:txBody>
      </p:sp>
      <p:sp>
        <p:nvSpPr>
          <p:cNvPr id="103427" name="Rectangle 2"/>
          <p:cNvSpPr>
            <a:spLocks noChangeArrowheads="1" noTextEdit="1"/>
          </p:cNvSpPr>
          <p:nvPr>
            <p:ph type="sldImg"/>
          </p:nvPr>
        </p:nvSpPr>
        <p:spPr>
          <a:solidFill>
            <a:srgbClr val="FFFFFF"/>
          </a:solidFill>
          <a:ln/>
        </p:spPr>
      </p:sp>
      <p:sp>
        <p:nvSpPr>
          <p:cNvPr id="103428"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19DEA552-97C5-4FBF-9FE0-74A1D647DA62}" type="slidenum">
              <a:rPr lang="en-US" altLang="en-US" smtClean="0"/>
              <a:pPr/>
              <a:t>8</a:t>
            </a:fld>
            <a:endParaRPr lang="en-US" altLang="en-US" smtClean="0"/>
          </a:p>
        </p:txBody>
      </p:sp>
      <p:sp>
        <p:nvSpPr>
          <p:cNvPr id="104451" name="Rectangle 2"/>
          <p:cNvSpPr>
            <a:spLocks noChangeArrowheads="1" noTextEdit="1"/>
          </p:cNvSpPr>
          <p:nvPr>
            <p:ph type="sldImg"/>
          </p:nvPr>
        </p:nvSpPr>
        <p:spPr>
          <a:solidFill>
            <a:srgbClr val="FFFFFF"/>
          </a:solidFill>
          <a:ln/>
        </p:spPr>
      </p:sp>
      <p:sp>
        <p:nvSpPr>
          <p:cNvPr id="104452"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7029389C-567C-4DDA-8CFE-864813B67817}" type="slidenum">
              <a:rPr lang="en-US" altLang="en-US" smtClean="0"/>
              <a:pPr/>
              <a:t>9</a:t>
            </a:fld>
            <a:endParaRPr lang="en-US" altLang="en-US" smtClean="0"/>
          </a:p>
        </p:txBody>
      </p:sp>
      <p:sp>
        <p:nvSpPr>
          <p:cNvPr id="105475" name="Rectangle 2"/>
          <p:cNvSpPr>
            <a:spLocks noChangeArrowheads="1" noTextEdit="1"/>
          </p:cNvSpPr>
          <p:nvPr>
            <p:ph type="sldImg"/>
          </p:nvPr>
        </p:nvSpPr>
        <p:spPr>
          <a:solidFill>
            <a:srgbClr val="FFFFFF"/>
          </a:solidFill>
          <a:ln/>
        </p:spPr>
      </p:sp>
      <p:sp>
        <p:nvSpPr>
          <p:cNvPr id="105476"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gray">
          <a:xfrm>
            <a:off x="0" y="6400800"/>
            <a:ext cx="9144000" cy="457200"/>
          </a:xfrm>
          <a:prstGeom prst="rect">
            <a:avLst/>
          </a:prstGeom>
          <a:solidFill>
            <a:srgbClr val="E99C51"/>
          </a:solidFill>
          <a:ln>
            <a:noFill/>
          </a:ln>
          <a:extLst/>
        </p:spPr>
        <p:txBody>
          <a:bodyPr wrap="none" lIns="0" tIns="0" rIns="0" bIns="0"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mtClean="0">
                <a:cs typeface="Arial" panose="020B0604020202020204" pitchFamily="34" charset="0"/>
              </a:rPr>
              <a:t> </a:t>
            </a:r>
          </a:p>
        </p:txBody>
      </p:sp>
      <p:pic>
        <p:nvPicPr>
          <p:cNvPr id="3" name="Picture 3" descr="Pearson_Bound_White"/>
          <p:cNvPicPr>
            <a:picLocks noChangeAspect="1" noChangeArrowheads="1"/>
          </p:cNvPicPr>
          <p:nvPr/>
        </p:nvPicPr>
        <p:blipFill>
          <a:blip r:embed="rId2" cstate="print"/>
          <a:srcRect/>
          <a:stretch>
            <a:fillRect/>
          </a:stretch>
        </p:blipFill>
        <p:spPr bwMode="auto">
          <a:xfrm>
            <a:off x="7488238" y="6356350"/>
            <a:ext cx="1655762" cy="493713"/>
          </a:xfrm>
          <a:prstGeom prst="rect">
            <a:avLst/>
          </a:prstGeom>
          <a:noFill/>
          <a:ln w="9525">
            <a:noFill/>
            <a:miter lim="800000"/>
            <a:headEnd/>
            <a:tailEnd/>
          </a:ln>
        </p:spPr>
      </p:pic>
      <p:pic>
        <p:nvPicPr>
          <p:cNvPr id="4" name="Picture 4" descr="Pearson_Strap_Bound_White"/>
          <p:cNvPicPr>
            <a:picLocks noChangeAspect="1" noChangeArrowheads="1"/>
          </p:cNvPicPr>
          <p:nvPr/>
        </p:nvPicPr>
        <p:blipFill>
          <a:blip r:embed="rId3" cstate="print"/>
          <a:srcRect/>
          <a:stretch>
            <a:fillRect/>
          </a:stretch>
        </p:blipFill>
        <p:spPr bwMode="auto">
          <a:xfrm>
            <a:off x="0" y="6356350"/>
            <a:ext cx="1908175" cy="493713"/>
          </a:xfrm>
          <a:prstGeom prst="rect">
            <a:avLst/>
          </a:prstGeom>
          <a:noFill/>
          <a:ln w="9525">
            <a:noFill/>
            <a:miter lim="800000"/>
            <a:headEnd/>
            <a:tailEnd/>
          </a:ln>
        </p:spPr>
      </p:pic>
      <p:pic>
        <p:nvPicPr>
          <p:cNvPr id="5" name="Picture 14" descr="Berk_0132992477_rev-1.jpg"/>
          <p:cNvPicPr>
            <a:picLocks noChangeAspect="1"/>
          </p:cNvPicPr>
          <p:nvPr userDrawn="1"/>
        </p:nvPicPr>
        <p:blipFill>
          <a:blip r:embed="rId4" cstate="print"/>
          <a:srcRect/>
          <a:stretch>
            <a:fillRect/>
          </a:stretch>
        </p:blipFill>
        <p:spPr bwMode="auto">
          <a:xfrm>
            <a:off x="0" y="0"/>
            <a:ext cx="5121275" cy="64008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2"/>
          <p:cNvSpPr>
            <a:spLocks noChangeArrowheads="1"/>
          </p:cNvSpPr>
          <p:nvPr userDrawn="1"/>
        </p:nvSpPr>
        <p:spPr bwMode="gray">
          <a:xfrm>
            <a:off x="0" y="6397625"/>
            <a:ext cx="9144000" cy="457200"/>
          </a:xfrm>
          <a:prstGeom prst="rect">
            <a:avLst/>
          </a:prstGeom>
          <a:solidFill>
            <a:srgbClr val="E99C51"/>
          </a:solidFill>
          <a:ln>
            <a:noFill/>
          </a:ln>
          <a:extLst/>
        </p:spPr>
        <p:txBody>
          <a:bodyPr wrap="none" lIns="0" tIns="0" rIns="0" bIns="0"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smtClean="0">
              <a:cs typeface="Arial" panose="020B0604020202020204" pitchFamily="34" charset="0"/>
            </a:endParaRPr>
          </a:p>
        </p:txBody>
      </p:sp>
      <p:sp>
        <p:nvSpPr>
          <p:cNvPr id="14339" name="Rectangle 4"/>
          <p:cNvSpPr>
            <a:spLocks noGrp="1" noChangeArrowheads="1"/>
          </p:cNvSpPr>
          <p:nvPr>
            <p:ph type="body" idx="1"/>
          </p:nvPr>
        </p:nvSpPr>
        <p:spPr bwMode="auto">
          <a:xfrm>
            <a:off x="381000" y="1447800"/>
            <a:ext cx="8382000" cy="464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340" name="Rectangle 5"/>
          <p:cNvSpPr>
            <a:spLocks noGrp="1" noChangeArrowheads="1"/>
          </p:cNvSpPr>
          <p:nvPr>
            <p:ph type="title"/>
          </p:nvPr>
        </p:nvSpPr>
        <p:spPr bwMode="auto">
          <a:xfrm>
            <a:off x="1143000" y="0"/>
            <a:ext cx="7696200"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9" name="Rectangle 7"/>
          <p:cNvSpPr>
            <a:spLocks noChangeArrowheads="1"/>
          </p:cNvSpPr>
          <p:nvPr/>
        </p:nvSpPr>
        <p:spPr bwMode="gray">
          <a:xfrm>
            <a:off x="8229600" y="6553200"/>
            <a:ext cx="512763" cy="304800"/>
          </a:xfrm>
          <a:prstGeom prst="rect">
            <a:avLst/>
          </a:prstGeom>
          <a:noFill/>
          <a:ln w="9525">
            <a:noFill/>
            <a:miter lim="800000"/>
            <a:headEnd/>
            <a:tailEnd/>
          </a:ln>
        </p:spPr>
        <p:txBody>
          <a:bodyPr lIns="0" tIns="0" rIns="0" bIns="0"/>
          <a:lstStyle/>
          <a:p>
            <a:pPr algn="r">
              <a:defRPr/>
            </a:pPr>
            <a:r>
              <a:rPr lang="en-GB" altLang="en-US" sz="900">
                <a:solidFill>
                  <a:schemeClr val="bg1"/>
                </a:solidFill>
                <a:latin typeface="Verdana" pitchFamily="34" charset="0"/>
                <a:ea typeface="MS PGothic" pitchFamily="34" charset="-128"/>
                <a:cs typeface="Arial" pitchFamily="34" charset="0"/>
              </a:rPr>
              <a:t>8-</a:t>
            </a:r>
            <a:fld id="{95E113AA-7B95-4316-A785-00EA98148B49}" type="slidenum">
              <a:rPr lang="en-GB" altLang="en-US" sz="900">
                <a:solidFill>
                  <a:schemeClr val="bg1"/>
                </a:solidFill>
                <a:latin typeface="Verdana" pitchFamily="34" charset="0"/>
                <a:ea typeface="MS PGothic" pitchFamily="34" charset="-128"/>
                <a:cs typeface="Arial" pitchFamily="34" charset="0"/>
              </a:rPr>
              <a:pPr algn="r">
                <a:defRPr/>
              </a:pPr>
              <a:t>‹#›</a:t>
            </a:fld>
            <a:r>
              <a:rPr lang="en-GB" altLang="en-US" sz="900">
                <a:solidFill>
                  <a:schemeClr val="bg1"/>
                </a:solidFill>
                <a:latin typeface="Verdana" pitchFamily="34" charset="0"/>
                <a:ea typeface="MS PGothic" pitchFamily="34" charset="-128"/>
                <a:cs typeface="Arial" pitchFamily="34" charset="0"/>
              </a:rPr>
              <a:t> </a:t>
            </a:r>
          </a:p>
        </p:txBody>
      </p:sp>
      <p:sp>
        <p:nvSpPr>
          <p:cNvPr id="10" name="Rectangle 6"/>
          <p:cNvSpPr>
            <a:spLocks noChangeArrowheads="1"/>
          </p:cNvSpPr>
          <p:nvPr userDrawn="1"/>
        </p:nvSpPr>
        <p:spPr bwMode="gray">
          <a:xfrm>
            <a:off x="392113" y="6553200"/>
            <a:ext cx="5399087" cy="179388"/>
          </a:xfrm>
          <a:prstGeom prst="rect">
            <a:avLst/>
          </a:prstGeom>
          <a:noFill/>
          <a:ln w="9525">
            <a:noFill/>
            <a:miter lim="800000"/>
            <a:headEnd/>
            <a:tailEnd/>
          </a:ln>
          <a:effec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900" dirty="0" smtClean="0">
                <a:solidFill>
                  <a:schemeClr val="bg1"/>
                </a:solidFill>
                <a:latin typeface="Verdana" panose="020B0604030504040204" pitchFamily="34" charset="0"/>
                <a:ea typeface="Arial" panose="020B0604020202020204" pitchFamily="34" charset="0"/>
              </a:rPr>
              <a:t>Copyright ©2017 Pearson Education, Inc. All rights reserved.</a:t>
            </a:r>
            <a:endParaRPr lang="en-GB" altLang="en-US" sz="900" dirty="0" smtClean="0">
              <a:solidFill>
                <a:schemeClr val="bg1"/>
              </a:solidFill>
              <a:latin typeface="Verdana" panose="020B0604030504040204" pitchFamily="34" charset="0"/>
              <a:ea typeface="Arial" panose="020B0604020202020204" pitchFamily="34" charset="0"/>
            </a:endParaRPr>
          </a:p>
        </p:txBody>
      </p:sp>
      <p:pic>
        <p:nvPicPr>
          <p:cNvPr id="14343" name="Picture 8" descr="G:\08VOL4\Graphics\Powerpoint\PEARSON\BERK\Incoming\BD.4e-small.jpg"/>
          <p:cNvPicPr>
            <a:picLocks noChangeAspect="1" noChangeArrowheads="1"/>
          </p:cNvPicPr>
          <p:nvPr userDrawn="1"/>
        </p:nvPicPr>
        <p:blipFill>
          <a:blip r:embed="rId13" cstate="print"/>
          <a:srcRect/>
          <a:stretch>
            <a:fillRect/>
          </a:stretch>
        </p:blipFill>
        <p:spPr bwMode="auto">
          <a:xfrm>
            <a:off x="0" y="0"/>
            <a:ext cx="908050" cy="1143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84"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0" fontAlgn="base" hangingPunct="0">
        <a:spcBef>
          <a:spcPct val="0"/>
        </a:spcBef>
        <a:spcAft>
          <a:spcPct val="0"/>
        </a:spcAft>
        <a:defRPr sz="3200" b="1">
          <a:solidFill>
            <a:schemeClr val="tx1"/>
          </a:solidFill>
          <a:latin typeface="+mj-lt"/>
          <a:ea typeface="ヒラギノ角ゴ Pro W3" pitchFamily="-1" charset="-128"/>
          <a:cs typeface="ヒラギノ角ゴ Pro W3" pitchFamily="-1" charset="-128"/>
        </a:defRPr>
      </a:lvl1pPr>
      <a:lvl2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2pPr>
      <a:lvl3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3pPr>
      <a:lvl4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4pPr>
      <a:lvl5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5pPr>
      <a:lvl6pPr marL="457200" algn="l" rtl="0" eaLnBrk="1" fontAlgn="base" hangingPunct="1">
        <a:spcBef>
          <a:spcPct val="0"/>
        </a:spcBef>
        <a:spcAft>
          <a:spcPct val="0"/>
        </a:spcAft>
        <a:defRPr sz="3200" b="1">
          <a:solidFill>
            <a:schemeClr val="tx1"/>
          </a:solidFill>
          <a:latin typeface="Verdana" pitchFamily="-1" charset="0"/>
        </a:defRPr>
      </a:lvl6pPr>
      <a:lvl7pPr marL="914400" algn="l" rtl="0" eaLnBrk="1" fontAlgn="base" hangingPunct="1">
        <a:spcBef>
          <a:spcPct val="0"/>
        </a:spcBef>
        <a:spcAft>
          <a:spcPct val="0"/>
        </a:spcAft>
        <a:defRPr sz="3200" b="1">
          <a:solidFill>
            <a:schemeClr val="tx1"/>
          </a:solidFill>
          <a:latin typeface="Verdana" pitchFamily="-1" charset="0"/>
        </a:defRPr>
      </a:lvl7pPr>
      <a:lvl8pPr marL="1371600" algn="l" rtl="0" eaLnBrk="1" fontAlgn="base" hangingPunct="1">
        <a:spcBef>
          <a:spcPct val="0"/>
        </a:spcBef>
        <a:spcAft>
          <a:spcPct val="0"/>
        </a:spcAft>
        <a:defRPr sz="3200" b="1">
          <a:solidFill>
            <a:schemeClr val="tx1"/>
          </a:solidFill>
          <a:latin typeface="Verdana" pitchFamily="-1" charset="0"/>
        </a:defRPr>
      </a:lvl8pPr>
      <a:lvl9pPr marL="1828800" algn="l" rtl="0" eaLnBrk="1" fontAlgn="base" hangingPunct="1">
        <a:spcBef>
          <a:spcPct val="0"/>
        </a:spcBef>
        <a:spcAft>
          <a:spcPct val="0"/>
        </a:spcAft>
        <a:defRPr sz="3200" b="1">
          <a:solidFill>
            <a:schemeClr val="tx1"/>
          </a:solidFill>
          <a:latin typeface="Verdana" pitchFamily="-1"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ヒラギノ角ゴ Pro W3" pitchFamily="-1" charset="-128"/>
          <a:cs typeface="ヒラギノ角ゴ Pro W3" pitchFamily="-1" charset="-128"/>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pitchFamily="-1" charset="-128"/>
        </a:defRPr>
      </a:lvl2pPr>
      <a:lvl3pPr marL="1143000" indent="-228600" algn="l" rtl="0" eaLnBrk="0" fontAlgn="base" hangingPunct="0">
        <a:spcBef>
          <a:spcPct val="20000"/>
        </a:spcBef>
        <a:spcAft>
          <a:spcPct val="0"/>
        </a:spcAft>
        <a:buChar char="•"/>
        <a:defRPr sz="2000">
          <a:solidFill>
            <a:schemeClr val="tx1"/>
          </a:solidFill>
          <a:latin typeface="+mn-lt"/>
          <a:ea typeface="ヒラギノ角ゴ Pro W3" pitchFamily="-1" charset="-128"/>
        </a:defRPr>
      </a:lvl3pPr>
      <a:lvl4pPr marL="1600200" indent="-228600" algn="l" rtl="0" eaLnBrk="0" fontAlgn="base" hangingPunct="0">
        <a:spcBef>
          <a:spcPct val="20000"/>
        </a:spcBef>
        <a:spcAft>
          <a:spcPct val="0"/>
        </a:spcAft>
        <a:buChar char="–"/>
        <a:defRPr>
          <a:solidFill>
            <a:schemeClr val="tx1"/>
          </a:solidFill>
          <a:latin typeface="+mn-lt"/>
          <a:ea typeface="ヒラギノ角ゴ Pro W3" pitchFamily="-1" charset="-128"/>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pitchFamily="-1" charset="-128"/>
        </a:defRPr>
      </a:lvl5pPr>
      <a:lvl6pPr marL="25146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6pPr>
      <a:lvl7pPr marL="29718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7pPr>
      <a:lvl8pPr marL="34290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8pPr>
      <a:lvl9pPr marL="38862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3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50.xml"/><Relationship Id="rId5" Type="http://schemas.openxmlformats.org/officeDocument/2006/relationships/slide" Target="slide33.xml"/><Relationship Id="rId4" Type="http://schemas.openxmlformats.org/officeDocument/2006/relationships/slide" Target="slide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3.png"/><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ubTitle" idx="4294967295"/>
          </p:nvPr>
        </p:nvSpPr>
        <p:spPr>
          <a:xfrm>
            <a:off x="4953000" y="1219200"/>
            <a:ext cx="4191000" cy="2667000"/>
          </a:xfrm>
        </p:spPr>
        <p:txBody>
          <a:bodyPr/>
          <a:lstStyle/>
          <a:p>
            <a:pPr marL="0" indent="0" algn="ctr" eaLnBrk="1" hangingPunct="1">
              <a:buFontTx/>
              <a:buNone/>
            </a:pPr>
            <a:r>
              <a:rPr lang="en-US" altLang="en-US" sz="3200" b="1" smtClean="0"/>
              <a:t>Chapter 8</a:t>
            </a:r>
          </a:p>
          <a:p>
            <a:pPr marL="0" indent="0" algn="ctr" eaLnBrk="1" hangingPunct="1">
              <a:buFontTx/>
              <a:buNone/>
            </a:pPr>
            <a:endParaRPr lang="en-US" altLang="en-US" b="1" smtClean="0"/>
          </a:p>
          <a:p>
            <a:pPr marL="0" indent="0" algn="ctr" eaLnBrk="1" hangingPunct="1">
              <a:buFontTx/>
              <a:buNone/>
            </a:pPr>
            <a:r>
              <a:rPr lang="en-US" altLang="en-US" b="1" smtClean="0"/>
              <a:t>Fundamentals of Capital Budgeting</a:t>
            </a:r>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168400" y="169863"/>
            <a:ext cx="7696200" cy="1143000"/>
          </a:xfrm>
        </p:spPr>
        <p:txBody>
          <a:bodyPr/>
          <a:lstStyle/>
          <a:p>
            <a:pPr eaLnBrk="1" hangingPunct="1"/>
            <a:r>
              <a:rPr lang="en-US" altLang="en-US" smtClean="0"/>
              <a:t>Taxes (cont'd)</a:t>
            </a:r>
          </a:p>
        </p:txBody>
      </p:sp>
      <p:sp>
        <p:nvSpPr>
          <p:cNvPr id="2052" name="Rectangle 3"/>
          <p:cNvSpPr>
            <a:spLocks noGrp="1" noChangeArrowheads="1"/>
          </p:cNvSpPr>
          <p:nvPr>
            <p:ph idx="1"/>
          </p:nvPr>
        </p:nvSpPr>
        <p:spPr>
          <a:xfrm>
            <a:off x="457200" y="1430338"/>
            <a:ext cx="8382000" cy="4648200"/>
          </a:xfrm>
        </p:spPr>
        <p:txBody>
          <a:bodyPr rIns="91440"/>
          <a:lstStyle/>
          <a:p>
            <a:pPr eaLnBrk="1" hangingPunct="1"/>
            <a:r>
              <a:rPr lang="en-US" altLang="en-US" smtClean="0"/>
              <a:t>Unlevered Net Income Calculation</a:t>
            </a:r>
          </a:p>
        </p:txBody>
      </p:sp>
      <p:graphicFrame>
        <p:nvGraphicFramePr>
          <p:cNvPr id="2050" name="Object 5"/>
          <p:cNvGraphicFramePr>
            <a:graphicFrameLocks noChangeAspect="1"/>
          </p:cNvGraphicFramePr>
          <p:nvPr/>
        </p:nvGraphicFramePr>
        <p:xfrm>
          <a:off x="527050" y="2311400"/>
          <a:ext cx="8193088" cy="793750"/>
        </p:xfrm>
        <a:graphic>
          <a:graphicData uri="http://schemas.openxmlformats.org/presentationml/2006/ole">
            <p:oleObj spid="_x0000_s2050" name="Equation" r:id="rId4" imgW="4737100" imgH="457200" progId="Equation.DSMT4">
              <p:embed/>
            </p:oleObj>
          </a:graphicData>
        </a:graphic>
      </p:graphicFrame>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1168400" y="169863"/>
            <a:ext cx="7696200" cy="1143000"/>
          </a:xfrm>
        </p:spPr>
        <p:txBody>
          <a:bodyPr/>
          <a:lstStyle/>
          <a:p>
            <a:pPr eaLnBrk="1" hangingPunct="1"/>
            <a:r>
              <a:rPr lang="en-US" altLang="en-US" smtClean="0"/>
              <a:t>Textbook Example 8.1</a:t>
            </a:r>
          </a:p>
        </p:txBody>
      </p:sp>
      <p:pic>
        <p:nvPicPr>
          <p:cNvPr id="27651" name="Picture 5" descr="Y:\Graphics\Powerpoint\PEARSON\BERK\Final files\ch08\c08p001.jpg"/>
          <p:cNvPicPr>
            <a:picLocks noChangeAspect="1" noChangeArrowheads="1"/>
          </p:cNvPicPr>
          <p:nvPr/>
        </p:nvPicPr>
        <p:blipFill>
          <a:blip r:embed="rId3" cstate="print"/>
          <a:srcRect/>
          <a:stretch>
            <a:fillRect/>
          </a:stretch>
        </p:blipFill>
        <p:spPr bwMode="auto">
          <a:xfrm>
            <a:off x="184150" y="2209800"/>
            <a:ext cx="8775700" cy="281940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1168400" y="169863"/>
            <a:ext cx="7696200" cy="1143000"/>
          </a:xfrm>
        </p:spPr>
        <p:txBody>
          <a:bodyPr/>
          <a:lstStyle/>
          <a:p>
            <a:pPr eaLnBrk="1" hangingPunct="1"/>
            <a:r>
              <a:rPr lang="en-US" altLang="en-US" smtClean="0"/>
              <a:t>Textbook Example 8.1 (cont'd)</a:t>
            </a:r>
          </a:p>
        </p:txBody>
      </p:sp>
      <p:pic>
        <p:nvPicPr>
          <p:cNvPr id="28675" name="Picture 3" descr="ex08_01b.gif"/>
          <p:cNvPicPr>
            <a:picLocks noChangeAspect="1"/>
          </p:cNvPicPr>
          <p:nvPr/>
        </p:nvPicPr>
        <p:blipFill>
          <a:blip r:embed="rId3" cstate="print"/>
          <a:srcRect/>
          <a:stretch>
            <a:fillRect/>
          </a:stretch>
        </p:blipFill>
        <p:spPr bwMode="auto">
          <a:xfrm>
            <a:off x="304800" y="2438400"/>
            <a:ext cx="8534400" cy="1985963"/>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a:xfrm>
            <a:off x="1143000" y="236538"/>
            <a:ext cx="7696200" cy="1143000"/>
          </a:xfrm>
        </p:spPr>
        <p:txBody>
          <a:bodyPr/>
          <a:lstStyle/>
          <a:p>
            <a:pPr eaLnBrk="1" hangingPunct="1"/>
            <a:r>
              <a:rPr lang="en-US" altLang="en-US" smtClean="0"/>
              <a:t>Indirect Effects on Incremental Earnings</a:t>
            </a:r>
          </a:p>
        </p:txBody>
      </p:sp>
      <p:sp>
        <p:nvSpPr>
          <p:cNvPr id="32771" name="Rectangle 5"/>
          <p:cNvSpPr>
            <a:spLocks noGrp="1" noChangeArrowheads="1"/>
          </p:cNvSpPr>
          <p:nvPr>
            <p:ph idx="1"/>
          </p:nvPr>
        </p:nvSpPr>
        <p:spPr>
          <a:xfrm>
            <a:off x="457200" y="1439863"/>
            <a:ext cx="8382000" cy="4648200"/>
          </a:xfrm>
        </p:spPr>
        <p:txBody>
          <a:bodyPr rIns="91440"/>
          <a:lstStyle/>
          <a:p>
            <a:pPr eaLnBrk="1" hangingPunct="1">
              <a:spcBef>
                <a:spcPct val="50000"/>
              </a:spcBef>
            </a:pPr>
            <a:r>
              <a:rPr lang="en-US" altLang="en-US" smtClean="0"/>
              <a:t>Opportunity Cost</a:t>
            </a:r>
          </a:p>
          <a:p>
            <a:pPr lvl="1" eaLnBrk="1" hangingPunct="1">
              <a:spcBef>
                <a:spcPct val="50000"/>
              </a:spcBef>
            </a:pPr>
            <a:r>
              <a:rPr lang="en-US" altLang="en-US" smtClean="0"/>
              <a:t>The value a resource could have provided in its best alternative use</a:t>
            </a:r>
          </a:p>
          <a:p>
            <a:pPr lvl="1" eaLnBrk="1" hangingPunct="1">
              <a:spcBef>
                <a:spcPct val="50000"/>
              </a:spcBef>
            </a:pPr>
            <a:r>
              <a:rPr lang="en-US" altLang="en-US" smtClean="0"/>
              <a:t>In the HomeNet project example, space will be required for the investment. Even though the equipment will be housed in an existing lab, the opportunity cost of not using the space in an alternative way (e.g., renting it out) must be considered.</a:t>
            </a:r>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a:xfrm>
            <a:off x="1168400" y="169863"/>
            <a:ext cx="7696200" cy="1143000"/>
          </a:xfrm>
        </p:spPr>
        <p:txBody>
          <a:bodyPr/>
          <a:lstStyle/>
          <a:p>
            <a:pPr eaLnBrk="1" hangingPunct="1"/>
            <a:r>
              <a:rPr lang="en-US" altLang="en-US" smtClean="0"/>
              <a:t>Textbook Example 8.2</a:t>
            </a:r>
          </a:p>
        </p:txBody>
      </p:sp>
      <p:pic>
        <p:nvPicPr>
          <p:cNvPr id="33795" name="Picture 4" descr="ex08_02a.gif"/>
          <p:cNvPicPr>
            <a:picLocks noChangeAspect="1"/>
          </p:cNvPicPr>
          <p:nvPr/>
        </p:nvPicPr>
        <p:blipFill>
          <a:blip r:embed="rId3" cstate="print"/>
          <a:srcRect/>
          <a:stretch>
            <a:fillRect/>
          </a:stretch>
        </p:blipFill>
        <p:spPr bwMode="auto">
          <a:xfrm>
            <a:off x="457200" y="2286000"/>
            <a:ext cx="8382000" cy="1862138"/>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1168400" y="169863"/>
            <a:ext cx="7696200" cy="1143000"/>
          </a:xfrm>
        </p:spPr>
        <p:txBody>
          <a:bodyPr/>
          <a:lstStyle/>
          <a:p>
            <a:pPr eaLnBrk="1" hangingPunct="1"/>
            <a:r>
              <a:rPr lang="en-US" altLang="en-US" smtClean="0"/>
              <a:t>Textbook Example 8.2 (cont'd)</a:t>
            </a:r>
          </a:p>
        </p:txBody>
      </p:sp>
      <p:pic>
        <p:nvPicPr>
          <p:cNvPr id="34819" name="Picture 3" descr="ex08_02b.gif"/>
          <p:cNvPicPr>
            <a:picLocks noChangeAspect="1"/>
          </p:cNvPicPr>
          <p:nvPr/>
        </p:nvPicPr>
        <p:blipFill>
          <a:blip r:embed="rId3" cstate="print"/>
          <a:srcRect/>
          <a:stretch>
            <a:fillRect/>
          </a:stretch>
        </p:blipFill>
        <p:spPr bwMode="auto">
          <a:xfrm>
            <a:off x="381000" y="2743200"/>
            <a:ext cx="8458200" cy="1389063"/>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60463" y="236538"/>
            <a:ext cx="7696200" cy="1143000"/>
          </a:xfrm>
        </p:spPr>
        <p:txBody>
          <a:bodyPr/>
          <a:lstStyle/>
          <a:p>
            <a:pPr eaLnBrk="1" hangingPunct="1"/>
            <a:r>
              <a:rPr lang="en-US" altLang="en-US" smtClean="0"/>
              <a:t>Indirect Effects on Incremental </a:t>
            </a:r>
            <a:br>
              <a:rPr lang="en-US" altLang="en-US" smtClean="0"/>
            </a:br>
            <a:r>
              <a:rPr lang="en-US" altLang="en-US" smtClean="0"/>
              <a:t>Earnings (cont'd)</a:t>
            </a:r>
          </a:p>
        </p:txBody>
      </p:sp>
      <p:sp>
        <p:nvSpPr>
          <p:cNvPr id="36867" name="Rectangle 3"/>
          <p:cNvSpPr>
            <a:spLocks noGrp="1" noChangeArrowheads="1"/>
          </p:cNvSpPr>
          <p:nvPr>
            <p:ph idx="1"/>
          </p:nvPr>
        </p:nvSpPr>
        <p:spPr>
          <a:xfrm>
            <a:off x="457200" y="1430338"/>
            <a:ext cx="8382000" cy="4648200"/>
          </a:xfrm>
        </p:spPr>
        <p:txBody>
          <a:bodyPr rIns="91440"/>
          <a:lstStyle/>
          <a:p>
            <a:pPr eaLnBrk="1" hangingPunct="1">
              <a:spcBef>
                <a:spcPct val="60000"/>
              </a:spcBef>
            </a:pPr>
            <a:r>
              <a:rPr lang="en-US" altLang="en-US" smtClean="0"/>
              <a:t>Project Externalities</a:t>
            </a:r>
          </a:p>
          <a:p>
            <a:pPr lvl="1" eaLnBrk="1" hangingPunct="1">
              <a:spcBef>
                <a:spcPct val="60000"/>
              </a:spcBef>
            </a:pPr>
            <a:r>
              <a:rPr lang="en-US" altLang="en-US" smtClean="0"/>
              <a:t>Indirect effects of the project that may affect the profits of other business activities of the firm. </a:t>
            </a:r>
            <a:r>
              <a:rPr lang="en-US" altLang="en-US" b="1" smtClean="0"/>
              <a:t>Cannibalization</a:t>
            </a:r>
            <a:r>
              <a:rPr lang="en-US" altLang="en-US" smtClean="0"/>
              <a:t> is when sales of a new product displaces sales of an existing product.</a:t>
            </a: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43000" y="236538"/>
            <a:ext cx="7696200" cy="1143000"/>
          </a:xfrm>
        </p:spPr>
        <p:txBody>
          <a:bodyPr/>
          <a:lstStyle/>
          <a:p>
            <a:pPr eaLnBrk="1" hangingPunct="1"/>
            <a:r>
              <a:rPr lang="en-US" altLang="en-US" smtClean="0"/>
              <a:t>Indirect Effects on Incremental </a:t>
            </a:r>
            <a:br>
              <a:rPr lang="en-US" altLang="en-US" smtClean="0"/>
            </a:br>
            <a:r>
              <a:rPr lang="en-US" altLang="en-US" smtClean="0"/>
              <a:t>Earnings (cont'd)</a:t>
            </a:r>
          </a:p>
        </p:txBody>
      </p:sp>
      <p:sp>
        <p:nvSpPr>
          <p:cNvPr id="37891" name="Rectangle 3"/>
          <p:cNvSpPr>
            <a:spLocks noGrp="1" noChangeArrowheads="1"/>
          </p:cNvSpPr>
          <p:nvPr>
            <p:ph idx="1"/>
          </p:nvPr>
        </p:nvSpPr>
        <p:spPr>
          <a:xfrm>
            <a:off x="457200" y="1430338"/>
            <a:ext cx="8382000" cy="4648200"/>
          </a:xfrm>
        </p:spPr>
        <p:txBody>
          <a:bodyPr rIns="91440"/>
          <a:lstStyle/>
          <a:p>
            <a:pPr eaLnBrk="1" hangingPunct="1">
              <a:spcBef>
                <a:spcPct val="60000"/>
              </a:spcBef>
            </a:pPr>
            <a:r>
              <a:rPr lang="en-US" altLang="en-US" smtClean="0"/>
              <a:t>Project Externalities</a:t>
            </a:r>
          </a:p>
          <a:p>
            <a:pPr lvl="1" eaLnBrk="1" hangingPunct="1">
              <a:spcBef>
                <a:spcPct val="60000"/>
              </a:spcBef>
            </a:pPr>
            <a:r>
              <a:rPr lang="en-US" altLang="en-US" smtClean="0"/>
              <a:t>In the HomeNet project example, 25% of sales come from customers who would have purchased an existing Linksys wireless router if HomeNet were not available. Because this reduction in sales of the existing wireless router is a consequence of the decision to develop HomeNet, we must include it when calculating HomeNet’s incremental earnings.</a:t>
            </a:r>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43000" y="228600"/>
            <a:ext cx="7696200" cy="1143000"/>
          </a:xfrm>
        </p:spPr>
        <p:txBody>
          <a:bodyPr/>
          <a:lstStyle/>
          <a:p>
            <a:pPr eaLnBrk="1" hangingPunct="1"/>
            <a:r>
              <a:rPr lang="en-US" altLang="en-US" smtClean="0"/>
              <a:t>Indirect Effects on Incremental </a:t>
            </a:r>
            <a:br>
              <a:rPr lang="en-US" altLang="en-US" smtClean="0"/>
            </a:br>
            <a:r>
              <a:rPr lang="en-US" altLang="en-US" smtClean="0"/>
              <a:t>Earnings (cont'd)</a:t>
            </a:r>
          </a:p>
        </p:txBody>
      </p:sp>
      <p:sp>
        <p:nvSpPr>
          <p:cNvPr id="38915" name="Content Placeholder 8"/>
          <p:cNvSpPr>
            <a:spLocks noGrp="1"/>
          </p:cNvSpPr>
          <p:nvPr>
            <p:ph idx="1"/>
          </p:nvPr>
        </p:nvSpPr>
        <p:spPr/>
        <p:txBody>
          <a:bodyPr rIns="91440"/>
          <a:lstStyle/>
          <a:p>
            <a:pPr marL="0" indent="3175" eaLnBrk="1" hangingPunct="1">
              <a:buFontTx/>
              <a:buNone/>
            </a:pPr>
            <a:r>
              <a:rPr lang="en-US" altLang="en-US" sz="2400" b="1" smtClean="0"/>
              <a:t>Table 8.2 Spreadsheet  </a:t>
            </a:r>
            <a:r>
              <a:rPr lang="en-US" altLang="en-US" sz="2400" smtClean="0"/>
              <a:t>HomeNet’s Incremental Earnings Forecast Including </a:t>
            </a:r>
            <a:r>
              <a:rPr lang="en-US" altLang="en-US" sz="2400" smtClean="0">
                <a:solidFill>
                  <a:srgbClr val="000000"/>
                </a:solidFill>
              </a:rPr>
              <a:t>Cannibalization and Lost Rent</a:t>
            </a:r>
          </a:p>
        </p:txBody>
      </p:sp>
      <p:pic>
        <p:nvPicPr>
          <p:cNvPr id="38916" name="Picture 4" descr="tbl08_02.gif"/>
          <p:cNvPicPr>
            <a:picLocks noChangeAspect="1"/>
          </p:cNvPicPr>
          <p:nvPr/>
        </p:nvPicPr>
        <p:blipFill>
          <a:blip r:embed="rId3" cstate="print"/>
          <a:srcRect/>
          <a:stretch>
            <a:fillRect/>
          </a:stretch>
        </p:blipFill>
        <p:spPr bwMode="auto">
          <a:xfrm>
            <a:off x="533400" y="3276600"/>
            <a:ext cx="8229600" cy="2703513"/>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60463" y="236538"/>
            <a:ext cx="7696200" cy="1143000"/>
          </a:xfrm>
        </p:spPr>
        <p:txBody>
          <a:bodyPr/>
          <a:lstStyle/>
          <a:p>
            <a:pPr eaLnBrk="1" hangingPunct="1"/>
            <a:r>
              <a:rPr lang="en-US" altLang="en-US" smtClean="0"/>
              <a:t>Sunk Costs and Incremental Earnings</a:t>
            </a:r>
          </a:p>
        </p:txBody>
      </p:sp>
      <p:sp>
        <p:nvSpPr>
          <p:cNvPr id="39939" name="Rectangle 3"/>
          <p:cNvSpPr>
            <a:spLocks noGrp="1" noChangeArrowheads="1"/>
          </p:cNvSpPr>
          <p:nvPr>
            <p:ph idx="1"/>
          </p:nvPr>
        </p:nvSpPr>
        <p:spPr>
          <a:xfrm>
            <a:off x="457200" y="1439863"/>
            <a:ext cx="8382000" cy="4648200"/>
          </a:xfrm>
        </p:spPr>
        <p:txBody>
          <a:bodyPr rIns="91440"/>
          <a:lstStyle/>
          <a:p>
            <a:pPr eaLnBrk="1" hangingPunct="1">
              <a:spcBef>
                <a:spcPct val="60000"/>
              </a:spcBef>
            </a:pPr>
            <a:r>
              <a:rPr lang="en-US" altLang="en-US" b="1" smtClean="0"/>
              <a:t>Sunk</a:t>
            </a:r>
            <a:r>
              <a:rPr lang="en-US" altLang="en-US" smtClean="0"/>
              <a:t> </a:t>
            </a:r>
            <a:r>
              <a:rPr lang="en-US" altLang="en-US" b="1" smtClean="0"/>
              <a:t>costs</a:t>
            </a:r>
            <a:r>
              <a:rPr lang="en-US" altLang="en-US" smtClean="0"/>
              <a:t> are costs that have been or will be paid regardless of the decision whether or not the investment is undertaken.</a:t>
            </a:r>
          </a:p>
          <a:p>
            <a:pPr lvl="1" eaLnBrk="1" hangingPunct="1">
              <a:spcBef>
                <a:spcPct val="60000"/>
              </a:spcBef>
            </a:pPr>
            <a:r>
              <a:rPr lang="en-US" altLang="en-US" smtClean="0"/>
              <a:t>Sunk costs should not be included in the incremental earnings analysis.</a:t>
            </a: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60463" y="160338"/>
            <a:ext cx="7696200" cy="1143000"/>
          </a:xfrm>
        </p:spPr>
        <p:txBody>
          <a:bodyPr/>
          <a:lstStyle/>
          <a:p>
            <a:pPr eaLnBrk="1" hangingPunct="1"/>
            <a:r>
              <a:rPr lang="en-US" altLang="en-US" smtClean="0"/>
              <a:t>Chapter Outline</a:t>
            </a:r>
          </a:p>
        </p:txBody>
      </p:sp>
      <p:sp>
        <p:nvSpPr>
          <p:cNvPr id="17411" name="Rectangle 3"/>
          <p:cNvSpPr>
            <a:spLocks noGrp="1" noChangeArrowheads="1"/>
          </p:cNvSpPr>
          <p:nvPr>
            <p:ph idx="1"/>
          </p:nvPr>
        </p:nvSpPr>
        <p:spPr>
          <a:xfrm>
            <a:off x="474663" y="1430338"/>
            <a:ext cx="8382000" cy="4648200"/>
          </a:xfrm>
        </p:spPr>
        <p:txBody>
          <a:bodyPr rIns="91440"/>
          <a:lstStyle/>
          <a:p>
            <a:pPr eaLnBrk="1" hangingPunct="1">
              <a:spcBef>
                <a:spcPct val="60000"/>
              </a:spcBef>
              <a:buFontTx/>
              <a:buNone/>
            </a:pPr>
            <a:r>
              <a:rPr lang="en-US" altLang="en-US" b="1" smtClean="0">
                <a:hlinkClick r:id="rId3" action="ppaction://hlinksldjump"/>
              </a:rPr>
              <a:t>8.1  </a:t>
            </a:r>
            <a:r>
              <a:rPr lang="en-US" altLang="en-US" smtClean="0">
                <a:hlinkClick r:id="rId3" action="ppaction://hlinksldjump"/>
              </a:rPr>
              <a:t>Forecasting Earnings</a:t>
            </a:r>
            <a:endParaRPr lang="en-US" altLang="en-US" smtClean="0"/>
          </a:p>
          <a:p>
            <a:pPr eaLnBrk="1" hangingPunct="1">
              <a:spcBef>
                <a:spcPct val="60000"/>
              </a:spcBef>
              <a:buFontTx/>
              <a:buNone/>
            </a:pPr>
            <a:r>
              <a:rPr lang="en-US" altLang="en-US" b="1" smtClean="0">
                <a:hlinkClick r:id="rId4" action="ppaction://hlinksldjump"/>
              </a:rPr>
              <a:t>8.2  </a:t>
            </a:r>
            <a:r>
              <a:rPr lang="en-US" altLang="en-US" smtClean="0">
                <a:hlinkClick r:id="rId4" action="ppaction://hlinksldjump"/>
              </a:rPr>
              <a:t>Determining Free Cash Flow and NPV</a:t>
            </a:r>
            <a:endParaRPr lang="en-US" altLang="en-US" smtClean="0"/>
          </a:p>
          <a:p>
            <a:pPr eaLnBrk="1" hangingPunct="1">
              <a:spcBef>
                <a:spcPct val="60000"/>
              </a:spcBef>
              <a:buFontTx/>
              <a:buNone/>
            </a:pPr>
            <a:r>
              <a:rPr lang="en-US" altLang="en-US" b="1" smtClean="0">
                <a:hlinkClick r:id="rId5" action="ppaction://hlinksldjump"/>
              </a:rPr>
              <a:t>8.3  </a:t>
            </a:r>
            <a:r>
              <a:rPr lang="en-US" altLang="en-US" smtClean="0">
                <a:hlinkClick r:id="rId5" action="ppaction://hlinksldjump"/>
              </a:rPr>
              <a:t>Choosing Among Alternatives</a:t>
            </a:r>
            <a:endParaRPr lang="en-US" altLang="en-US" smtClean="0">
              <a:hlinkClick r:id="rId6" action="ppaction://hlinksldjump"/>
            </a:endParaRPr>
          </a:p>
          <a:p>
            <a:pPr eaLnBrk="1" hangingPunct="1">
              <a:spcBef>
                <a:spcPct val="60000"/>
              </a:spcBef>
              <a:buFontTx/>
              <a:buNone/>
            </a:pPr>
            <a:r>
              <a:rPr lang="en-US" altLang="en-US" b="1" smtClean="0">
                <a:hlinkClick r:id="rId7" action="ppaction://hlinksldjump"/>
              </a:rPr>
              <a:t>8.4</a:t>
            </a:r>
            <a:r>
              <a:rPr lang="en-US" altLang="en-US" smtClean="0">
                <a:hlinkClick r:id="rId7" action="ppaction://hlinksldjump"/>
              </a:rPr>
              <a:t>  Further Adjustments to Free Cash Flow</a:t>
            </a:r>
            <a:endParaRPr lang="en-US" altLang="en-US" smtClean="0"/>
          </a:p>
          <a:p>
            <a:pPr eaLnBrk="1" hangingPunct="1">
              <a:spcBef>
                <a:spcPct val="60000"/>
              </a:spcBef>
              <a:buFontTx/>
              <a:buNone/>
            </a:pPr>
            <a:r>
              <a:rPr lang="en-US" altLang="en-US" b="1" smtClean="0">
                <a:hlinkClick r:id="rId6" action="ppaction://hlinksldjump"/>
              </a:rPr>
              <a:t>8.5  </a:t>
            </a:r>
            <a:r>
              <a:rPr lang="en-US" altLang="en-US" smtClean="0">
                <a:hlinkClick r:id="rId6" action="ppaction://hlinksldjump"/>
              </a:rPr>
              <a:t>Analyzing the Project</a:t>
            </a:r>
            <a:endParaRPr lang="en-US" altLang="en-US" smtClean="0"/>
          </a:p>
          <a:p>
            <a:pPr eaLnBrk="1" hangingPunct="1">
              <a:spcBef>
                <a:spcPct val="60000"/>
              </a:spcBef>
              <a:buFontTx/>
              <a:buNone/>
            </a:pPr>
            <a:endParaRPr lang="en-US" altLang="en-US" smtClean="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60463" y="236538"/>
            <a:ext cx="7696200" cy="1143000"/>
          </a:xfrm>
        </p:spPr>
        <p:txBody>
          <a:bodyPr/>
          <a:lstStyle/>
          <a:p>
            <a:pPr eaLnBrk="1" hangingPunct="1"/>
            <a:r>
              <a:rPr lang="en-US" altLang="en-US" smtClean="0"/>
              <a:t>Sunk Costs and Incremental </a:t>
            </a:r>
            <a:br>
              <a:rPr lang="en-US" altLang="en-US" smtClean="0"/>
            </a:br>
            <a:r>
              <a:rPr lang="en-US" altLang="en-US" smtClean="0"/>
              <a:t>Earnings (cont'd)</a:t>
            </a:r>
          </a:p>
        </p:txBody>
      </p:sp>
      <p:sp>
        <p:nvSpPr>
          <p:cNvPr id="40963" name="Rectangle 3"/>
          <p:cNvSpPr>
            <a:spLocks noGrp="1" noChangeArrowheads="1"/>
          </p:cNvSpPr>
          <p:nvPr>
            <p:ph idx="1"/>
          </p:nvPr>
        </p:nvSpPr>
        <p:spPr>
          <a:xfrm>
            <a:off x="465138" y="1439863"/>
            <a:ext cx="8382000" cy="4648200"/>
          </a:xfrm>
        </p:spPr>
        <p:txBody>
          <a:bodyPr rIns="91440"/>
          <a:lstStyle/>
          <a:p>
            <a:pPr eaLnBrk="1" hangingPunct="1">
              <a:spcBef>
                <a:spcPct val="60000"/>
              </a:spcBef>
            </a:pPr>
            <a:r>
              <a:rPr lang="en-US" altLang="en-US" smtClean="0"/>
              <a:t>Fixed Overhead Expenses</a:t>
            </a:r>
          </a:p>
          <a:p>
            <a:pPr lvl="1" eaLnBrk="1" hangingPunct="1">
              <a:spcBef>
                <a:spcPct val="60000"/>
              </a:spcBef>
            </a:pPr>
            <a:r>
              <a:rPr lang="en-US" altLang="en-US" smtClean="0"/>
              <a:t>Typically overhead costs are fixed and not incremental to the project and should not be included in the calculation of incremental earnings.</a:t>
            </a:r>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60463" y="236538"/>
            <a:ext cx="7696200" cy="1143000"/>
          </a:xfrm>
        </p:spPr>
        <p:txBody>
          <a:bodyPr/>
          <a:lstStyle/>
          <a:p>
            <a:pPr eaLnBrk="1" hangingPunct="1"/>
            <a:r>
              <a:rPr lang="en-US" altLang="en-US" smtClean="0"/>
              <a:t>Sunk Costs and Incremental </a:t>
            </a:r>
            <a:br>
              <a:rPr lang="en-US" altLang="en-US" smtClean="0"/>
            </a:br>
            <a:r>
              <a:rPr lang="en-US" altLang="en-US" smtClean="0"/>
              <a:t>Earnings (cont'd)</a:t>
            </a:r>
          </a:p>
        </p:txBody>
      </p:sp>
      <p:sp>
        <p:nvSpPr>
          <p:cNvPr id="41987" name="Rectangle 3"/>
          <p:cNvSpPr>
            <a:spLocks noGrp="1" noChangeArrowheads="1"/>
          </p:cNvSpPr>
          <p:nvPr>
            <p:ph idx="1"/>
          </p:nvPr>
        </p:nvSpPr>
        <p:spPr>
          <a:xfrm>
            <a:off x="457200" y="1430338"/>
            <a:ext cx="8382000" cy="4648200"/>
          </a:xfrm>
        </p:spPr>
        <p:txBody>
          <a:bodyPr rIns="91440"/>
          <a:lstStyle/>
          <a:p>
            <a:pPr eaLnBrk="1" hangingPunct="1"/>
            <a:r>
              <a:rPr lang="en-US" altLang="en-US" smtClean="0"/>
              <a:t>Past Research and Development Expenditures</a:t>
            </a:r>
          </a:p>
          <a:p>
            <a:pPr lvl="1" eaLnBrk="1" hangingPunct="1"/>
            <a:r>
              <a:rPr lang="en-US" altLang="en-US" smtClean="0"/>
              <a:t>Money that has already been spent on R&amp;D is a </a:t>
            </a:r>
            <a:br>
              <a:rPr lang="en-US" altLang="en-US" smtClean="0"/>
            </a:br>
            <a:r>
              <a:rPr lang="en-US" altLang="en-US" b="1" smtClean="0"/>
              <a:t>sunk cost</a:t>
            </a:r>
            <a:r>
              <a:rPr lang="en-US" altLang="en-US" smtClean="0"/>
              <a:t> and therefore irrelevant. The decision to continue or abandon a project should be based only on the incremental costs and benefits of the product going forward.</a:t>
            </a:r>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60463" y="236538"/>
            <a:ext cx="7696200" cy="1143000"/>
          </a:xfrm>
        </p:spPr>
        <p:txBody>
          <a:bodyPr/>
          <a:lstStyle/>
          <a:p>
            <a:pPr eaLnBrk="1" hangingPunct="1"/>
            <a:r>
              <a:rPr lang="en-US" altLang="en-US" smtClean="0"/>
              <a:t>Sunk Costs and Incremental </a:t>
            </a:r>
            <a:br>
              <a:rPr lang="en-US" altLang="en-US" smtClean="0"/>
            </a:br>
            <a:r>
              <a:rPr lang="en-US" altLang="en-US" smtClean="0"/>
              <a:t>Earnings (cont'd)</a:t>
            </a:r>
          </a:p>
        </p:txBody>
      </p:sp>
      <p:sp>
        <p:nvSpPr>
          <p:cNvPr id="43011" name="Rectangle 3"/>
          <p:cNvSpPr>
            <a:spLocks noGrp="1" noChangeArrowheads="1"/>
          </p:cNvSpPr>
          <p:nvPr>
            <p:ph idx="1"/>
          </p:nvPr>
        </p:nvSpPr>
        <p:spPr>
          <a:xfrm>
            <a:off x="457200" y="1430338"/>
            <a:ext cx="8382000" cy="4648200"/>
          </a:xfrm>
        </p:spPr>
        <p:txBody>
          <a:bodyPr rIns="91440"/>
          <a:lstStyle/>
          <a:p>
            <a:pPr eaLnBrk="1" hangingPunct="1"/>
            <a:r>
              <a:rPr lang="en-US" altLang="en-US" smtClean="0"/>
              <a:t>Unavoidable Competitive Effects</a:t>
            </a:r>
          </a:p>
          <a:p>
            <a:pPr lvl="1" eaLnBrk="1" hangingPunct="1"/>
            <a:r>
              <a:rPr lang="en-US" altLang="en-US" smtClean="0"/>
              <a:t>When developing a new product, firms may be concerned about the cannibalization of existing products. </a:t>
            </a:r>
          </a:p>
          <a:p>
            <a:pPr lvl="1" eaLnBrk="1" hangingPunct="1"/>
            <a:r>
              <a:rPr lang="en-US" altLang="en-US" smtClean="0"/>
              <a:t>However, if sales are likely to decline in any case as a result of new products introduced by competitors, then these lost sales should be considered a sunk cost.</a:t>
            </a:r>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43000" y="177800"/>
            <a:ext cx="7696200" cy="1143000"/>
          </a:xfrm>
        </p:spPr>
        <p:txBody>
          <a:bodyPr/>
          <a:lstStyle/>
          <a:p>
            <a:pPr eaLnBrk="1" hangingPunct="1"/>
            <a:r>
              <a:rPr lang="en-US" altLang="en-US" smtClean="0"/>
              <a:t>Real-World Complexities</a:t>
            </a:r>
          </a:p>
        </p:txBody>
      </p:sp>
      <p:sp>
        <p:nvSpPr>
          <p:cNvPr id="44035" name="Rectangle 3"/>
          <p:cNvSpPr>
            <a:spLocks noGrp="1" noChangeArrowheads="1"/>
          </p:cNvSpPr>
          <p:nvPr>
            <p:ph idx="1"/>
          </p:nvPr>
        </p:nvSpPr>
        <p:spPr>
          <a:xfrm>
            <a:off x="457200" y="1430338"/>
            <a:ext cx="8382000" cy="4648200"/>
          </a:xfrm>
        </p:spPr>
        <p:txBody>
          <a:bodyPr rIns="91440"/>
          <a:lstStyle/>
          <a:p>
            <a:pPr eaLnBrk="1" hangingPunct="1">
              <a:spcBef>
                <a:spcPct val="60000"/>
              </a:spcBef>
            </a:pPr>
            <a:r>
              <a:rPr lang="en-US" altLang="en-US" smtClean="0"/>
              <a:t>Typically,</a:t>
            </a:r>
          </a:p>
          <a:p>
            <a:pPr lvl="1" eaLnBrk="1" hangingPunct="1">
              <a:spcBef>
                <a:spcPct val="60000"/>
              </a:spcBef>
            </a:pPr>
            <a:r>
              <a:rPr lang="en-US" altLang="en-US" smtClean="0"/>
              <a:t>sales will change from year to year.</a:t>
            </a:r>
          </a:p>
          <a:p>
            <a:pPr lvl="1" eaLnBrk="1" hangingPunct="1">
              <a:spcBef>
                <a:spcPct val="60000"/>
              </a:spcBef>
            </a:pPr>
            <a:r>
              <a:rPr lang="en-US" altLang="en-US" smtClean="0"/>
              <a:t>the average selling price will vary over time.</a:t>
            </a:r>
          </a:p>
          <a:p>
            <a:pPr lvl="1" eaLnBrk="1" hangingPunct="1">
              <a:spcBef>
                <a:spcPct val="60000"/>
              </a:spcBef>
            </a:pPr>
            <a:r>
              <a:rPr lang="en-US" altLang="en-US" smtClean="0"/>
              <a:t>the average cost per unit will change over time.</a:t>
            </a:r>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xfrm>
            <a:off x="1168400" y="169863"/>
            <a:ext cx="7696200" cy="1143000"/>
          </a:xfrm>
        </p:spPr>
        <p:txBody>
          <a:bodyPr/>
          <a:lstStyle/>
          <a:p>
            <a:pPr eaLnBrk="1" hangingPunct="1"/>
            <a:r>
              <a:rPr lang="en-US" altLang="en-US" smtClean="0"/>
              <a:t>Textbook Example 8.3</a:t>
            </a:r>
          </a:p>
        </p:txBody>
      </p:sp>
      <p:pic>
        <p:nvPicPr>
          <p:cNvPr id="45059" name="Picture 3" descr="ex08_03a.gif"/>
          <p:cNvPicPr>
            <a:picLocks noChangeAspect="1"/>
          </p:cNvPicPr>
          <p:nvPr/>
        </p:nvPicPr>
        <p:blipFill>
          <a:blip r:embed="rId3" cstate="print"/>
          <a:srcRect/>
          <a:stretch>
            <a:fillRect/>
          </a:stretch>
        </p:blipFill>
        <p:spPr bwMode="auto">
          <a:xfrm>
            <a:off x="381000" y="2209800"/>
            <a:ext cx="8458200" cy="2401888"/>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a:xfrm>
            <a:off x="1168400" y="169863"/>
            <a:ext cx="7696200" cy="1143000"/>
          </a:xfrm>
        </p:spPr>
        <p:txBody>
          <a:bodyPr/>
          <a:lstStyle/>
          <a:p>
            <a:pPr eaLnBrk="1" hangingPunct="1"/>
            <a:r>
              <a:rPr lang="en-US" altLang="en-US" smtClean="0"/>
              <a:t>Textbook Example 8.3 (cont'd)</a:t>
            </a:r>
          </a:p>
        </p:txBody>
      </p:sp>
      <p:pic>
        <p:nvPicPr>
          <p:cNvPr id="46083" name="Picture 3" descr="ex08_03b.gif"/>
          <p:cNvPicPr>
            <a:picLocks noChangeAspect="1"/>
          </p:cNvPicPr>
          <p:nvPr/>
        </p:nvPicPr>
        <p:blipFill>
          <a:blip r:embed="rId3" cstate="print"/>
          <a:srcRect/>
          <a:stretch>
            <a:fillRect/>
          </a:stretch>
        </p:blipFill>
        <p:spPr bwMode="auto">
          <a:xfrm>
            <a:off x="533400" y="1371600"/>
            <a:ext cx="8183563" cy="4910138"/>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43000" y="236538"/>
            <a:ext cx="7696200" cy="1143000"/>
          </a:xfrm>
        </p:spPr>
        <p:txBody>
          <a:bodyPr/>
          <a:lstStyle/>
          <a:p>
            <a:pPr eaLnBrk="1" hangingPunct="1"/>
            <a:r>
              <a:rPr lang="en-US" altLang="en-US" smtClean="0"/>
              <a:t>8.2 Determining Free Cash Flow and NPV</a:t>
            </a:r>
          </a:p>
        </p:txBody>
      </p:sp>
      <p:sp>
        <p:nvSpPr>
          <p:cNvPr id="47107" name="Rectangle 3"/>
          <p:cNvSpPr>
            <a:spLocks noGrp="1" noChangeArrowheads="1"/>
          </p:cNvSpPr>
          <p:nvPr>
            <p:ph idx="1"/>
          </p:nvPr>
        </p:nvSpPr>
        <p:spPr>
          <a:xfrm>
            <a:off x="457200" y="1430338"/>
            <a:ext cx="8382000" cy="4648200"/>
          </a:xfrm>
        </p:spPr>
        <p:txBody>
          <a:bodyPr rIns="91440"/>
          <a:lstStyle/>
          <a:p>
            <a:pPr eaLnBrk="1" hangingPunct="1"/>
            <a:r>
              <a:rPr lang="en-US" altLang="en-US" smtClean="0"/>
              <a:t>The incremental effect of a project on a firm’s available cash is its </a:t>
            </a:r>
            <a:r>
              <a:rPr lang="en-US" altLang="en-US" b="1" smtClean="0"/>
              <a:t>free cash flow</a:t>
            </a:r>
            <a:r>
              <a:rPr lang="en-US" altLang="en-US" smtClean="0"/>
              <a:t>.</a:t>
            </a:r>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60463" y="254000"/>
            <a:ext cx="7696200" cy="1143000"/>
          </a:xfrm>
        </p:spPr>
        <p:txBody>
          <a:bodyPr/>
          <a:lstStyle/>
          <a:p>
            <a:pPr eaLnBrk="1" hangingPunct="1"/>
            <a:r>
              <a:rPr lang="en-US" altLang="en-US" smtClean="0"/>
              <a:t>Calculating the Free Cash Flow </a:t>
            </a:r>
            <a:br>
              <a:rPr lang="en-US" altLang="en-US" smtClean="0"/>
            </a:br>
            <a:r>
              <a:rPr lang="en-US" altLang="en-US" smtClean="0"/>
              <a:t>from Earnings</a:t>
            </a:r>
          </a:p>
        </p:txBody>
      </p:sp>
      <p:sp>
        <p:nvSpPr>
          <p:cNvPr id="48131" name="Rectangle 3"/>
          <p:cNvSpPr>
            <a:spLocks noGrp="1" noChangeArrowheads="1"/>
          </p:cNvSpPr>
          <p:nvPr>
            <p:ph idx="1"/>
          </p:nvPr>
        </p:nvSpPr>
        <p:spPr>
          <a:xfrm>
            <a:off x="457200" y="1439863"/>
            <a:ext cx="8382000" cy="4648200"/>
          </a:xfrm>
        </p:spPr>
        <p:txBody>
          <a:bodyPr rIns="91440"/>
          <a:lstStyle/>
          <a:p>
            <a:pPr eaLnBrk="1" hangingPunct="1">
              <a:spcBef>
                <a:spcPct val="60000"/>
              </a:spcBef>
            </a:pPr>
            <a:r>
              <a:rPr lang="en-US" altLang="en-US" smtClean="0"/>
              <a:t>Capital Expenditures and Depreciation</a:t>
            </a:r>
          </a:p>
          <a:p>
            <a:pPr lvl="1" eaLnBrk="1" hangingPunct="1">
              <a:spcBef>
                <a:spcPct val="60000"/>
              </a:spcBef>
            </a:pPr>
            <a:r>
              <a:rPr lang="en-US" altLang="en-US" smtClean="0"/>
              <a:t>Capital Expenditures are the actual cash outflows when an asset is purchased. These cash outflows are included in calculating free cash flow.</a:t>
            </a:r>
          </a:p>
          <a:p>
            <a:pPr lvl="1" eaLnBrk="1" hangingPunct="1">
              <a:spcBef>
                <a:spcPct val="60000"/>
              </a:spcBef>
            </a:pPr>
            <a:r>
              <a:rPr lang="en-US" altLang="en-US" smtClean="0"/>
              <a:t>Depreciation is a non-cash expense. The free cash flow estimate is adjusted for this non-cash expense.</a:t>
            </a:r>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60463" y="254000"/>
            <a:ext cx="7696200" cy="1143000"/>
          </a:xfrm>
        </p:spPr>
        <p:txBody>
          <a:bodyPr/>
          <a:lstStyle/>
          <a:p>
            <a:pPr eaLnBrk="1" hangingPunct="1"/>
            <a:r>
              <a:rPr lang="en-US" altLang="en-US" smtClean="0"/>
              <a:t>Calculating the Free Cash Flow </a:t>
            </a:r>
            <a:br>
              <a:rPr lang="en-US" altLang="en-US" smtClean="0"/>
            </a:br>
            <a:r>
              <a:rPr lang="en-US" altLang="en-US" smtClean="0"/>
              <a:t>from Earnings (cont'd)</a:t>
            </a:r>
          </a:p>
        </p:txBody>
      </p:sp>
      <p:sp>
        <p:nvSpPr>
          <p:cNvPr id="49155" name="Rectangle 3"/>
          <p:cNvSpPr>
            <a:spLocks noGrp="1" noChangeArrowheads="1"/>
          </p:cNvSpPr>
          <p:nvPr>
            <p:ph idx="1"/>
          </p:nvPr>
        </p:nvSpPr>
        <p:spPr>
          <a:xfrm>
            <a:off x="457200" y="1439863"/>
            <a:ext cx="8382000" cy="4648200"/>
          </a:xfrm>
        </p:spPr>
        <p:txBody>
          <a:bodyPr rIns="91440"/>
          <a:lstStyle/>
          <a:p>
            <a:pPr eaLnBrk="1" hangingPunct="1"/>
            <a:r>
              <a:rPr lang="en-US" altLang="en-US" smtClean="0"/>
              <a:t>Capital Expenditures and Depreciation</a:t>
            </a:r>
          </a:p>
        </p:txBody>
      </p:sp>
      <p:sp>
        <p:nvSpPr>
          <p:cNvPr id="49156" name="Content Placeholder 8"/>
          <p:cNvSpPr>
            <a:spLocks/>
          </p:cNvSpPr>
          <p:nvPr/>
        </p:nvSpPr>
        <p:spPr bwMode="auto">
          <a:xfrm>
            <a:off x="468313" y="2049463"/>
            <a:ext cx="8294687" cy="609600"/>
          </a:xfrm>
          <a:prstGeom prst="rect">
            <a:avLst/>
          </a:prstGeom>
          <a:noFill/>
          <a:ln w="9525">
            <a:noFill/>
            <a:miter lim="800000"/>
            <a:headEnd/>
            <a:tailEnd/>
          </a:ln>
        </p:spPr>
        <p:txBody>
          <a:bodyPr/>
          <a:lstStyle/>
          <a:p>
            <a:pPr indent="3175" eaLnBrk="1" hangingPunct="1">
              <a:spcBef>
                <a:spcPct val="20000"/>
              </a:spcBef>
            </a:pPr>
            <a:r>
              <a:rPr lang="en-US" altLang="en-US" sz="1800" b="1">
                <a:latin typeface="Verdana" pitchFamily="34" charset="0"/>
              </a:rPr>
              <a:t>Table 8.3 Spreadsheet  </a:t>
            </a:r>
            <a:r>
              <a:rPr lang="en-US" altLang="en-US" sz="1800">
                <a:latin typeface="Verdana" pitchFamily="34" charset="0"/>
              </a:rPr>
              <a:t>Calculation of HomeNet’s Free Cash Flow (Including Cannibalization and Lost Rent)</a:t>
            </a:r>
          </a:p>
        </p:txBody>
      </p:sp>
      <p:pic>
        <p:nvPicPr>
          <p:cNvPr id="49157" name="Picture 5" descr="tbl08_03.gif"/>
          <p:cNvPicPr>
            <a:picLocks noChangeAspect="1"/>
          </p:cNvPicPr>
          <p:nvPr/>
        </p:nvPicPr>
        <p:blipFill>
          <a:blip r:embed="rId3" cstate="print"/>
          <a:srcRect/>
          <a:stretch>
            <a:fillRect/>
          </a:stretch>
        </p:blipFill>
        <p:spPr bwMode="auto">
          <a:xfrm>
            <a:off x="914400" y="2887663"/>
            <a:ext cx="7258050" cy="342265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160463" y="254000"/>
            <a:ext cx="7696200" cy="1143000"/>
          </a:xfrm>
        </p:spPr>
        <p:txBody>
          <a:bodyPr/>
          <a:lstStyle/>
          <a:p>
            <a:pPr eaLnBrk="1" hangingPunct="1"/>
            <a:r>
              <a:rPr lang="en-US" altLang="en-US" smtClean="0"/>
              <a:t>Calculating the Free Cash Flow </a:t>
            </a:r>
            <a:br>
              <a:rPr lang="en-US" altLang="en-US" smtClean="0"/>
            </a:br>
            <a:r>
              <a:rPr lang="en-US" altLang="en-US" smtClean="0"/>
              <a:t>from Earnings (cont'd)</a:t>
            </a:r>
          </a:p>
        </p:txBody>
      </p:sp>
      <p:sp>
        <p:nvSpPr>
          <p:cNvPr id="4101" name="Rectangle 3"/>
          <p:cNvSpPr>
            <a:spLocks noGrp="1" noChangeArrowheads="1"/>
          </p:cNvSpPr>
          <p:nvPr>
            <p:ph idx="1"/>
          </p:nvPr>
        </p:nvSpPr>
        <p:spPr>
          <a:xfrm>
            <a:off x="457200" y="1430338"/>
            <a:ext cx="8382000" cy="4648200"/>
          </a:xfrm>
        </p:spPr>
        <p:txBody>
          <a:bodyPr rIns="91440"/>
          <a:lstStyle/>
          <a:p>
            <a:pPr eaLnBrk="1" hangingPunct="1"/>
            <a:r>
              <a:rPr lang="en-US" altLang="en-US" smtClean="0"/>
              <a:t>Net Working Capital (NWC)</a:t>
            </a:r>
          </a:p>
          <a:p>
            <a:pPr lvl="1" eaLnBrk="1" hangingPunct="1">
              <a:spcBef>
                <a:spcPct val="300000"/>
              </a:spcBef>
            </a:pPr>
            <a:r>
              <a:rPr lang="en-US" altLang="en-US" smtClean="0"/>
              <a:t>Most projects will require an investment in net </a:t>
            </a:r>
            <a:br>
              <a:rPr lang="en-US" altLang="en-US" smtClean="0"/>
            </a:br>
            <a:r>
              <a:rPr lang="en-US" altLang="en-US" smtClean="0"/>
              <a:t>working capital.</a:t>
            </a:r>
          </a:p>
          <a:p>
            <a:pPr lvl="2" eaLnBrk="1" hangingPunct="1"/>
            <a:r>
              <a:rPr lang="en-US" altLang="en-US" b="1" smtClean="0"/>
              <a:t>Trade credit</a:t>
            </a:r>
            <a:r>
              <a:rPr lang="en-US" altLang="en-US" smtClean="0"/>
              <a:t> is the difference between receivables </a:t>
            </a:r>
            <a:br>
              <a:rPr lang="en-US" altLang="en-US" smtClean="0"/>
            </a:br>
            <a:r>
              <a:rPr lang="en-US" altLang="en-US" smtClean="0"/>
              <a:t>and payables.</a:t>
            </a:r>
          </a:p>
          <a:p>
            <a:pPr lvl="1" eaLnBrk="1" hangingPunct="1"/>
            <a:r>
              <a:rPr lang="en-US" altLang="en-US" smtClean="0"/>
              <a:t>The increase in net working capital is defined as</a:t>
            </a:r>
          </a:p>
        </p:txBody>
      </p:sp>
      <p:graphicFrame>
        <p:nvGraphicFramePr>
          <p:cNvPr id="4098" name="Object 0"/>
          <p:cNvGraphicFramePr>
            <a:graphicFrameLocks noChangeAspect="1"/>
          </p:cNvGraphicFramePr>
          <p:nvPr/>
        </p:nvGraphicFramePr>
        <p:xfrm>
          <a:off x="766763" y="2159000"/>
          <a:ext cx="8005762" cy="777875"/>
        </p:xfrm>
        <a:graphic>
          <a:graphicData uri="http://schemas.openxmlformats.org/presentationml/2006/ole">
            <p:oleObj spid="_x0000_s4098" name="Equation" r:id="rId4" imgW="4457700" imgH="431800" progId="Equation.DSMT4">
              <p:embed/>
            </p:oleObj>
          </a:graphicData>
        </a:graphic>
      </p:graphicFrame>
      <p:graphicFrame>
        <p:nvGraphicFramePr>
          <p:cNvPr id="4099" name="Object 1"/>
          <p:cNvGraphicFramePr>
            <a:graphicFrameLocks noChangeAspect="1"/>
          </p:cNvGraphicFramePr>
          <p:nvPr/>
        </p:nvGraphicFramePr>
        <p:xfrm>
          <a:off x="2743200" y="5105400"/>
          <a:ext cx="4276725" cy="515938"/>
        </p:xfrm>
        <a:graphic>
          <a:graphicData uri="http://schemas.openxmlformats.org/presentationml/2006/ole">
            <p:oleObj spid="_x0000_s4099" name="Equation" r:id="rId5" imgW="1905000" imgH="228600" progId="Equation.DSMT4">
              <p:embed/>
            </p:oleObj>
          </a:graphicData>
        </a:graphic>
      </p:graphicFrame>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a:xfrm>
            <a:off x="1160463" y="160338"/>
            <a:ext cx="7696200" cy="1143000"/>
          </a:xfrm>
        </p:spPr>
        <p:txBody>
          <a:bodyPr/>
          <a:lstStyle/>
          <a:p>
            <a:pPr eaLnBrk="1" hangingPunct="1"/>
            <a:r>
              <a:rPr lang="en-US" altLang="en-US" smtClean="0"/>
              <a:t>8.1 Forecasting Earnings</a:t>
            </a:r>
          </a:p>
        </p:txBody>
      </p:sp>
      <p:sp>
        <p:nvSpPr>
          <p:cNvPr id="21507" name="Rectangle 5"/>
          <p:cNvSpPr>
            <a:spLocks noGrp="1" noChangeArrowheads="1"/>
          </p:cNvSpPr>
          <p:nvPr>
            <p:ph idx="1"/>
          </p:nvPr>
        </p:nvSpPr>
        <p:spPr>
          <a:xfrm>
            <a:off x="457200" y="1439863"/>
            <a:ext cx="8382000" cy="4648200"/>
          </a:xfrm>
        </p:spPr>
        <p:txBody>
          <a:bodyPr rIns="91440"/>
          <a:lstStyle/>
          <a:p>
            <a:pPr eaLnBrk="1" hangingPunct="1"/>
            <a:r>
              <a:rPr lang="en-US" altLang="en-US" smtClean="0"/>
              <a:t>Capital Budget</a:t>
            </a:r>
          </a:p>
          <a:p>
            <a:pPr lvl="1" eaLnBrk="1" hangingPunct="1">
              <a:spcBef>
                <a:spcPct val="30000"/>
              </a:spcBef>
            </a:pPr>
            <a:r>
              <a:rPr lang="en-US" altLang="en-US" smtClean="0"/>
              <a:t>Lists the investments that a company plans to undertake</a:t>
            </a:r>
          </a:p>
          <a:p>
            <a:pPr eaLnBrk="1" hangingPunct="1">
              <a:spcBef>
                <a:spcPct val="50000"/>
              </a:spcBef>
            </a:pPr>
            <a:r>
              <a:rPr lang="en-US" altLang="en-US" smtClean="0"/>
              <a:t>Capital Budgeting</a:t>
            </a:r>
          </a:p>
          <a:p>
            <a:pPr lvl="1" eaLnBrk="1" hangingPunct="1">
              <a:spcBef>
                <a:spcPct val="30000"/>
              </a:spcBef>
            </a:pPr>
            <a:r>
              <a:rPr lang="en-US" altLang="en-US" smtClean="0"/>
              <a:t>Process used to analyze alternate investments and decide which ones to accept</a:t>
            </a:r>
          </a:p>
          <a:p>
            <a:pPr eaLnBrk="1" hangingPunct="1">
              <a:spcBef>
                <a:spcPct val="50000"/>
              </a:spcBef>
            </a:pPr>
            <a:r>
              <a:rPr lang="en-US" altLang="en-US" smtClean="0"/>
              <a:t>Incremental Earnings</a:t>
            </a:r>
          </a:p>
          <a:p>
            <a:pPr lvl="1" eaLnBrk="1" hangingPunct="1">
              <a:spcBef>
                <a:spcPct val="30000"/>
              </a:spcBef>
            </a:pPr>
            <a:r>
              <a:rPr lang="en-US" altLang="en-US" smtClean="0"/>
              <a:t>The amount by which the firm’s earnings are expected to change as a result of the investment decision</a:t>
            </a:r>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160463" y="254000"/>
            <a:ext cx="7696200" cy="1143000"/>
          </a:xfrm>
        </p:spPr>
        <p:txBody>
          <a:bodyPr/>
          <a:lstStyle/>
          <a:p>
            <a:pPr eaLnBrk="1" hangingPunct="1"/>
            <a:r>
              <a:rPr lang="en-US" altLang="en-US" smtClean="0"/>
              <a:t>Calculating the Free Cash Flow </a:t>
            </a:r>
            <a:br>
              <a:rPr lang="en-US" altLang="en-US" smtClean="0"/>
            </a:br>
            <a:r>
              <a:rPr lang="en-US" altLang="en-US" smtClean="0"/>
              <a:t>from Earnings (cont'd)</a:t>
            </a:r>
          </a:p>
        </p:txBody>
      </p:sp>
      <p:sp>
        <p:nvSpPr>
          <p:cNvPr id="50179" name="Rectangle 7"/>
          <p:cNvSpPr>
            <a:spLocks noChangeArrowheads="1"/>
          </p:cNvSpPr>
          <p:nvPr/>
        </p:nvSpPr>
        <p:spPr bwMode="auto">
          <a:xfrm>
            <a:off x="381000" y="1447800"/>
            <a:ext cx="8382000" cy="830263"/>
          </a:xfrm>
          <a:prstGeom prst="rect">
            <a:avLst/>
          </a:prstGeom>
          <a:noFill/>
          <a:ln w="9525">
            <a:noFill/>
            <a:miter lim="800000"/>
            <a:headEnd/>
            <a:tailEnd/>
          </a:ln>
        </p:spPr>
        <p:txBody>
          <a:bodyPr>
            <a:spAutoFit/>
          </a:bodyPr>
          <a:lstStyle/>
          <a:p>
            <a:pPr eaLnBrk="1" hangingPunct="1">
              <a:spcBef>
                <a:spcPct val="20000"/>
              </a:spcBef>
            </a:pPr>
            <a:r>
              <a:rPr lang="en-US" altLang="en-US" b="1">
                <a:solidFill>
                  <a:srgbClr val="000000"/>
                </a:solidFill>
                <a:latin typeface="Verdana" pitchFamily="34" charset="0"/>
              </a:rPr>
              <a:t>Table 8.4 Spreadsheet</a:t>
            </a:r>
            <a:r>
              <a:rPr lang="en-US" altLang="en-US">
                <a:solidFill>
                  <a:srgbClr val="000000"/>
                </a:solidFill>
                <a:latin typeface="Verdana" pitchFamily="34" charset="0"/>
              </a:rPr>
              <a:t>  HomeNet’s Net Working Capital Requirements </a:t>
            </a:r>
            <a:endParaRPr lang="en-US" altLang="en-US" b="1">
              <a:solidFill>
                <a:srgbClr val="000000"/>
              </a:solidFill>
              <a:latin typeface="Verdana" pitchFamily="34" charset="0"/>
            </a:endParaRPr>
          </a:p>
        </p:txBody>
      </p:sp>
      <p:pic>
        <p:nvPicPr>
          <p:cNvPr id="50180" name="Picture 5" descr="tbl08_04.gif"/>
          <p:cNvPicPr>
            <a:picLocks noChangeAspect="1"/>
          </p:cNvPicPr>
          <p:nvPr/>
        </p:nvPicPr>
        <p:blipFill>
          <a:blip r:embed="rId3" cstate="print"/>
          <a:srcRect/>
          <a:stretch>
            <a:fillRect/>
          </a:stretch>
        </p:blipFill>
        <p:spPr bwMode="auto">
          <a:xfrm>
            <a:off x="457200" y="2971800"/>
            <a:ext cx="8305800" cy="1833563"/>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1160463" y="254000"/>
            <a:ext cx="7696200" cy="1143000"/>
          </a:xfrm>
        </p:spPr>
        <p:txBody>
          <a:bodyPr/>
          <a:lstStyle/>
          <a:p>
            <a:pPr eaLnBrk="1" hangingPunct="1"/>
            <a:r>
              <a:rPr lang="en-US" altLang="en-US" smtClean="0"/>
              <a:t>Calculating Free Cash Flow Directly</a:t>
            </a:r>
          </a:p>
        </p:txBody>
      </p:sp>
      <p:sp>
        <p:nvSpPr>
          <p:cNvPr id="6149" name="Rectangle 3"/>
          <p:cNvSpPr>
            <a:spLocks noGrp="1" noChangeArrowheads="1"/>
          </p:cNvSpPr>
          <p:nvPr>
            <p:ph idx="1"/>
          </p:nvPr>
        </p:nvSpPr>
        <p:spPr>
          <a:xfrm>
            <a:off x="457200" y="1430338"/>
            <a:ext cx="8382000" cy="4648200"/>
          </a:xfrm>
        </p:spPr>
        <p:txBody>
          <a:bodyPr rIns="91440"/>
          <a:lstStyle/>
          <a:p>
            <a:pPr eaLnBrk="1" hangingPunct="1"/>
            <a:r>
              <a:rPr lang="en-US" altLang="en-US" smtClean="0"/>
              <a:t>Free Cash Flow</a:t>
            </a:r>
            <a:endParaRPr lang="en-US" altLang="en-US" smtClean="0">
              <a:solidFill>
                <a:srgbClr val="FF0000"/>
              </a:solidFill>
            </a:endParaRPr>
          </a:p>
          <a:p>
            <a:pPr lvl="1" eaLnBrk="1" hangingPunct="1">
              <a:spcBef>
                <a:spcPct val="800000"/>
              </a:spcBef>
            </a:pPr>
            <a:r>
              <a:rPr lang="en-US" altLang="en-US" smtClean="0"/>
              <a:t>The term </a:t>
            </a:r>
            <a:r>
              <a:rPr lang="en-US" altLang="en-US" i="1" smtClean="0">
                <a:latin typeface="Symbol" pitchFamily="34" charset="2"/>
                <a:cs typeface="Arial" charset="0"/>
              </a:rPr>
              <a:t>t</a:t>
            </a:r>
            <a:r>
              <a:rPr lang="en-US" altLang="en-US" i="1" baseline="-25000" smtClean="0">
                <a:cs typeface="Arial" charset="0"/>
              </a:rPr>
              <a:t>c</a:t>
            </a:r>
            <a:r>
              <a:rPr lang="en-US" altLang="en-US" i="1" smtClean="0">
                <a:cs typeface="Arial" charset="0"/>
              </a:rPr>
              <a:t> </a:t>
            </a:r>
            <a:r>
              <a:rPr lang="en-US" altLang="en-US" smtClean="0">
                <a:cs typeface="Arial" charset="0"/>
              </a:rPr>
              <a:t>×</a:t>
            </a:r>
            <a:r>
              <a:rPr lang="en-US" altLang="en-US" i="1" smtClean="0">
                <a:cs typeface="Arial" charset="0"/>
              </a:rPr>
              <a:t> Depreciation</a:t>
            </a:r>
            <a:r>
              <a:rPr lang="en-US" altLang="en-US" smtClean="0">
                <a:cs typeface="Arial" charset="0"/>
              </a:rPr>
              <a:t> is called the depreciation tax shield.</a:t>
            </a:r>
            <a:endParaRPr lang="el-GR" altLang="en-US" smtClean="0">
              <a:cs typeface="Arial" charset="0"/>
            </a:endParaRPr>
          </a:p>
        </p:txBody>
      </p:sp>
      <p:graphicFrame>
        <p:nvGraphicFramePr>
          <p:cNvPr id="6146" name="Object 4"/>
          <p:cNvGraphicFramePr>
            <a:graphicFrameLocks noChangeAspect="1"/>
          </p:cNvGraphicFramePr>
          <p:nvPr/>
        </p:nvGraphicFramePr>
        <p:xfrm>
          <a:off x="773113" y="2159000"/>
          <a:ext cx="7512050" cy="1057275"/>
        </p:xfrm>
        <a:graphic>
          <a:graphicData uri="http://schemas.openxmlformats.org/presentationml/2006/ole">
            <p:oleObj spid="_x0000_s6146" name="Equation" r:id="rId4" imgW="4343400" imgH="609600" progId="Equation.DSMT4">
              <p:embed/>
            </p:oleObj>
          </a:graphicData>
        </a:graphic>
      </p:graphicFrame>
      <p:graphicFrame>
        <p:nvGraphicFramePr>
          <p:cNvPr id="6147" name="Object 5"/>
          <p:cNvGraphicFramePr>
            <a:graphicFrameLocks noChangeAspect="1"/>
          </p:cNvGraphicFramePr>
          <p:nvPr/>
        </p:nvGraphicFramePr>
        <p:xfrm>
          <a:off x="771525" y="3719513"/>
          <a:ext cx="7997825" cy="792162"/>
        </p:xfrm>
        <a:graphic>
          <a:graphicData uri="http://schemas.openxmlformats.org/presentationml/2006/ole">
            <p:oleObj spid="_x0000_s6147" name="Equation" r:id="rId5" imgW="4622800" imgH="457200" progId="Equation.DSMT4">
              <p:embed/>
            </p:oleObj>
          </a:graphicData>
        </a:graphic>
      </p:graphicFrame>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160463" y="160338"/>
            <a:ext cx="7696200" cy="1143000"/>
          </a:xfrm>
        </p:spPr>
        <p:txBody>
          <a:bodyPr/>
          <a:lstStyle/>
          <a:p>
            <a:pPr eaLnBrk="1" hangingPunct="1"/>
            <a:r>
              <a:rPr lang="en-US" altLang="en-US" smtClean="0"/>
              <a:t>Calculating the NPV</a:t>
            </a:r>
          </a:p>
        </p:txBody>
      </p:sp>
      <p:sp>
        <p:nvSpPr>
          <p:cNvPr id="7173" name="Rectangle 3"/>
          <p:cNvSpPr>
            <a:spLocks noGrp="1" noChangeArrowheads="1"/>
          </p:cNvSpPr>
          <p:nvPr>
            <p:ph idx="1"/>
          </p:nvPr>
        </p:nvSpPr>
        <p:spPr>
          <a:xfrm>
            <a:off x="381000" y="2514600"/>
            <a:ext cx="8382000" cy="3581400"/>
          </a:xfrm>
        </p:spPr>
        <p:txBody>
          <a:bodyPr rIns="91440"/>
          <a:lstStyle/>
          <a:p>
            <a:pPr eaLnBrk="1" hangingPunct="1"/>
            <a:r>
              <a:rPr lang="en-US" altLang="en-US" sz="2400" smtClean="0"/>
              <a:t>HomeNet NPV (WACC = 12%)</a:t>
            </a:r>
          </a:p>
        </p:txBody>
      </p:sp>
      <p:graphicFrame>
        <p:nvGraphicFramePr>
          <p:cNvPr id="7170" name="Object 4"/>
          <p:cNvGraphicFramePr>
            <a:graphicFrameLocks noChangeAspect="1"/>
          </p:cNvGraphicFramePr>
          <p:nvPr/>
        </p:nvGraphicFramePr>
        <p:xfrm>
          <a:off x="700088" y="1420813"/>
          <a:ext cx="5981700" cy="1104900"/>
        </p:xfrm>
        <a:graphic>
          <a:graphicData uri="http://schemas.openxmlformats.org/presentationml/2006/ole">
            <p:oleObj spid="_x0000_s7170" name="Equation" r:id="rId4" imgW="3238500" imgH="596900" progId="Equation.DSMT4">
              <p:embed/>
            </p:oleObj>
          </a:graphicData>
        </a:graphic>
      </p:graphicFrame>
      <p:graphicFrame>
        <p:nvGraphicFramePr>
          <p:cNvPr id="7171" name="Object 5"/>
          <p:cNvGraphicFramePr>
            <a:graphicFrameLocks noChangeAspect="1"/>
          </p:cNvGraphicFramePr>
          <p:nvPr/>
        </p:nvGraphicFramePr>
        <p:xfrm>
          <a:off x="1062038" y="3071813"/>
          <a:ext cx="6804025" cy="709612"/>
        </p:xfrm>
        <a:graphic>
          <a:graphicData uri="http://schemas.openxmlformats.org/presentationml/2006/ole">
            <p:oleObj spid="_x0000_s7171" name="Equation" r:id="rId5" imgW="3898900" imgH="406400" progId="Equation.DSMT4">
              <p:embed/>
            </p:oleObj>
          </a:graphicData>
        </a:graphic>
      </p:graphicFrame>
      <p:sp>
        <p:nvSpPr>
          <p:cNvPr id="7174" name="Rectangle 8"/>
          <p:cNvSpPr>
            <a:spLocks noChangeArrowheads="1"/>
          </p:cNvSpPr>
          <p:nvPr/>
        </p:nvSpPr>
        <p:spPr bwMode="auto">
          <a:xfrm>
            <a:off x="228600" y="3886200"/>
            <a:ext cx="7350125" cy="457200"/>
          </a:xfrm>
          <a:prstGeom prst="rect">
            <a:avLst/>
          </a:prstGeom>
          <a:noFill/>
          <a:ln w="9525">
            <a:noFill/>
            <a:miter lim="800000"/>
            <a:headEnd/>
            <a:tailEnd/>
          </a:ln>
        </p:spPr>
        <p:txBody>
          <a:bodyPr wrap="none">
            <a:spAutoFit/>
          </a:bodyPr>
          <a:lstStyle/>
          <a:p>
            <a:r>
              <a:rPr lang="en-US" altLang="en-US" b="1"/>
              <a:t>Table 8.5 Spreadsheet  </a:t>
            </a:r>
            <a:r>
              <a:rPr lang="en-US" altLang="en-US"/>
              <a:t>Computing HomeNet’s NPV</a:t>
            </a:r>
          </a:p>
        </p:txBody>
      </p:sp>
      <p:pic>
        <p:nvPicPr>
          <p:cNvPr id="7175" name="Picture 7" descr="tbl08_05.gif"/>
          <p:cNvPicPr>
            <a:picLocks noChangeAspect="1"/>
          </p:cNvPicPr>
          <p:nvPr/>
        </p:nvPicPr>
        <p:blipFill>
          <a:blip r:embed="rId6" cstate="print"/>
          <a:srcRect/>
          <a:stretch>
            <a:fillRect/>
          </a:stretch>
        </p:blipFill>
        <p:spPr bwMode="auto">
          <a:xfrm>
            <a:off x="533400" y="4446588"/>
            <a:ext cx="8153400" cy="1836737"/>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160463" y="160338"/>
            <a:ext cx="7696200" cy="1143000"/>
          </a:xfrm>
        </p:spPr>
        <p:txBody>
          <a:bodyPr/>
          <a:lstStyle/>
          <a:p>
            <a:pPr eaLnBrk="1" hangingPunct="1"/>
            <a:r>
              <a:rPr lang="en-US" altLang="en-US" smtClean="0"/>
              <a:t>8.3 Choosing Among Alternatives</a:t>
            </a:r>
          </a:p>
        </p:txBody>
      </p:sp>
      <p:sp>
        <p:nvSpPr>
          <p:cNvPr id="54275" name="Rectangle 3"/>
          <p:cNvSpPr>
            <a:spLocks noGrp="1" noChangeArrowheads="1"/>
          </p:cNvSpPr>
          <p:nvPr>
            <p:ph idx="1"/>
          </p:nvPr>
        </p:nvSpPr>
        <p:spPr>
          <a:xfrm>
            <a:off x="457200" y="1430338"/>
            <a:ext cx="8382000" cy="4648200"/>
          </a:xfrm>
        </p:spPr>
        <p:txBody>
          <a:bodyPr rIns="91440"/>
          <a:lstStyle/>
          <a:p>
            <a:pPr eaLnBrk="1" hangingPunct="1">
              <a:spcBef>
                <a:spcPct val="60000"/>
              </a:spcBef>
            </a:pPr>
            <a:r>
              <a:rPr lang="en-US" altLang="en-US" smtClean="0"/>
              <a:t>Launching the HomeNet project produces a positive NPV, while not launching the project produces a 0 NPV.</a:t>
            </a:r>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150938" y="254000"/>
            <a:ext cx="7696200" cy="1143000"/>
          </a:xfrm>
        </p:spPr>
        <p:txBody>
          <a:bodyPr/>
          <a:lstStyle/>
          <a:p>
            <a:pPr eaLnBrk="1" hangingPunct="1"/>
            <a:r>
              <a:rPr lang="en-US" altLang="en-US" smtClean="0"/>
              <a:t>8.3 Choosing Among Alternatives (cont'd)</a:t>
            </a:r>
          </a:p>
        </p:txBody>
      </p:sp>
      <p:sp>
        <p:nvSpPr>
          <p:cNvPr id="55299" name="Rectangle 3"/>
          <p:cNvSpPr>
            <a:spLocks noGrp="1" noChangeArrowheads="1"/>
          </p:cNvSpPr>
          <p:nvPr>
            <p:ph idx="1"/>
          </p:nvPr>
        </p:nvSpPr>
        <p:spPr>
          <a:xfrm>
            <a:off x="457200" y="1430338"/>
            <a:ext cx="8382000" cy="4648200"/>
          </a:xfrm>
        </p:spPr>
        <p:txBody>
          <a:bodyPr rIns="91440"/>
          <a:lstStyle/>
          <a:p>
            <a:pPr eaLnBrk="1" hangingPunct="1">
              <a:spcBef>
                <a:spcPct val="60000"/>
              </a:spcBef>
            </a:pPr>
            <a:r>
              <a:rPr lang="en-US" altLang="en-US" smtClean="0"/>
              <a:t>Evaluating Manufacturing Alternatives</a:t>
            </a:r>
          </a:p>
          <a:p>
            <a:pPr lvl="1" eaLnBrk="1" hangingPunct="1">
              <a:spcBef>
                <a:spcPct val="60000"/>
              </a:spcBef>
            </a:pPr>
            <a:r>
              <a:rPr lang="en-US" altLang="en-US" smtClean="0"/>
              <a:t>In the HomeNet example, assume the company </a:t>
            </a:r>
            <a:br>
              <a:rPr lang="en-US" altLang="en-US" smtClean="0"/>
            </a:br>
            <a:r>
              <a:rPr lang="en-US" altLang="en-US" smtClean="0"/>
              <a:t>could produce each unit in-house for $95 if it spends $5 million upfront to change the assembly facility (versus $110 per unit if outsourced). The in-house manufacturing method would also require an additional investment in inventory equal to one month’s worth of production.</a:t>
            </a:r>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143000" y="254000"/>
            <a:ext cx="7696200" cy="1143000"/>
          </a:xfrm>
        </p:spPr>
        <p:txBody>
          <a:bodyPr/>
          <a:lstStyle/>
          <a:p>
            <a:pPr eaLnBrk="1" hangingPunct="1"/>
            <a:r>
              <a:rPr lang="en-US" altLang="en-US" smtClean="0"/>
              <a:t>8.3 Choosing Among Alternatives (cont'd)</a:t>
            </a:r>
          </a:p>
        </p:txBody>
      </p:sp>
      <p:sp>
        <p:nvSpPr>
          <p:cNvPr id="56323" name="Rectangle 3"/>
          <p:cNvSpPr>
            <a:spLocks noGrp="1" noChangeArrowheads="1"/>
          </p:cNvSpPr>
          <p:nvPr>
            <p:ph idx="1"/>
          </p:nvPr>
        </p:nvSpPr>
        <p:spPr>
          <a:xfrm>
            <a:off x="457200" y="1430338"/>
            <a:ext cx="8382000" cy="4648200"/>
          </a:xfrm>
        </p:spPr>
        <p:txBody>
          <a:bodyPr rIns="91440"/>
          <a:lstStyle/>
          <a:p>
            <a:pPr eaLnBrk="1" hangingPunct="1"/>
            <a:r>
              <a:rPr lang="en-US" altLang="en-US" smtClean="0"/>
              <a:t>Evaluating Manufacturing Alternatives</a:t>
            </a:r>
          </a:p>
          <a:p>
            <a:pPr lvl="1" eaLnBrk="1" hangingPunct="1">
              <a:spcBef>
                <a:spcPct val="50000"/>
              </a:spcBef>
            </a:pPr>
            <a:r>
              <a:rPr lang="en-US" altLang="en-US" smtClean="0"/>
              <a:t>Outsource</a:t>
            </a:r>
          </a:p>
          <a:p>
            <a:pPr lvl="2" eaLnBrk="1" hangingPunct="1">
              <a:spcBef>
                <a:spcPct val="35000"/>
              </a:spcBef>
            </a:pPr>
            <a:r>
              <a:rPr lang="en-US" altLang="en-US" smtClean="0"/>
              <a:t>Cost per unit = $110</a:t>
            </a:r>
          </a:p>
          <a:p>
            <a:pPr lvl="2" eaLnBrk="1" hangingPunct="1">
              <a:spcBef>
                <a:spcPct val="35000"/>
              </a:spcBef>
            </a:pPr>
            <a:r>
              <a:rPr lang="en-US" altLang="en-US" smtClean="0"/>
              <a:t>Investment in A/P = 15% of COGS</a:t>
            </a:r>
          </a:p>
          <a:p>
            <a:pPr lvl="3" eaLnBrk="1" hangingPunct="1">
              <a:spcBef>
                <a:spcPct val="25000"/>
              </a:spcBef>
            </a:pPr>
            <a:r>
              <a:rPr lang="en-US" altLang="en-US" sz="1600" smtClean="0"/>
              <a:t>COGS = 100,000 units </a:t>
            </a:r>
            <a:r>
              <a:rPr lang="en-US" altLang="en-US" sz="1600" smtClean="0">
                <a:cs typeface="Arial" charset="0"/>
              </a:rPr>
              <a:t>×</a:t>
            </a:r>
            <a:r>
              <a:rPr lang="en-US" altLang="en-US" sz="1600" smtClean="0"/>
              <a:t> $110 = $11 million</a:t>
            </a:r>
          </a:p>
          <a:p>
            <a:pPr lvl="3" eaLnBrk="1" hangingPunct="1">
              <a:spcBef>
                <a:spcPct val="25000"/>
              </a:spcBef>
            </a:pPr>
            <a:r>
              <a:rPr lang="en-US" altLang="en-US" sz="1600" smtClean="0"/>
              <a:t>Investment in A/P = 15% </a:t>
            </a:r>
            <a:r>
              <a:rPr lang="en-US" altLang="en-US" sz="1600" smtClean="0">
                <a:cs typeface="Arial" charset="0"/>
              </a:rPr>
              <a:t>×</a:t>
            </a:r>
            <a:r>
              <a:rPr lang="en-US" altLang="en-US" sz="1600" i="1" smtClean="0">
                <a:cs typeface="Arial" charset="0"/>
              </a:rPr>
              <a:t> </a:t>
            </a:r>
            <a:r>
              <a:rPr lang="en-US" altLang="en-US" sz="1600" smtClean="0">
                <a:cs typeface="Arial" charset="0"/>
              </a:rPr>
              <a:t>$11 million</a:t>
            </a:r>
            <a:r>
              <a:rPr lang="en-US" altLang="en-US" sz="1600" i="1" smtClean="0">
                <a:cs typeface="Arial" charset="0"/>
              </a:rPr>
              <a:t> </a:t>
            </a:r>
            <a:r>
              <a:rPr lang="en-US" altLang="en-US" sz="1600" smtClean="0">
                <a:cs typeface="Arial" charset="0"/>
              </a:rPr>
              <a:t>= $1.65 million</a:t>
            </a:r>
          </a:p>
          <a:p>
            <a:pPr lvl="4" eaLnBrk="1" hangingPunct="1"/>
            <a:r>
              <a:rPr lang="el-GR" altLang="en-US" sz="1600" smtClean="0">
                <a:latin typeface="Lucida Grande" pitchFamily="-1" charset="0"/>
                <a:cs typeface="Arial" charset="0"/>
              </a:rPr>
              <a:t>Δ</a:t>
            </a:r>
            <a:r>
              <a:rPr lang="en-US" altLang="en-US" sz="1600" smtClean="0">
                <a:cs typeface="Arial" charset="0"/>
              </a:rPr>
              <a:t>NWC = –$1.65 million in Year 1 and will increase by $1.65 million in Year 5</a:t>
            </a:r>
          </a:p>
          <a:p>
            <a:pPr lvl="4" eaLnBrk="1" hangingPunct="1"/>
            <a:r>
              <a:rPr lang="en-US" altLang="en-US" sz="1600" smtClean="0">
                <a:cs typeface="Arial" charset="0"/>
              </a:rPr>
              <a:t>NWC falls since this A/P is financed by suppliers</a:t>
            </a:r>
            <a:endParaRPr lang="en-US" altLang="en-US" sz="1600" smtClean="0"/>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143000" y="254000"/>
            <a:ext cx="7696200" cy="1143000"/>
          </a:xfrm>
        </p:spPr>
        <p:txBody>
          <a:bodyPr/>
          <a:lstStyle/>
          <a:p>
            <a:pPr eaLnBrk="1" hangingPunct="1"/>
            <a:r>
              <a:rPr lang="en-US" altLang="en-US" smtClean="0"/>
              <a:t>8.3 Choosing Among Alternatives (cont'd)</a:t>
            </a:r>
          </a:p>
        </p:txBody>
      </p:sp>
      <p:sp>
        <p:nvSpPr>
          <p:cNvPr id="57347" name="Rectangle 3"/>
          <p:cNvSpPr>
            <a:spLocks noGrp="1" noChangeArrowheads="1"/>
          </p:cNvSpPr>
          <p:nvPr>
            <p:ph idx="1"/>
          </p:nvPr>
        </p:nvSpPr>
        <p:spPr>
          <a:xfrm>
            <a:off x="457200" y="1430338"/>
            <a:ext cx="8382000" cy="4648200"/>
          </a:xfrm>
        </p:spPr>
        <p:txBody>
          <a:bodyPr rIns="91440"/>
          <a:lstStyle/>
          <a:p>
            <a:pPr eaLnBrk="1" hangingPunct="1"/>
            <a:r>
              <a:rPr lang="en-US" altLang="en-US" smtClean="0"/>
              <a:t>Evaluating Manufacturing Alternatives</a:t>
            </a:r>
          </a:p>
          <a:p>
            <a:pPr lvl="1" eaLnBrk="1" hangingPunct="1">
              <a:spcBef>
                <a:spcPct val="55000"/>
              </a:spcBef>
            </a:pPr>
            <a:r>
              <a:rPr lang="en-US" altLang="en-US" smtClean="0"/>
              <a:t>In-House</a:t>
            </a:r>
          </a:p>
          <a:p>
            <a:pPr lvl="2" eaLnBrk="1" hangingPunct="1">
              <a:spcBef>
                <a:spcPct val="40000"/>
              </a:spcBef>
            </a:pPr>
            <a:r>
              <a:rPr lang="en-US" altLang="en-US" smtClean="0"/>
              <a:t>Cost per unit = $95</a:t>
            </a:r>
          </a:p>
          <a:p>
            <a:pPr lvl="2" eaLnBrk="1" hangingPunct="1">
              <a:spcBef>
                <a:spcPct val="40000"/>
              </a:spcBef>
            </a:pPr>
            <a:r>
              <a:rPr lang="en-US" altLang="en-US" smtClean="0"/>
              <a:t>Up-front cost of $5,000,000</a:t>
            </a:r>
          </a:p>
          <a:p>
            <a:pPr lvl="2" eaLnBrk="1" hangingPunct="1">
              <a:spcBef>
                <a:spcPct val="40000"/>
              </a:spcBef>
            </a:pPr>
            <a:r>
              <a:rPr lang="en-US" altLang="en-US" smtClean="0"/>
              <a:t>Investment in A/P = 15% of COGS</a:t>
            </a:r>
          </a:p>
          <a:p>
            <a:pPr lvl="3" eaLnBrk="1" hangingPunct="1">
              <a:spcBef>
                <a:spcPct val="35000"/>
              </a:spcBef>
            </a:pPr>
            <a:r>
              <a:rPr lang="en-US" altLang="en-US" sz="1600" smtClean="0"/>
              <a:t>COGS = 100,000 units </a:t>
            </a:r>
            <a:r>
              <a:rPr lang="en-US" altLang="en-US" sz="1600" smtClean="0">
                <a:cs typeface="Arial" charset="0"/>
              </a:rPr>
              <a:t>×</a:t>
            </a:r>
            <a:r>
              <a:rPr lang="en-US" altLang="en-US" sz="1600" smtClean="0"/>
              <a:t> $95 = $9.5 million</a:t>
            </a:r>
          </a:p>
          <a:p>
            <a:pPr lvl="3" eaLnBrk="1" hangingPunct="1">
              <a:spcBef>
                <a:spcPct val="35000"/>
              </a:spcBef>
            </a:pPr>
            <a:r>
              <a:rPr lang="en-US" altLang="en-US" sz="1600" smtClean="0"/>
              <a:t>Investment in A/P = 15% </a:t>
            </a:r>
            <a:r>
              <a:rPr lang="en-US" altLang="en-US" sz="1600" smtClean="0">
                <a:cs typeface="Arial" charset="0"/>
              </a:rPr>
              <a:t>×</a:t>
            </a:r>
            <a:r>
              <a:rPr lang="en-US" altLang="en-US" sz="1600" i="1" smtClean="0">
                <a:cs typeface="Arial" charset="0"/>
              </a:rPr>
              <a:t> </a:t>
            </a:r>
            <a:r>
              <a:rPr lang="en-US" altLang="en-US" sz="1600" smtClean="0">
                <a:cs typeface="Arial" charset="0"/>
              </a:rPr>
              <a:t>$9.5 million</a:t>
            </a:r>
            <a:r>
              <a:rPr lang="en-US" altLang="en-US" sz="1600" i="1" smtClean="0">
                <a:cs typeface="Arial" charset="0"/>
              </a:rPr>
              <a:t> </a:t>
            </a:r>
            <a:r>
              <a:rPr lang="en-US" altLang="en-US" sz="1600" smtClean="0">
                <a:cs typeface="Arial" charset="0"/>
              </a:rPr>
              <a:t>= $1.425 million</a:t>
            </a:r>
          </a:p>
          <a:p>
            <a:pPr lvl="3" eaLnBrk="1" hangingPunct="1">
              <a:spcBef>
                <a:spcPct val="35000"/>
              </a:spcBef>
            </a:pPr>
            <a:r>
              <a:rPr lang="en-US" altLang="en-US" sz="1600" smtClean="0">
                <a:cs typeface="Arial" charset="0"/>
              </a:rPr>
              <a:t>Investment in Inventory = $9.5 million / 12 = $0.792 million</a:t>
            </a:r>
          </a:p>
          <a:p>
            <a:pPr lvl="3" eaLnBrk="1" hangingPunct="1">
              <a:spcBef>
                <a:spcPct val="35000"/>
              </a:spcBef>
            </a:pPr>
            <a:r>
              <a:rPr lang="el-GR" altLang="en-US" sz="1600" smtClean="0">
                <a:latin typeface="Lucida Grande" pitchFamily="-1" charset="0"/>
                <a:cs typeface="Arial" charset="0"/>
              </a:rPr>
              <a:t>Δ</a:t>
            </a:r>
            <a:r>
              <a:rPr lang="en-US" altLang="en-US" sz="1600" smtClean="0">
                <a:cs typeface="Arial" charset="0"/>
              </a:rPr>
              <a:t>NWC in Year 1 = $0.792 million – $1.425 million = </a:t>
            </a:r>
            <a:br>
              <a:rPr lang="en-US" altLang="en-US" sz="1600" smtClean="0">
                <a:cs typeface="Arial" charset="0"/>
              </a:rPr>
            </a:br>
            <a:r>
              <a:rPr lang="en-US" altLang="en-US" sz="1600" smtClean="0">
                <a:cs typeface="Arial" charset="0"/>
              </a:rPr>
              <a:t>–$0.633 million</a:t>
            </a:r>
          </a:p>
          <a:p>
            <a:pPr lvl="4" eaLnBrk="1" hangingPunct="1">
              <a:spcBef>
                <a:spcPct val="25000"/>
              </a:spcBef>
            </a:pPr>
            <a:r>
              <a:rPr lang="en-US" altLang="en-US" sz="1600" smtClean="0">
                <a:cs typeface="Arial" charset="0"/>
              </a:rPr>
              <a:t>NWC will fall by $0.633 million in Year 1 and increase by $0.633 million in Year 5</a:t>
            </a:r>
            <a:endParaRPr lang="en-US" altLang="en-US" sz="1600" smtClean="0"/>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143000" y="254000"/>
            <a:ext cx="7696200" cy="1143000"/>
          </a:xfrm>
        </p:spPr>
        <p:txBody>
          <a:bodyPr/>
          <a:lstStyle/>
          <a:p>
            <a:pPr eaLnBrk="1" hangingPunct="1"/>
            <a:r>
              <a:rPr lang="en-US" altLang="en-US" smtClean="0"/>
              <a:t>8.3 Choosing Among Alternatives (cont'd)</a:t>
            </a:r>
          </a:p>
        </p:txBody>
      </p:sp>
      <p:sp>
        <p:nvSpPr>
          <p:cNvPr id="58371" name="Rectangle 3"/>
          <p:cNvSpPr>
            <a:spLocks noGrp="1" noChangeArrowheads="1"/>
          </p:cNvSpPr>
          <p:nvPr>
            <p:ph idx="1"/>
          </p:nvPr>
        </p:nvSpPr>
        <p:spPr>
          <a:xfrm>
            <a:off x="381000" y="1295400"/>
            <a:ext cx="8382000" cy="4648200"/>
          </a:xfrm>
        </p:spPr>
        <p:txBody>
          <a:bodyPr rIns="91440"/>
          <a:lstStyle/>
          <a:p>
            <a:pPr eaLnBrk="1" hangingPunct="1"/>
            <a:r>
              <a:rPr lang="en-US" altLang="en-US" sz="2400" smtClean="0"/>
              <a:t>Evaluating Manufacturing Alternatives</a:t>
            </a:r>
          </a:p>
        </p:txBody>
      </p:sp>
      <p:sp>
        <p:nvSpPr>
          <p:cNvPr id="58372" name="Rectangle 8"/>
          <p:cNvSpPr>
            <a:spLocks noChangeArrowheads="1"/>
          </p:cNvSpPr>
          <p:nvPr/>
        </p:nvSpPr>
        <p:spPr bwMode="auto">
          <a:xfrm>
            <a:off x="381000" y="1828800"/>
            <a:ext cx="8229600" cy="830263"/>
          </a:xfrm>
          <a:prstGeom prst="rect">
            <a:avLst/>
          </a:prstGeom>
          <a:noFill/>
          <a:ln w="9525">
            <a:noFill/>
            <a:miter lim="800000"/>
            <a:headEnd/>
            <a:tailEnd/>
          </a:ln>
        </p:spPr>
        <p:txBody>
          <a:bodyPr>
            <a:spAutoFit/>
          </a:bodyPr>
          <a:lstStyle/>
          <a:p>
            <a:r>
              <a:rPr lang="en-US" altLang="en-US" b="1"/>
              <a:t>Table 8.6 Spreadsheet  </a:t>
            </a:r>
            <a:r>
              <a:rPr lang="en-US" altLang="en-US">
                <a:solidFill>
                  <a:srgbClr val="000000"/>
                </a:solidFill>
              </a:rPr>
              <a:t>NPV Cost of Outsourced Versus In-House Assembly of HomeNet</a:t>
            </a:r>
          </a:p>
        </p:txBody>
      </p:sp>
      <p:pic>
        <p:nvPicPr>
          <p:cNvPr id="58373" name="Picture 5" descr="tbl08_06.gif"/>
          <p:cNvPicPr>
            <a:picLocks noChangeAspect="1"/>
          </p:cNvPicPr>
          <p:nvPr/>
        </p:nvPicPr>
        <p:blipFill>
          <a:blip r:embed="rId3" cstate="print"/>
          <a:srcRect/>
          <a:stretch>
            <a:fillRect/>
          </a:stretch>
        </p:blipFill>
        <p:spPr bwMode="auto">
          <a:xfrm>
            <a:off x="1295400" y="2693988"/>
            <a:ext cx="6858000" cy="3636962"/>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143000" y="254000"/>
            <a:ext cx="7696200" cy="1143000"/>
          </a:xfrm>
        </p:spPr>
        <p:txBody>
          <a:bodyPr/>
          <a:lstStyle/>
          <a:p>
            <a:pPr eaLnBrk="1" hangingPunct="1"/>
            <a:r>
              <a:rPr lang="en-US" altLang="en-US" smtClean="0"/>
              <a:t>8.3 Choosing Among Alternatives (cont'd)</a:t>
            </a:r>
          </a:p>
        </p:txBody>
      </p:sp>
      <p:sp>
        <p:nvSpPr>
          <p:cNvPr id="59395" name="Rectangle 3"/>
          <p:cNvSpPr>
            <a:spLocks noGrp="1" noChangeArrowheads="1"/>
          </p:cNvSpPr>
          <p:nvPr>
            <p:ph idx="1"/>
          </p:nvPr>
        </p:nvSpPr>
        <p:spPr>
          <a:xfrm>
            <a:off x="457200" y="1439863"/>
            <a:ext cx="8382000" cy="4648200"/>
          </a:xfrm>
        </p:spPr>
        <p:txBody>
          <a:bodyPr rIns="91440"/>
          <a:lstStyle/>
          <a:p>
            <a:pPr eaLnBrk="1" hangingPunct="1"/>
            <a:r>
              <a:rPr lang="en-US" altLang="en-US" smtClean="0"/>
              <a:t>Comparing Free Cash Flows Cisco’s Alternatives</a:t>
            </a:r>
          </a:p>
          <a:p>
            <a:pPr lvl="1" eaLnBrk="1" hangingPunct="1"/>
            <a:r>
              <a:rPr lang="en-US" altLang="en-US" smtClean="0"/>
              <a:t>Outsourcing is the less expensive alternative.</a:t>
            </a:r>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a:xfrm>
            <a:off x="1143000" y="254000"/>
            <a:ext cx="7696200" cy="1143000"/>
          </a:xfrm>
        </p:spPr>
        <p:txBody>
          <a:bodyPr/>
          <a:lstStyle/>
          <a:p>
            <a:pPr eaLnBrk="1" hangingPunct="1"/>
            <a:r>
              <a:rPr lang="en-US" altLang="en-US" smtClean="0"/>
              <a:t>8.4 Further Adjustments to Free Cash Flow</a:t>
            </a:r>
          </a:p>
        </p:txBody>
      </p:sp>
      <p:sp>
        <p:nvSpPr>
          <p:cNvPr id="60419" name="Rectangle 5"/>
          <p:cNvSpPr>
            <a:spLocks noGrp="1" noChangeArrowheads="1"/>
          </p:cNvSpPr>
          <p:nvPr>
            <p:ph idx="1"/>
          </p:nvPr>
        </p:nvSpPr>
        <p:spPr>
          <a:xfrm>
            <a:off x="457200" y="1439863"/>
            <a:ext cx="8382000" cy="4648200"/>
          </a:xfrm>
        </p:spPr>
        <p:txBody>
          <a:bodyPr rIns="91440"/>
          <a:lstStyle/>
          <a:p>
            <a:pPr eaLnBrk="1" hangingPunct="1"/>
            <a:r>
              <a:rPr lang="en-US" altLang="en-US" smtClean="0"/>
              <a:t>Other Non-cash Items</a:t>
            </a:r>
          </a:p>
          <a:p>
            <a:pPr lvl="1" eaLnBrk="1" hangingPunct="1">
              <a:spcBef>
                <a:spcPct val="40000"/>
              </a:spcBef>
            </a:pPr>
            <a:r>
              <a:rPr lang="en-US" altLang="en-US" smtClean="0"/>
              <a:t>Amortization</a:t>
            </a:r>
          </a:p>
          <a:p>
            <a:pPr eaLnBrk="1" hangingPunct="1">
              <a:spcBef>
                <a:spcPct val="60000"/>
              </a:spcBef>
            </a:pPr>
            <a:r>
              <a:rPr lang="en-US" altLang="en-US" smtClean="0"/>
              <a:t>Timing of Cash Flows</a:t>
            </a:r>
          </a:p>
          <a:p>
            <a:pPr lvl="1" eaLnBrk="1" hangingPunct="1">
              <a:spcBef>
                <a:spcPct val="40000"/>
              </a:spcBef>
            </a:pPr>
            <a:r>
              <a:rPr lang="en-US" altLang="en-US" smtClean="0"/>
              <a:t>Cash flows are often spread throughout the year.</a:t>
            </a:r>
          </a:p>
          <a:p>
            <a:pPr eaLnBrk="1" hangingPunct="1">
              <a:spcBef>
                <a:spcPct val="60000"/>
              </a:spcBef>
            </a:pPr>
            <a:r>
              <a:rPr lang="en-US" altLang="en-US" smtClean="0"/>
              <a:t>Accelerated Depreciation</a:t>
            </a:r>
          </a:p>
          <a:p>
            <a:pPr lvl="1" eaLnBrk="1" hangingPunct="1">
              <a:spcBef>
                <a:spcPct val="40000"/>
              </a:spcBef>
            </a:pPr>
            <a:r>
              <a:rPr lang="en-US" altLang="en-US" smtClean="0"/>
              <a:t>Modified Accelerated Cost Recovery System </a:t>
            </a:r>
            <a:br>
              <a:rPr lang="en-US" altLang="en-US" smtClean="0"/>
            </a:br>
            <a:r>
              <a:rPr lang="en-US" altLang="en-US" smtClean="0"/>
              <a:t>(MACRS) depreciation </a:t>
            </a: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43000" y="169863"/>
            <a:ext cx="7696200" cy="1143000"/>
          </a:xfrm>
        </p:spPr>
        <p:txBody>
          <a:bodyPr/>
          <a:lstStyle/>
          <a:p>
            <a:pPr eaLnBrk="1" hangingPunct="1"/>
            <a:r>
              <a:rPr lang="en-US" altLang="en-US" smtClean="0"/>
              <a:t>Revenue and Cost Estimates</a:t>
            </a:r>
          </a:p>
        </p:txBody>
      </p:sp>
      <p:sp>
        <p:nvSpPr>
          <p:cNvPr id="22531" name="Rectangle 3"/>
          <p:cNvSpPr>
            <a:spLocks noGrp="1" noChangeArrowheads="1"/>
          </p:cNvSpPr>
          <p:nvPr>
            <p:ph idx="1"/>
          </p:nvPr>
        </p:nvSpPr>
        <p:spPr>
          <a:xfrm>
            <a:off x="457200" y="1430338"/>
            <a:ext cx="8382000" cy="4648200"/>
          </a:xfrm>
        </p:spPr>
        <p:txBody>
          <a:bodyPr rIns="91440"/>
          <a:lstStyle/>
          <a:p>
            <a:pPr eaLnBrk="1" hangingPunct="1"/>
            <a:r>
              <a:rPr lang="en-US" altLang="en-US" smtClean="0"/>
              <a:t>Example</a:t>
            </a:r>
          </a:p>
          <a:p>
            <a:pPr lvl="1" eaLnBrk="1" hangingPunct="1">
              <a:spcBef>
                <a:spcPct val="50000"/>
              </a:spcBef>
            </a:pPr>
            <a:r>
              <a:rPr lang="en-US" altLang="en-US" smtClean="0"/>
              <a:t>Linksys has completed a $300,000 feasibility study to assess the attractiveness of a new product, HomeNet. The project has an estimated life of four years.</a:t>
            </a:r>
          </a:p>
          <a:p>
            <a:pPr lvl="1" eaLnBrk="1" hangingPunct="1">
              <a:spcBef>
                <a:spcPct val="50000"/>
              </a:spcBef>
            </a:pPr>
            <a:r>
              <a:rPr lang="en-US" altLang="en-US" smtClean="0"/>
              <a:t>Revenue Estimates</a:t>
            </a:r>
          </a:p>
          <a:p>
            <a:pPr lvl="2" eaLnBrk="1" hangingPunct="1">
              <a:spcBef>
                <a:spcPct val="30000"/>
              </a:spcBef>
            </a:pPr>
            <a:r>
              <a:rPr lang="en-US" altLang="en-US" smtClean="0"/>
              <a:t>Sales = 100,000 units/year</a:t>
            </a:r>
          </a:p>
          <a:p>
            <a:pPr lvl="2" eaLnBrk="1" hangingPunct="1">
              <a:spcBef>
                <a:spcPct val="30000"/>
              </a:spcBef>
            </a:pPr>
            <a:r>
              <a:rPr lang="en-US" altLang="en-US" smtClean="0"/>
              <a:t>Per Unit Price = $260</a:t>
            </a:r>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1143000" y="236538"/>
            <a:ext cx="7696200" cy="1143000"/>
          </a:xfrm>
        </p:spPr>
        <p:txBody>
          <a:bodyPr/>
          <a:lstStyle/>
          <a:p>
            <a:pPr eaLnBrk="1" hangingPunct="1"/>
            <a:r>
              <a:rPr lang="en-US" altLang="en-US" smtClean="0"/>
              <a:t>Further Adjustments </a:t>
            </a:r>
            <a:br>
              <a:rPr lang="en-US" altLang="en-US" smtClean="0"/>
            </a:br>
            <a:r>
              <a:rPr lang="en-US" altLang="en-US" smtClean="0"/>
              <a:t>to Free Cash Flow (cont'd)</a:t>
            </a:r>
          </a:p>
        </p:txBody>
      </p:sp>
      <p:sp>
        <p:nvSpPr>
          <p:cNvPr id="9222" name="Rectangle 3"/>
          <p:cNvSpPr>
            <a:spLocks noGrp="1" noChangeArrowheads="1"/>
          </p:cNvSpPr>
          <p:nvPr>
            <p:ph idx="1"/>
          </p:nvPr>
        </p:nvSpPr>
        <p:spPr>
          <a:xfrm>
            <a:off x="457200" y="1430338"/>
            <a:ext cx="8382000" cy="4648200"/>
          </a:xfrm>
        </p:spPr>
        <p:txBody>
          <a:bodyPr rIns="91440"/>
          <a:lstStyle/>
          <a:p>
            <a:pPr eaLnBrk="1" hangingPunct="1"/>
            <a:r>
              <a:rPr lang="en-US" altLang="en-US" smtClean="0"/>
              <a:t>Liquidation or Salvage Value</a:t>
            </a:r>
          </a:p>
        </p:txBody>
      </p:sp>
      <p:graphicFrame>
        <p:nvGraphicFramePr>
          <p:cNvPr id="9218" name="Object 1024"/>
          <p:cNvGraphicFramePr>
            <a:graphicFrameLocks noChangeAspect="1"/>
          </p:cNvGraphicFramePr>
          <p:nvPr/>
        </p:nvGraphicFramePr>
        <p:xfrm>
          <a:off x="773113" y="2324100"/>
          <a:ext cx="4589462" cy="352425"/>
        </p:xfrm>
        <a:graphic>
          <a:graphicData uri="http://schemas.openxmlformats.org/presentationml/2006/ole">
            <p:oleObj spid="_x0000_s9218" name="Equation" r:id="rId4" imgW="2654300" imgH="203200" progId="Equation.DSMT4">
              <p:embed/>
            </p:oleObj>
          </a:graphicData>
        </a:graphic>
      </p:graphicFrame>
      <p:graphicFrame>
        <p:nvGraphicFramePr>
          <p:cNvPr id="9219" name="Object 1025"/>
          <p:cNvGraphicFramePr>
            <a:graphicFrameLocks noChangeAspect="1"/>
          </p:cNvGraphicFramePr>
          <p:nvPr/>
        </p:nvGraphicFramePr>
        <p:xfrm>
          <a:off x="782638" y="3157538"/>
          <a:ext cx="6567487" cy="352425"/>
        </p:xfrm>
        <a:graphic>
          <a:graphicData uri="http://schemas.openxmlformats.org/presentationml/2006/ole">
            <p:oleObj spid="_x0000_s9219" name="Equation" r:id="rId5" imgW="3797300" imgH="203200" progId="Equation.DSMT4">
              <p:embed/>
            </p:oleObj>
          </a:graphicData>
        </a:graphic>
      </p:graphicFrame>
      <p:graphicFrame>
        <p:nvGraphicFramePr>
          <p:cNvPr id="9220" name="Object 1026"/>
          <p:cNvGraphicFramePr>
            <a:graphicFrameLocks noChangeAspect="1"/>
          </p:cNvGraphicFramePr>
          <p:nvPr/>
        </p:nvGraphicFramePr>
        <p:xfrm>
          <a:off x="847725" y="3902075"/>
          <a:ext cx="7910513" cy="387350"/>
        </p:xfrm>
        <a:graphic>
          <a:graphicData uri="http://schemas.openxmlformats.org/presentationml/2006/ole">
            <p:oleObj spid="_x0000_s9220" name="Equation" r:id="rId6" imgW="4673600" imgH="228600" progId="Equation.DSMT4">
              <p:embed/>
            </p:oleObj>
          </a:graphicData>
        </a:graphic>
      </p:graphicFrame>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title"/>
          </p:nvPr>
        </p:nvSpPr>
        <p:spPr>
          <a:xfrm>
            <a:off x="1176338" y="169863"/>
            <a:ext cx="7696200" cy="1143000"/>
          </a:xfrm>
        </p:spPr>
        <p:txBody>
          <a:bodyPr/>
          <a:lstStyle/>
          <a:p>
            <a:pPr eaLnBrk="1" hangingPunct="1"/>
            <a:r>
              <a:rPr lang="en-US" altLang="en-US" smtClean="0"/>
              <a:t>Textbook Example 8.6</a:t>
            </a:r>
          </a:p>
        </p:txBody>
      </p:sp>
      <p:pic>
        <p:nvPicPr>
          <p:cNvPr id="64515" name="Picture 4" descr="ex08_06a.gif"/>
          <p:cNvPicPr>
            <a:picLocks noChangeAspect="1"/>
          </p:cNvPicPr>
          <p:nvPr/>
        </p:nvPicPr>
        <p:blipFill>
          <a:blip r:embed="rId3" cstate="print"/>
          <a:srcRect/>
          <a:stretch>
            <a:fillRect/>
          </a:stretch>
        </p:blipFill>
        <p:spPr bwMode="auto">
          <a:xfrm>
            <a:off x="381000" y="2133600"/>
            <a:ext cx="8534400" cy="271780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a:xfrm>
            <a:off x="1176338" y="169863"/>
            <a:ext cx="7696200" cy="1143000"/>
          </a:xfrm>
        </p:spPr>
        <p:txBody>
          <a:bodyPr/>
          <a:lstStyle/>
          <a:p>
            <a:pPr eaLnBrk="1" hangingPunct="1"/>
            <a:r>
              <a:rPr lang="en-US" altLang="en-US" smtClean="0"/>
              <a:t>Textbook Example 8.6 (cont'd)</a:t>
            </a:r>
          </a:p>
        </p:txBody>
      </p:sp>
      <p:pic>
        <p:nvPicPr>
          <p:cNvPr id="65539" name="Picture 3" descr="ex08_06b.gif"/>
          <p:cNvPicPr>
            <a:picLocks noChangeAspect="1"/>
          </p:cNvPicPr>
          <p:nvPr/>
        </p:nvPicPr>
        <p:blipFill>
          <a:blip r:embed="rId3" cstate="print"/>
          <a:srcRect/>
          <a:stretch>
            <a:fillRect/>
          </a:stretch>
        </p:blipFill>
        <p:spPr bwMode="auto">
          <a:xfrm>
            <a:off x="1066800" y="1219200"/>
            <a:ext cx="7239000" cy="4843463"/>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1160463" y="169863"/>
            <a:ext cx="7696200" cy="1143000"/>
          </a:xfrm>
        </p:spPr>
        <p:txBody>
          <a:bodyPr/>
          <a:lstStyle/>
          <a:p>
            <a:pPr eaLnBrk="1" hangingPunct="1"/>
            <a:r>
              <a:rPr lang="en-US" altLang="en-US" smtClean="0"/>
              <a:t>Alternative Example 8.6 (cont’d) </a:t>
            </a:r>
          </a:p>
        </p:txBody>
      </p:sp>
      <p:sp>
        <p:nvSpPr>
          <p:cNvPr id="68611" name="Content Placeholder 2"/>
          <p:cNvSpPr>
            <a:spLocks noGrp="1"/>
          </p:cNvSpPr>
          <p:nvPr>
            <p:ph idx="1"/>
          </p:nvPr>
        </p:nvSpPr>
        <p:spPr>
          <a:xfrm>
            <a:off x="457200" y="1439863"/>
            <a:ext cx="8382000" cy="4648200"/>
          </a:xfrm>
        </p:spPr>
        <p:txBody>
          <a:bodyPr rIns="91440"/>
          <a:lstStyle/>
          <a:p>
            <a:pPr eaLnBrk="1" hangingPunct="1"/>
            <a:r>
              <a:rPr lang="en-US" altLang="en-US" b="1" smtClean="0"/>
              <a:t>Solution</a:t>
            </a:r>
          </a:p>
          <a:p>
            <a:pPr lvl="1" eaLnBrk="1" hangingPunct="1"/>
            <a:r>
              <a:rPr lang="en-US" altLang="en-US" smtClean="0"/>
              <a:t>If the equipment is sold, the firm receive $1 million in cash but will have to pay taxes on the gain above the book value, or $1 million - $200,000 = $800,000.</a:t>
            </a:r>
          </a:p>
          <a:p>
            <a:pPr lvl="1" eaLnBrk="1" hangingPunct="1"/>
            <a:r>
              <a:rPr lang="en-US" altLang="en-US" smtClean="0"/>
              <a:t>The taxes due on the sale will be $800,000 x 34% = $272,000.</a:t>
            </a:r>
          </a:p>
          <a:p>
            <a:pPr lvl="1" eaLnBrk="1" hangingPunct="1"/>
            <a:r>
              <a:rPr lang="en-US" altLang="en-US" smtClean="0"/>
              <a:t>Thus, the firm’s free cash flow will increase by $1,000,000 - $272,000 = $728,000 for the year.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219200" y="236538"/>
            <a:ext cx="7696200" cy="1143000"/>
          </a:xfrm>
        </p:spPr>
        <p:txBody>
          <a:bodyPr/>
          <a:lstStyle/>
          <a:p>
            <a:pPr eaLnBrk="1" hangingPunct="1"/>
            <a:r>
              <a:rPr lang="en-US" altLang="en-US" smtClean="0"/>
              <a:t>Further Adjustments </a:t>
            </a:r>
            <a:br>
              <a:rPr lang="en-US" altLang="en-US" smtClean="0"/>
            </a:br>
            <a:r>
              <a:rPr lang="en-US" altLang="en-US" smtClean="0"/>
              <a:t>to Free Cash Flow (cont'd)</a:t>
            </a:r>
          </a:p>
        </p:txBody>
      </p:sp>
      <p:sp>
        <p:nvSpPr>
          <p:cNvPr id="69635" name="Rectangle 3"/>
          <p:cNvSpPr>
            <a:spLocks noGrp="1" noChangeArrowheads="1"/>
          </p:cNvSpPr>
          <p:nvPr>
            <p:ph idx="1"/>
          </p:nvPr>
        </p:nvSpPr>
        <p:spPr>
          <a:xfrm>
            <a:off x="457200" y="1430338"/>
            <a:ext cx="8382000" cy="4648200"/>
          </a:xfrm>
        </p:spPr>
        <p:txBody>
          <a:bodyPr rIns="91440"/>
          <a:lstStyle/>
          <a:p>
            <a:pPr eaLnBrk="1" hangingPunct="1">
              <a:spcBef>
                <a:spcPct val="60000"/>
              </a:spcBef>
            </a:pPr>
            <a:r>
              <a:rPr lang="en-US" altLang="en-US" smtClean="0"/>
              <a:t>Terminal or Continuation Value</a:t>
            </a:r>
          </a:p>
          <a:p>
            <a:pPr lvl="1" eaLnBrk="1" hangingPunct="1">
              <a:spcBef>
                <a:spcPct val="60000"/>
              </a:spcBef>
            </a:pPr>
            <a:r>
              <a:rPr lang="en-US" altLang="en-US" smtClean="0"/>
              <a:t>This amount represents the market value of the free cash flow from the project at all future dates.</a:t>
            </a:r>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title"/>
          </p:nvPr>
        </p:nvSpPr>
        <p:spPr>
          <a:xfrm>
            <a:off x="1168400" y="169863"/>
            <a:ext cx="7696200" cy="1143000"/>
          </a:xfrm>
        </p:spPr>
        <p:txBody>
          <a:bodyPr/>
          <a:lstStyle/>
          <a:p>
            <a:pPr eaLnBrk="1" hangingPunct="1"/>
            <a:r>
              <a:rPr lang="en-US" altLang="en-US" smtClean="0"/>
              <a:t>Textbook Example 8.7</a:t>
            </a:r>
          </a:p>
        </p:txBody>
      </p:sp>
      <p:pic>
        <p:nvPicPr>
          <p:cNvPr id="70659" name="Picture 3" descr="ex08_07a.gif"/>
          <p:cNvPicPr>
            <a:picLocks noChangeAspect="1"/>
          </p:cNvPicPr>
          <p:nvPr/>
        </p:nvPicPr>
        <p:blipFill>
          <a:blip r:embed="rId3" cstate="print"/>
          <a:srcRect/>
          <a:stretch>
            <a:fillRect/>
          </a:stretch>
        </p:blipFill>
        <p:spPr bwMode="auto">
          <a:xfrm>
            <a:off x="457200" y="1752600"/>
            <a:ext cx="8253413" cy="335280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title"/>
          </p:nvPr>
        </p:nvSpPr>
        <p:spPr>
          <a:xfrm>
            <a:off x="1168400" y="169863"/>
            <a:ext cx="7696200" cy="1143000"/>
          </a:xfrm>
        </p:spPr>
        <p:txBody>
          <a:bodyPr/>
          <a:lstStyle/>
          <a:p>
            <a:pPr eaLnBrk="1" hangingPunct="1"/>
            <a:r>
              <a:rPr lang="en-US" altLang="en-US" smtClean="0"/>
              <a:t>Textbook Example 8.7 (cont'd)</a:t>
            </a:r>
          </a:p>
        </p:txBody>
      </p:sp>
      <p:pic>
        <p:nvPicPr>
          <p:cNvPr id="71683" name="Picture 3" descr="ex08_07b.gif"/>
          <p:cNvPicPr>
            <a:picLocks noChangeAspect="1"/>
          </p:cNvPicPr>
          <p:nvPr/>
        </p:nvPicPr>
        <p:blipFill>
          <a:blip r:embed="rId3" cstate="print"/>
          <a:srcRect/>
          <a:stretch>
            <a:fillRect/>
          </a:stretch>
        </p:blipFill>
        <p:spPr bwMode="auto">
          <a:xfrm>
            <a:off x="1447800" y="1023938"/>
            <a:ext cx="6626225" cy="5275262"/>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143000" y="228600"/>
            <a:ext cx="7696200" cy="1143000"/>
          </a:xfrm>
        </p:spPr>
        <p:txBody>
          <a:bodyPr/>
          <a:lstStyle/>
          <a:p>
            <a:pPr eaLnBrk="1" hangingPunct="1"/>
            <a:r>
              <a:rPr lang="en-US" altLang="en-US" smtClean="0"/>
              <a:t>Further Adjustments </a:t>
            </a:r>
            <a:br>
              <a:rPr lang="en-US" altLang="en-US" smtClean="0"/>
            </a:br>
            <a:r>
              <a:rPr lang="en-US" altLang="en-US" smtClean="0"/>
              <a:t>to Free Cash Flow (cont'd)</a:t>
            </a:r>
          </a:p>
        </p:txBody>
      </p:sp>
      <p:sp>
        <p:nvSpPr>
          <p:cNvPr id="73731" name="Rectangle 3"/>
          <p:cNvSpPr>
            <a:spLocks noGrp="1" noChangeArrowheads="1"/>
          </p:cNvSpPr>
          <p:nvPr>
            <p:ph idx="1"/>
          </p:nvPr>
        </p:nvSpPr>
        <p:spPr>
          <a:xfrm>
            <a:off x="457200" y="1430338"/>
            <a:ext cx="8382000" cy="4648200"/>
          </a:xfrm>
        </p:spPr>
        <p:txBody>
          <a:bodyPr rIns="91440"/>
          <a:lstStyle/>
          <a:p>
            <a:pPr eaLnBrk="1" hangingPunct="1">
              <a:spcBef>
                <a:spcPct val="60000"/>
              </a:spcBef>
            </a:pPr>
            <a:r>
              <a:rPr lang="en-US" altLang="en-US" smtClean="0"/>
              <a:t>Tax Carryforwards</a:t>
            </a:r>
          </a:p>
          <a:p>
            <a:pPr lvl="1" eaLnBrk="1" hangingPunct="1">
              <a:spcBef>
                <a:spcPct val="60000"/>
              </a:spcBef>
            </a:pPr>
            <a:r>
              <a:rPr lang="en-US" altLang="en-US" smtClean="0"/>
              <a:t>Tax loss carryforwards and carrybacks allow corporations to take losses during its current year and offset them against gains in nearby years.</a:t>
            </a:r>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ChangeArrowheads="1"/>
          </p:cNvSpPr>
          <p:nvPr>
            <p:ph type="title"/>
          </p:nvPr>
        </p:nvSpPr>
        <p:spPr>
          <a:xfrm>
            <a:off x="1176338" y="169863"/>
            <a:ext cx="7696200" cy="1143000"/>
          </a:xfrm>
        </p:spPr>
        <p:txBody>
          <a:bodyPr/>
          <a:lstStyle/>
          <a:p>
            <a:pPr eaLnBrk="1" hangingPunct="1"/>
            <a:r>
              <a:rPr lang="en-US" altLang="en-US" smtClean="0"/>
              <a:t>Textbook Example 8.8</a:t>
            </a:r>
          </a:p>
        </p:txBody>
      </p:sp>
      <p:pic>
        <p:nvPicPr>
          <p:cNvPr id="74755" name="Picture 3" descr="ex08_08a.gif"/>
          <p:cNvPicPr>
            <a:picLocks noChangeAspect="1"/>
          </p:cNvPicPr>
          <p:nvPr/>
        </p:nvPicPr>
        <p:blipFill>
          <a:blip r:embed="rId3" cstate="print"/>
          <a:srcRect/>
          <a:stretch>
            <a:fillRect/>
          </a:stretch>
        </p:blipFill>
        <p:spPr bwMode="auto">
          <a:xfrm>
            <a:off x="457200" y="2095500"/>
            <a:ext cx="8382000" cy="210185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Grp="1" noChangeArrowheads="1"/>
          </p:cNvSpPr>
          <p:nvPr>
            <p:ph type="title"/>
          </p:nvPr>
        </p:nvSpPr>
        <p:spPr>
          <a:xfrm>
            <a:off x="1176338" y="0"/>
            <a:ext cx="7696200" cy="1143000"/>
          </a:xfrm>
        </p:spPr>
        <p:txBody>
          <a:bodyPr/>
          <a:lstStyle/>
          <a:p>
            <a:pPr eaLnBrk="1" hangingPunct="1"/>
            <a:r>
              <a:rPr lang="en-US" altLang="en-US" smtClean="0"/>
              <a:t>Textbook Example 8.8 (cont'd)</a:t>
            </a:r>
          </a:p>
        </p:txBody>
      </p:sp>
      <p:pic>
        <p:nvPicPr>
          <p:cNvPr id="75779" name="Picture 3" descr="ex08_08b.gif"/>
          <p:cNvPicPr>
            <a:picLocks noChangeAspect="1"/>
          </p:cNvPicPr>
          <p:nvPr/>
        </p:nvPicPr>
        <p:blipFill>
          <a:blip r:embed="rId3" cstate="print"/>
          <a:srcRect/>
          <a:stretch>
            <a:fillRect/>
          </a:stretch>
        </p:blipFill>
        <p:spPr bwMode="auto">
          <a:xfrm>
            <a:off x="1219200" y="990600"/>
            <a:ext cx="7059613" cy="523875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43000" y="254000"/>
            <a:ext cx="7696200" cy="1143000"/>
          </a:xfrm>
        </p:spPr>
        <p:txBody>
          <a:bodyPr/>
          <a:lstStyle/>
          <a:p>
            <a:pPr eaLnBrk="1" hangingPunct="1"/>
            <a:r>
              <a:rPr lang="en-US" altLang="en-US" smtClean="0"/>
              <a:t>Revenue and Cost Estimates (cont'd)</a:t>
            </a:r>
          </a:p>
        </p:txBody>
      </p:sp>
      <p:sp>
        <p:nvSpPr>
          <p:cNvPr id="23555" name="Rectangle 3"/>
          <p:cNvSpPr>
            <a:spLocks noGrp="1" noChangeArrowheads="1"/>
          </p:cNvSpPr>
          <p:nvPr>
            <p:ph idx="1"/>
          </p:nvPr>
        </p:nvSpPr>
        <p:spPr>
          <a:xfrm>
            <a:off x="457200" y="1430338"/>
            <a:ext cx="8382000" cy="4648200"/>
          </a:xfrm>
        </p:spPr>
        <p:txBody>
          <a:bodyPr rIns="91440"/>
          <a:lstStyle/>
          <a:p>
            <a:pPr eaLnBrk="1" hangingPunct="1"/>
            <a:r>
              <a:rPr lang="en-US" altLang="en-US" smtClean="0"/>
              <a:t>Example</a:t>
            </a:r>
          </a:p>
          <a:p>
            <a:pPr lvl="1" eaLnBrk="1" hangingPunct="1">
              <a:spcBef>
                <a:spcPct val="60000"/>
              </a:spcBef>
            </a:pPr>
            <a:r>
              <a:rPr lang="en-US" altLang="en-US" smtClean="0"/>
              <a:t>Cost Estimates</a:t>
            </a:r>
          </a:p>
          <a:p>
            <a:pPr lvl="2" eaLnBrk="1" hangingPunct="1">
              <a:spcBef>
                <a:spcPct val="40000"/>
              </a:spcBef>
            </a:pPr>
            <a:r>
              <a:rPr lang="en-US" altLang="en-US" smtClean="0"/>
              <a:t>Up-Front R&amp;D = $15,000,000</a:t>
            </a:r>
          </a:p>
          <a:p>
            <a:pPr lvl="2" eaLnBrk="1" hangingPunct="1">
              <a:spcBef>
                <a:spcPct val="40000"/>
              </a:spcBef>
            </a:pPr>
            <a:r>
              <a:rPr lang="en-US" altLang="en-US" smtClean="0"/>
              <a:t>Up-Front New Equipment = $7,500,000</a:t>
            </a:r>
          </a:p>
          <a:p>
            <a:pPr lvl="3" eaLnBrk="1" hangingPunct="1">
              <a:spcBef>
                <a:spcPct val="25000"/>
              </a:spcBef>
            </a:pPr>
            <a:r>
              <a:rPr lang="en-US" altLang="en-US" sz="1600" smtClean="0"/>
              <a:t>Expected life of the new equipment is five years.</a:t>
            </a:r>
          </a:p>
          <a:p>
            <a:pPr lvl="3" eaLnBrk="1" hangingPunct="1">
              <a:spcBef>
                <a:spcPct val="25000"/>
              </a:spcBef>
            </a:pPr>
            <a:r>
              <a:rPr lang="en-US" altLang="en-US" sz="1600" smtClean="0"/>
              <a:t>Housed in existing lab</a:t>
            </a:r>
          </a:p>
          <a:p>
            <a:pPr lvl="2" eaLnBrk="1" hangingPunct="1">
              <a:spcBef>
                <a:spcPct val="40000"/>
              </a:spcBef>
            </a:pPr>
            <a:r>
              <a:rPr lang="en-US" altLang="en-US" smtClean="0"/>
              <a:t>Annual Overhead = $2,800,000</a:t>
            </a:r>
          </a:p>
          <a:p>
            <a:pPr lvl="2" eaLnBrk="1" hangingPunct="1">
              <a:spcBef>
                <a:spcPct val="40000"/>
              </a:spcBef>
            </a:pPr>
            <a:r>
              <a:rPr lang="en-US" altLang="en-US" smtClean="0"/>
              <a:t>Per Unit Cost = $110</a:t>
            </a:r>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160463" y="160338"/>
            <a:ext cx="7696200" cy="1143000"/>
          </a:xfrm>
        </p:spPr>
        <p:txBody>
          <a:bodyPr/>
          <a:lstStyle/>
          <a:p>
            <a:pPr eaLnBrk="1" hangingPunct="1"/>
            <a:r>
              <a:rPr lang="en-US" altLang="en-US" smtClean="0"/>
              <a:t>8.5 Analyzing the Project</a:t>
            </a:r>
          </a:p>
        </p:txBody>
      </p:sp>
      <p:sp>
        <p:nvSpPr>
          <p:cNvPr id="76803" name="Rectangle 3"/>
          <p:cNvSpPr>
            <a:spLocks noGrp="1" noChangeArrowheads="1"/>
          </p:cNvSpPr>
          <p:nvPr>
            <p:ph idx="1"/>
          </p:nvPr>
        </p:nvSpPr>
        <p:spPr>
          <a:xfrm>
            <a:off x="457200" y="1430338"/>
            <a:ext cx="8382000" cy="4648200"/>
          </a:xfrm>
        </p:spPr>
        <p:txBody>
          <a:bodyPr rIns="91440"/>
          <a:lstStyle/>
          <a:p>
            <a:pPr eaLnBrk="1" hangingPunct="1"/>
            <a:r>
              <a:rPr lang="en-US" altLang="en-US" smtClean="0"/>
              <a:t>Break-Even Analysis</a:t>
            </a:r>
          </a:p>
          <a:p>
            <a:pPr lvl="1" eaLnBrk="1" hangingPunct="1"/>
            <a:r>
              <a:rPr lang="en-US" altLang="en-US" smtClean="0"/>
              <a:t>The </a:t>
            </a:r>
            <a:r>
              <a:rPr lang="en-US" altLang="en-US" b="1" smtClean="0"/>
              <a:t>break-even</a:t>
            </a:r>
            <a:r>
              <a:rPr lang="en-US" altLang="en-US" smtClean="0"/>
              <a:t> level of an input is the level that causes the NPV of the investment to equal zero.</a:t>
            </a:r>
          </a:p>
          <a:p>
            <a:pPr lvl="1" eaLnBrk="1" hangingPunct="1"/>
            <a:r>
              <a:rPr lang="en-US" altLang="en-US" smtClean="0"/>
              <a:t>HomeNet IRR Calculation</a:t>
            </a:r>
            <a:endParaRPr lang="en-US" altLang="en-US" smtClean="0">
              <a:solidFill>
                <a:srgbClr val="FF0000"/>
              </a:solidFill>
            </a:endParaRPr>
          </a:p>
        </p:txBody>
      </p:sp>
      <p:sp>
        <p:nvSpPr>
          <p:cNvPr id="76804" name="Rectangle 6"/>
          <p:cNvSpPr>
            <a:spLocks noChangeArrowheads="1"/>
          </p:cNvSpPr>
          <p:nvPr/>
        </p:nvSpPr>
        <p:spPr bwMode="auto">
          <a:xfrm>
            <a:off x="762000" y="3944938"/>
            <a:ext cx="7061200" cy="457200"/>
          </a:xfrm>
          <a:prstGeom prst="rect">
            <a:avLst/>
          </a:prstGeom>
          <a:noFill/>
          <a:ln w="9525">
            <a:noFill/>
            <a:miter lim="800000"/>
            <a:headEnd/>
            <a:tailEnd/>
          </a:ln>
        </p:spPr>
        <p:txBody>
          <a:bodyPr wrap="none">
            <a:spAutoFit/>
          </a:bodyPr>
          <a:lstStyle/>
          <a:p>
            <a:r>
              <a:rPr lang="en-US" altLang="en-US" b="1"/>
              <a:t>Table 8.7 Spreadsheet  </a:t>
            </a:r>
            <a:r>
              <a:rPr lang="en-US" altLang="en-US"/>
              <a:t>HomeNet IRR Calculation</a:t>
            </a:r>
          </a:p>
        </p:txBody>
      </p:sp>
      <p:pic>
        <p:nvPicPr>
          <p:cNvPr id="76805" name="Picture 5" descr="tbl08_07.gif"/>
          <p:cNvPicPr>
            <a:picLocks noChangeAspect="1"/>
          </p:cNvPicPr>
          <p:nvPr/>
        </p:nvPicPr>
        <p:blipFill>
          <a:blip r:embed="rId3" cstate="print"/>
          <a:srcRect/>
          <a:stretch>
            <a:fillRect/>
          </a:stretch>
        </p:blipFill>
        <p:spPr bwMode="auto">
          <a:xfrm>
            <a:off x="685800" y="4630738"/>
            <a:ext cx="8305800" cy="1341437"/>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143000" y="254000"/>
            <a:ext cx="7696200" cy="1143000"/>
          </a:xfrm>
        </p:spPr>
        <p:txBody>
          <a:bodyPr/>
          <a:lstStyle/>
          <a:p>
            <a:pPr eaLnBrk="1" hangingPunct="1"/>
            <a:r>
              <a:rPr lang="en-US" altLang="en-US" smtClean="0"/>
              <a:t>8.5 Analyzing the Project (cont'd)</a:t>
            </a:r>
          </a:p>
        </p:txBody>
      </p:sp>
      <p:sp>
        <p:nvSpPr>
          <p:cNvPr id="77827" name="Rectangle 3"/>
          <p:cNvSpPr>
            <a:spLocks noGrp="1" noChangeArrowheads="1"/>
          </p:cNvSpPr>
          <p:nvPr>
            <p:ph type="body" idx="4294967295"/>
          </p:nvPr>
        </p:nvSpPr>
        <p:spPr>
          <a:xfrm>
            <a:off x="468313" y="1481138"/>
            <a:ext cx="8294687" cy="4572000"/>
          </a:xfrm>
        </p:spPr>
        <p:txBody>
          <a:bodyPr rIns="91440"/>
          <a:lstStyle/>
          <a:p>
            <a:pPr eaLnBrk="1" hangingPunct="1">
              <a:lnSpc>
                <a:spcPct val="90000"/>
              </a:lnSpc>
            </a:pPr>
            <a:r>
              <a:rPr lang="en-US" altLang="en-US" sz="2400" smtClean="0"/>
              <a:t>Break-Even Analysis</a:t>
            </a:r>
          </a:p>
          <a:p>
            <a:pPr lvl="1" eaLnBrk="1" hangingPunct="1">
              <a:lnSpc>
                <a:spcPct val="90000"/>
              </a:lnSpc>
              <a:spcBef>
                <a:spcPct val="40000"/>
              </a:spcBef>
            </a:pPr>
            <a:r>
              <a:rPr lang="en-US" altLang="en-US" sz="2000" smtClean="0"/>
              <a:t>Break-Even Levels for HomeNet</a:t>
            </a:r>
          </a:p>
          <a:p>
            <a:pPr lvl="1" eaLnBrk="1" hangingPunct="1">
              <a:lnSpc>
                <a:spcPct val="90000"/>
              </a:lnSpc>
              <a:spcBef>
                <a:spcPct val="40000"/>
              </a:spcBef>
            </a:pPr>
            <a:endParaRPr lang="en-US" altLang="en-US" sz="2000" smtClean="0"/>
          </a:p>
          <a:p>
            <a:pPr lvl="1" eaLnBrk="1" hangingPunct="1">
              <a:lnSpc>
                <a:spcPct val="90000"/>
              </a:lnSpc>
              <a:spcBef>
                <a:spcPct val="800000"/>
              </a:spcBef>
            </a:pPr>
            <a:r>
              <a:rPr lang="en-US" altLang="en-US" sz="2000" smtClean="0"/>
              <a:t>EBIT Break-Even of Sales</a:t>
            </a:r>
          </a:p>
          <a:p>
            <a:pPr lvl="2" eaLnBrk="1" hangingPunct="1">
              <a:lnSpc>
                <a:spcPct val="90000"/>
              </a:lnSpc>
            </a:pPr>
            <a:r>
              <a:rPr lang="en-US" altLang="en-US" sz="1800" smtClean="0"/>
              <a:t>Level of sales where EBIT equals zero</a:t>
            </a:r>
          </a:p>
          <a:p>
            <a:pPr lvl="2" eaLnBrk="1" hangingPunct="1">
              <a:lnSpc>
                <a:spcPct val="90000"/>
              </a:lnSpc>
            </a:pPr>
            <a:endParaRPr lang="en-US" altLang="en-US" sz="1800" smtClean="0"/>
          </a:p>
        </p:txBody>
      </p:sp>
      <p:sp>
        <p:nvSpPr>
          <p:cNvPr id="77828" name="Rectangle 6"/>
          <p:cNvSpPr>
            <a:spLocks noChangeArrowheads="1"/>
          </p:cNvSpPr>
          <p:nvPr/>
        </p:nvSpPr>
        <p:spPr bwMode="auto">
          <a:xfrm>
            <a:off x="762000" y="2471738"/>
            <a:ext cx="6029325" cy="457200"/>
          </a:xfrm>
          <a:prstGeom prst="rect">
            <a:avLst/>
          </a:prstGeom>
          <a:noFill/>
          <a:ln w="9525">
            <a:noFill/>
            <a:miter lim="800000"/>
            <a:headEnd/>
            <a:tailEnd/>
          </a:ln>
        </p:spPr>
        <p:txBody>
          <a:bodyPr wrap="none">
            <a:spAutoFit/>
          </a:bodyPr>
          <a:lstStyle/>
          <a:p>
            <a:r>
              <a:rPr lang="en-US" altLang="en-US" b="1"/>
              <a:t>Table 8.8  </a:t>
            </a:r>
            <a:r>
              <a:rPr lang="en-US" altLang="en-US">
                <a:solidFill>
                  <a:srgbClr val="000000"/>
                </a:solidFill>
              </a:rPr>
              <a:t>Break-Even Levels for HomeNet</a:t>
            </a:r>
          </a:p>
        </p:txBody>
      </p:sp>
      <p:pic>
        <p:nvPicPr>
          <p:cNvPr id="77829" name="Picture 5" descr="tbl08_08.gif"/>
          <p:cNvPicPr>
            <a:picLocks noChangeAspect="1"/>
          </p:cNvPicPr>
          <p:nvPr/>
        </p:nvPicPr>
        <p:blipFill>
          <a:blip r:embed="rId3" cstate="print"/>
          <a:srcRect/>
          <a:stretch>
            <a:fillRect/>
          </a:stretch>
        </p:blipFill>
        <p:spPr bwMode="auto">
          <a:xfrm>
            <a:off x="762000" y="3081338"/>
            <a:ext cx="8128000" cy="167640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title"/>
          </p:nvPr>
        </p:nvSpPr>
        <p:spPr>
          <a:xfrm>
            <a:off x="1160463" y="160338"/>
            <a:ext cx="7696200" cy="1143000"/>
          </a:xfrm>
        </p:spPr>
        <p:txBody>
          <a:bodyPr/>
          <a:lstStyle/>
          <a:p>
            <a:pPr eaLnBrk="1" hangingPunct="1"/>
            <a:r>
              <a:rPr lang="en-US" altLang="en-US" smtClean="0"/>
              <a:t>Sensitivity Analysis</a:t>
            </a:r>
          </a:p>
        </p:txBody>
      </p:sp>
      <p:sp>
        <p:nvSpPr>
          <p:cNvPr id="78851" name="Rectangle 5"/>
          <p:cNvSpPr>
            <a:spLocks noGrp="1" noChangeArrowheads="1"/>
          </p:cNvSpPr>
          <p:nvPr>
            <p:ph idx="1"/>
          </p:nvPr>
        </p:nvSpPr>
        <p:spPr>
          <a:xfrm>
            <a:off x="457200" y="1439863"/>
            <a:ext cx="8382000" cy="4648200"/>
          </a:xfrm>
        </p:spPr>
        <p:txBody>
          <a:bodyPr rIns="91440"/>
          <a:lstStyle/>
          <a:p>
            <a:pPr eaLnBrk="1" hangingPunct="1"/>
            <a:r>
              <a:rPr lang="en-US" altLang="en-US" smtClean="0"/>
              <a:t>Sensitivity Analysis shows how the NPV varies with a change in one of the assumptions, holding the other assumptions constant.</a:t>
            </a:r>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160463" y="152400"/>
            <a:ext cx="7696200" cy="1143000"/>
          </a:xfrm>
        </p:spPr>
        <p:txBody>
          <a:bodyPr/>
          <a:lstStyle/>
          <a:p>
            <a:pPr eaLnBrk="1" hangingPunct="1"/>
            <a:r>
              <a:rPr lang="en-US" altLang="en-US" smtClean="0"/>
              <a:t>Sensitivity Analysis (cont'd)</a:t>
            </a:r>
          </a:p>
        </p:txBody>
      </p:sp>
      <p:sp>
        <p:nvSpPr>
          <p:cNvPr id="79875" name="Rectangle 6"/>
          <p:cNvSpPr>
            <a:spLocks noChangeArrowheads="1"/>
          </p:cNvSpPr>
          <p:nvPr/>
        </p:nvSpPr>
        <p:spPr bwMode="auto">
          <a:xfrm>
            <a:off x="406400" y="1404938"/>
            <a:ext cx="8024813" cy="830262"/>
          </a:xfrm>
          <a:prstGeom prst="rect">
            <a:avLst/>
          </a:prstGeom>
          <a:noFill/>
          <a:ln w="9525">
            <a:noFill/>
            <a:miter lim="800000"/>
            <a:headEnd/>
            <a:tailEnd/>
          </a:ln>
        </p:spPr>
        <p:txBody>
          <a:bodyPr wrap="none">
            <a:spAutoFit/>
          </a:bodyPr>
          <a:lstStyle/>
          <a:p>
            <a:r>
              <a:rPr lang="en-US" altLang="en-US" b="1"/>
              <a:t>Table 8.9  </a:t>
            </a:r>
            <a:r>
              <a:rPr lang="en-US" altLang="en-US">
                <a:solidFill>
                  <a:srgbClr val="000000"/>
                </a:solidFill>
              </a:rPr>
              <a:t>Best- and Worst-Case Parameter Assumptions</a:t>
            </a:r>
          </a:p>
          <a:p>
            <a:r>
              <a:rPr lang="en-US" altLang="en-US">
                <a:solidFill>
                  <a:srgbClr val="000000"/>
                </a:solidFill>
              </a:rPr>
              <a:t>for HomeNet</a:t>
            </a:r>
          </a:p>
        </p:txBody>
      </p:sp>
      <p:pic>
        <p:nvPicPr>
          <p:cNvPr id="79876" name="Picture 5" descr="tbl08_09.gif"/>
          <p:cNvPicPr>
            <a:picLocks noChangeAspect="1"/>
          </p:cNvPicPr>
          <p:nvPr/>
        </p:nvPicPr>
        <p:blipFill>
          <a:blip r:embed="rId3" cstate="print"/>
          <a:srcRect/>
          <a:stretch>
            <a:fillRect/>
          </a:stretch>
        </p:blipFill>
        <p:spPr bwMode="auto">
          <a:xfrm>
            <a:off x="330200" y="2624138"/>
            <a:ext cx="8382000" cy="230505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43000" y="261938"/>
            <a:ext cx="7696200" cy="1143000"/>
          </a:xfrm>
        </p:spPr>
        <p:txBody>
          <a:bodyPr/>
          <a:lstStyle/>
          <a:p>
            <a:pPr eaLnBrk="1" hangingPunct="1"/>
            <a:r>
              <a:rPr lang="en-US" altLang="en-US" sz="2800" smtClean="0"/>
              <a:t>Figure 8.1  </a:t>
            </a:r>
            <a:r>
              <a:rPr lang="en-US" altLang="en-US" sz="2800" b="0" smtClean="0"/>
              <a:t>HomeNet’s NPV Under Best- and Worst-Case Parameter Assumptions</a:t>
            </a:r>
            <a:endParaRPr lang="en-US" altLang="en-US" sz="2800" smtClean="0"/>
          </a:p>
        </p:txBody>
      </p:sp>
      <p:pic>
        <p:nvPicPr>
          <p:cNvPr id="80899" name="Picture 3" descr="fig08_01.gif"/>
          <p:cNvPicPr>
            <a:picLocks noChangeAspect="1"/>
          </p:cNvPicPr>
          <p:nvPr/>
        </p:nvPicPr>
        <p:blipFill>
          <a:blip r:embed="rId3" cstate="print"/>
          <a:srcRect/>
          <a:stretch>
            <a:fillRect/>
          </a:stretch>
        </p:blipFill>
        <p:spPr bwMode="auto">
          <a:xfrm>
            <a:off x="971550" y="1447800"/>
            <a:ext cx="6991350" cy="464820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a:xfrm>
            <a:off x="1176338" y="169863"/>
            <a:ext cx="7696200" cy="1143000"/>
          </a:xfrm>
        </p:spPr>
        <p:txBody>
          <a:bodyPr/>
          <a:lstStyle/>
          <a:p>
            <a:pPr eaLnBrk="1" hangingPunct="1"/>
            <a:r>
              <a:rPr lang="en-US" altLang="en-US" smtClean="0"/>
              <a:t>Textbook Example 8.9</a:t>
            </a:r>
          </a:p>
        </p:txBody>
      </p:sp>
      <p:pic>
        <p:nvPicPr>
          <p:cNvPr id="81923" name="Picture 3" descr="ex08_09a.gif"/>
          <p:cNvPicPr>
            <a:picLocks noChangeAspect="1"/>
          </p:cNvPicPr>
          <p:nvPr/>
        </p:nvPicPr>
        <p:blipFill>
          <a:blip r:embed="rId3" cstate="print"/>
          <a:srcRect/>
          <a:stretch>
            <a:fillRect/>
          </a:stretch>
        </p:blipFill>
        <p:spPr bwMode="auto">
          <a:xfrm>
            <a:off x="381000" y="2286000"/>
            <a:ext cx="8382000" cy="18827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ChangeArrowheads="1"/>
          </p:cNvSpPr>
          <p:nvPr>
            <p:ph type="title"/>
          </p:nvPr>
        </p:nvSpPr>
        <p:spPr>
          <a:xfrm>
            <a:off x="1176338" y="169863"/>
            <a:ext cx="7696200" cy="1143000"/>
          </a:xfrm>
        </p:spPr>
        <p:txBody>
          <a:bodyPr/>
          <a:lstStyle/>
          <a:p>
            <a:pPr eaLnBrk="1" hangingPunct="1"/>
            <a:r>
              <a:rPr lang="en-US" altLang="en-US" smtClean="0"/>
              <a:t>Textbook Example 8.9 (cont'd)</a:t>
            </a:r>
          </a:p>
        </p:txBody>
      </p:sp>
      <p:pic>
        <p:nvPicPr>
          <p:cNvPr id="82947" name="Picture 3" descr="ex08_09b.gif"/>
          <p:cNvPicPr>
            <a:picLocks noChangeAspect="1"/>
          </p:cNvPicPr>
          <p:nvPr/>
        </p:nvPicPr>
        <p:blipFill>
          <a:blip r:embed="rId3" cstate="print"/>
          <a:srcRect/>
          <a:stretch>
            <a:fillRect/>
          </a:stretch>
        </p:blipFill>
        <p:spPr bwMode="auto">
          <a:xfrm>
            <a:off x="304800" y="1828800"/>
            <a:ext cx="8534400" cy="341312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160463" y="160338"/>
            <a:ext cx="7696200" cy="1143000"/>
          </a:xfrm>
        </p:spPr>
        <p:txBody>
          <a:bodyPr/>
          <a:lstStyle/>
          <a:p>
            <a:pPr eaLnBrk="1" hangingPunct="1"/>
            <a:r>
              <a:rPr lang="en-US" altLang="en-US" smtClean="0"/>
              <a:t>Scenario Analysis</a:t>
            </a:r>
          </a:p>
        </p:txBody>
      </p:sp>
      <p:sp>
        <p:nvSpPr>
          <p:cNvPr id="86019" name="Rectangle 3"/>
          <p:cNvSpPr>
            <a:spLocks noGrp="1" noChangeArrowheads="1"/>
          </p:cNvSpPr>
          <p:nvPr>
            <p:ph idx="1"/>
          </p:nvPr>
        </p:nvSpPr>
        <p:spPr>
          <a:xfrm>
            <a:off x="457200" y="1439863"/>
            <a:ext cx="8382000" cy="4648200"/>
          </a:xfrm>
        </p:spPr>
        <p:txBody>
          <a:bodyPr rIns="91440"/>
          <a:lstStyle/>
          <a:p>
            <a:pPr eaLnBrk="1" hangingPunct="1"/>
            <a:r>
              <a:rPr lang="en-US" altLang="en-US" smtClean="0"/>
              <a:t>Scenario Analysis considers the effect </a:t>
            </a:r>
            <a:br>
              <a:rPr lang="en-US" altLang="en-US" smtClean="0"/>
            </a:br>
            <a:r>
              <a:rPr lang="en-US" altLang="en-US" smtClean="0"/>
              <a:t>on the NPV of simultaneously changing </a:t>
            </a:r>
            <a:br>
              <a:rPr lang="en-US" altLang="en-US" smtClean="0"/>
            </a:br>
            <a:r>
              <a:rPr lang="en-US" altLang="en-US" smtClean="0"/>
              <a:t>multiple assumptions.</a:t>
            </a:r>
          </a:p>
        </p:txBody>
      </p:sp>
      <p:sp>
        <p:nvSpPr>
          <p:cNvPr id="86020" name="Rectangle 6"/>
          <p:cNvSpPr>
            <a:spLocks noChangeArrowheads="1"/>
          </p:cNvSpPr>
          <p:nvPr/>
        </p:nvSpPr>
        <p:spPr bwMode="auto">
          <a:xfrm>
            <a:off x="685800" y="2887663"/>
            <a:ext cx="7900988" cy="830262"/>
          </a:xfrm>
          <a:prstGeom prst="rect">
            <a:avLst/>
          </a:prstGeom>
          <a:noFill/>
          <a:ln w="9525">
            <a:noFill/>
            <a:miter lim="800000"/>
            <a:headEnd/>
            <a:tailEnd/>
          </a:ln>
        </p:spPr>
        <p:txBody>
          <a:bodyPr>
            <a:spAutoFit/>
          </a:bodyPr>
          <a:lstStyle/>
          <a:p>
            <a:r>
              <a:rPr lang="en-US" altLang="en-US" b="1"/>
              <a:t>Table 8.10  </a:t>
            </a:r>
            <a:r>
              <a:rPr lang="en-US" altLang="en-US"/>
              <a:t>Scenario Analysis of Alternative Pricing Strategies</a:t>
            </a:r>
          </a:p>
        </p:txBody>
      </p:sp>
      <p:pic>
        <p:nvPicPr>
          <p:cNvPr id="86021" name="Picture 5" descr="tbl08_10.gif"/>
          <p:cNvPicPr>
            <a:picLocks noChangeAspect="1"/>
          </p:cNvPicPr>
          <p:nvPr/>
        </p:nvPicPr>
        <p:blipFill>
          <a:blip r:embed="rId3" cstate="print"/>
          <a:srcRect/>
          <a:stretch>
            <a:fillRect/>
          </a:stretch>
        </p:blipFill>
        <p:spPr bwMode="auto">
          <a:xfrm>
            <a:off x="685800" y="4106863"/>
            <a:ext cx="8229600" cy="1643062"/>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143000" y="261938"/>
            <a:ext cx="7696200" cy="1143000"/>
          </a:xfrm>
        </p:spPr>
        <p:txBody>
          <a:bodyPr/>
          <a:lstStyle/>
          <a:p>
            <a:pPr eaLnBrk="1" hangingPunct="1"/>
            <a:r>
              <a:rPr lang="en-US" altLang="en-US" sz="2400" smtClean="0"/>
              <a:t>Figure 8.2  </a:t>
            </a:r>
            <a:r>
              <a:rPr lang="en-US" altLang="en-US" sz="2400" b="0" smtClean="0"/>
              <a:t>Price and Volume Combinations for HomeNet with Equivalent NPV</a:t>
            </a:r>
            <a:endParaRPr lang="en-US" altLang="en-US" sz="2400" smtClean="0"/>
          </a:p>
        </p:txBody>
      </p:sp>
      <p:pic>
        <p:nvPicPr>
          <p:cNvPr id="87043" name="Picture 3" descr="fig08_02.tif"/>
          <p:cNvPicPr>
            <a:picLocks noChangeAspect="1"/>
          </p:cNvPicPr>
          <p:nvPr/>
        </p:nvPicPr>
        <p:blipFill>
          <a:blip r:embed="rId3" cstate="print"/>
          <a:srcRect/>
          <a:stretch>
            <a:fillRect/>
          </a:stretch>
        </p:blipFill>
        <p:spPr bwMode="auto">
          <a:xfrm>
            <a:off x="609600" y="1524000"/>
            <a:ext cx="7696200" cy="4332288"/>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bwMode="auto">
          <a:xfrm>
            <a:off x="4953000" y="1219200"/>
            <a:ext cx="4191000" cy="2667000"/>
          </a:xfrm>
          <a:prstGeom prst="rect">
            <a:avLst/>
          </a:prstGeom>
          <a:noFill/>
          <a:ln w="9525">
            <a:noFill/>
            <a:miter lim="800000"/>
            <a:headEnd/>
            <a:tailEnd/>
          </a:ln>
        </p:spPr>
        <p:txBody>
          <a:bodyPr lIns="0" tIns="0" rIns="0" bIns="0"/>
          <a:lstStyle/>
          <a:p>
            <a:pPr algn="ctr" eaLnBrk="1" hangingPunct="1">
              <a:spcBef>
                <a:spcPct val="20000"/>
              </a:spcBef>
              <a:defRPr/>
            </a:pPr>
            <a:r>
              <a:rPr lang="en-US" sz="3200" b="1" kern="0" dirty="0">
                <a:latin typeface="+mn-lt"/>
                <a:ea typeface="ヒラギノ角ゴ Pro W3" pitchFamily="-65" charset="-128"/>
                <a:cs typeface="ヒラギノ角ゴ Pro W3" pitchFamily="-65" charset="-128"/>
              </a:rPr>
              <a:t>Chapter 8</a:t>
            </a:r>
          </a:p>
          <a:p>
            <a:pPr algn="ctr" eaLnBrk="1" hangingPunct="1">
              <a:spcBef>
                <a:spcPct val="20000"/>
              </a:spcBef>
              <a:defRPr/>
            </a:pPr>
            <a:endParaRPr lang="en-US" sz="2800" b="1" kern="0" dirty="0">
              <a:latin typeface="+mn-lt"/>
              <a:ea typeface="ヒラギノ角ゴ Pro W3" pitchFamily="-65" charset="-128"/>
              <a:cs typeface="ヒラギノ角ゴ Pro W3" pitchFamily="-65" charset="-128"/>
            </a:endParaRPr>
          </a:p>
          <a:p>
            <a:pPr algn="ctr" eaLnBrk="1" hangingPunct="1">
              <a:spcBef>
                <a:spcPct val="20000"/>
              </a:spcBef>
              <a:defRPr/>
            </a:pPr>
            <a:r>
              <a:rPr lang="en-US" sz="2800" b="1" kern="0" dirty="0">
                <a:latin typeface="+mn-lt"/>
                <a:ea typeface="ヒラギノ角ゴ Pro W3" pitchFamily="-65" charset="-128"/>
                <a:cs typeface="ヒラギノ角ゴ Pro W3" pitchFamily="-65" charset="-128"/>
              </a:rPr>
              <a:t>Appendix</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60463" y="169863"/>
            <a:ext cx="7696200" cy="1143000"/>
          </a:xfrm>
        </p:spPr>
        <p:txBody>
          <a:bodyPr/>
          <a:lstStyle/>
          <a:p>
            <a:pPr eaLnBrk="1" hangingPunct="1"/>
            <a:r>
              <a:rPr lang="en-US" altLang="en-US" smtClean="0"/>
              <a:t>Incremental Earnings Forecast</a:t>
            </a:r>
          </a:p>
        </p:txBody>
      </p:sp>
      <p:sp>
        <p:nvSpPr>
          <p:cNvPr id="24579" name="Rectangle 7"/>
          <p:cNvSpPr>
            <a:spLocks noGrp="1" noChangeArrowheads="1"/>
          </p:cNvSpPr>
          <p:nvPr>
            <p:ph idx="1"/>
          </p:nvPr>
        </p:nvSpPr>
        <p:spPr>
          <a:xfrm>
            <a:off x="482600" y="1439863"/>
            <a:ext cx="8382000" cy="4648200"/>
          </a:xfrm>
        </p:spPr>
        <p:txBody>
          <a:bodyPr/>
          <a:lstStyle/>
          <a:p>
            <a:pPr marL="0" indent="0" eaLnBrk="1" hangingPunct="1">
              <a:buFontTx/>
              <a:buNone/>
            </a:pPr>
            <a:r>
              <a:rPr lang="en-US" altLang="en-US" sz="2400" b="1" smtClean="0"/>
              <a:t>Table 8.1 Spreadsheet  </a:t>
            </a:r>
            <a:r>
              <a:rPr lang="en-US" altLang="en-US" sz="2400" smtClean="0"/>
              <a:t>HomeNet’s Incremental Earnings Forecast</a:t>
            </a:r>
          </a:p>
        </p:txBody>
      </p:sp>
      <p:pic>
        <p:nvPicPr>
          <p:cNvPr id="24580" name="Picture 6" descr="tbl08_01.gif"/>
          <p:cNvPicPr>
            <a:picLocks noChangeAspect="1"/>
          </p:cNvPicPr>
          <p:nvPr/>
        </p:nvPicPr>
        <p:blipFill>
          <a:blip r:embed="rId3" cstate="print"/>
          <a:srcRect/>
          <a:stretch>
            <a:fillRect/>
          </a:stretch>
        </p:blipFill>
        <p:spPr bwMode="auto">
          <a:xfrm>
            <a:off x="482600" y="2430463"/>
            <a:ext cx="8458200" cy="2868612"/>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304800" y="1447800"/>
            <a:ext cx="2438400" cy="2819400"/>
          </a:xfrm>
        </p:spPr>
        <p:txBody>
          <a:bodyPr anchor="t"/>
          <a:lstStyle/>
          <a:p>
            <a:pPr eaLnBrk="1" hangingPunct="1"/>
            <a:r>
              <a:rPr lang="en-US" altLang="en-US" sz="2000" smtClean="0"/>
              <a:t>Table 8A.1</a:t>
            </a:r>
            <a:r>
              <a:rPr lang="en-US" altLang="en-US" sz="2000" b="0" smtClean="0"/>
              <a:t>  </a:t>
            </a:r>
            <a:r>
              <a:rPr lang="en-US" altLang="en-US" sz="2000" b="0" smtClean="0">
                <a:solidFill>
                  <a:srgbClr val="000000"/>
                </a:solidFill>
              </a:rPr>
              <a:t>MACRS Depreciation Table Showing the Percentage of the Asset’s Cost That May Be Depreciated Each Year Based on Its Recovery Period</a:t>
            </a:r>
            <a:endParaRPr lang="en-US" altLang="en-US" sz="800" b="0" smtClean="0">
              <a:solidFill>
                <a:srgbClr val="000000"/>
              </a:solidFill>
            </a:endParaRPr>
          </a:p>
        </p:txBody>
      </p:sp>
      <p:pic>
        <p:nvPicPr>
          <p:cNvPr id="92163" name="Picture 4" descr="Y:\Graphics\Powerpoint\PEARSON\BERK\Final files\ch08\c08t008A.1.jpg"/>
          <p:cNvPicPr>
            <a:picLocks noChangeAspect="1" noChangeArrowheads="1"/>
          </p:cNvPicPr>
          <p:nvPr/>
        </p:nvPicPr>
        <p:blipFill>
          <a:blip r:embed="rId2" cstate="print"/>
          <a:srcRect/>
          <a:stretch>
            <a:fillRect/>
          </a:stretch>
        </p:blipFill>
        <p:spPr bwMode="auto">
          <a:xfrm>
            <a:off x="3352800" y="762000"/>
            <a:ext cx="5399088" cy="5480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a:xfrm>
            <a:off x="1160463" y="236538"/>
            <a:ext cx="7696200" cy="1143000"/>
          </a:xfrm>
        </p:spPr>
        <p:txBody>
          <a:bodyPr/>
          <a:lstStyle/>
          <a:p>
            <a:pPr eaLnBrk="1" hangingPunct="1"/>
            <a:r>
              <a:rPr lang="en-US" altLang="en-US" smtClean="0"/>
              <a:t>Capital Expenditures and Depreciation</a:t>
            </a:r>
          </a:p>
        </p:txBody>
      </p:sp>
      <p:sp>
        <p:nvSpPr>
          <p:cNvPr id="25603" name="Rectangle 5"/>
          <p:cNvSpPr>
            <a:spLocks noGrp="1" noChangeArrowheads="1"/>
          </p:cNvSpPr>
          <p:nvPr>
            <p:ph idx="1"/>
          </p:nvPr>
        </p:nvSpPr>
        <p:spPr>
          <a:xfrm>
            <a:off x="457200" y="1430338"/>
            <a:ext cx="8382000" cy="4648200"/>
          </a:xfrm>
        </p:spPr>
        <p:txBody>
          <a:bodyPr rIns="91440"/>
          <a:lstStyle/>
          <a:p>
            <a:pPr eaLnBrk="1" hangingPunct="1"/>
            <a:r>
              <a:rPr lang="en-US" altLang="en-US" smtClean="0"/>
              <a:t>The $7.5 million in new equipment is a cash expense, but it is not directly listed as an expense when calculating earnings. Instead, the firm deducts a fraction of the cost of these items each year as depreciation.</a:t>
            </a:r>
          </a:p>
          <a:p>
            <a:pPr eaLnBrk="1" hangingPunct="1">
              <a:spcBef>
                <a:spcPct val="60000"/>
              </a:spcBef>
            </a:pPr>
            <a:r>
              <a:rPr lang="en-US" altLang="en-US" smtClean="0"/>
              <a:t>Straight Line Depreciation</a:t>
            </a:r>
          </a:p>
          <a:p>
            <a:pPr lvl="1" eaLnBrk="1" hangingPunct="1">
              <a:spcBef>
                <a:spcPct val="35000"/>
              </a:spcBef>
            </a:pPr>
            <a:r>
              <a:rPr lang="en-US" altLang="en-US" smtClean="0"/>
              <a:t>The asset’s cost is divided equally over its life.</a:t>
            </a:r>
          </a:p>
          <a:p>
            <a:pPr lvl="1" eaLnBrk="1" hangingPunct="1">
              <a:buFontTx/>
              <a:buNone/>
            </a:pPr>
            <a:r>
              <a:rPr lang="en-US" altLang="en-US" smtClean="0"/>
              <a:t>	</a:t>
            </a:r>
            <a:r>
              <a:rPr lang="en-US" altLang="en-US" sz="2000" smtClean="0"/>
              <a:t>Annual Depreciation = $7.5 million ÷ 5 years = $1.5 million/year</a:t>
            </a: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60463" y="177800"/>
            <a:ext cx="7696200" cy="1143000"/>
          </a:xfrm>
        </p:spPr>
        <p:txBody>
          <a:bodyPr/>
          <a:lstStyle/>
          <a:p>
            <a:pPr eaLnBrk="1" hangingPunct="1"/>
            <a:r>
              <a:rPr lang="en-US" altLang="en-US" smtClean="0"/>
              <a:t>Interest Expense</a:t>
            </a:r>
          </a:p>
        </p:txBody>
      </p:sp>
      <p:sp>
        <p:nvSpPr>
          <p:cNvPr id="26627" name="Rectangle 3"/>
          <p:cNvSpPr>
            <a:spLocks noGrp="1" noChangeArrowheads="1"/>
          </p:cNvSpPr>
          <p:nvPr>
            <p:ph idx="1"/>
          </p:nvPr>
        </p:nvSpPr>
        <p:spPr>
          <a:xfrm>
            <a:off x="457200" y="1430338"/>
            <a:ext cx="8382000" cy="4648200"/>
          </a:xfrm>
        </p:spPr>
        <p:txBody>
          <a:bodyPr rIns="91440"/>
          <a:lstStyle/>
          <a:p>
            <a:pPr eaLnBrk="1" hangingPunct="1"/>
            <a:r>
              <a:rPr lang="en-US" altLang="en-US" smtClean="0"/>
              <a:t>In capital budgeting decisions, </a:t>
            </a:r>
            <a:r>
              <a:rPr lang="en-US" altLang="en-US" i="1" smtClean="0"/>
              <a:t>interest expense is typically not included</a:t>
            </a:r>
            <a:r>
              <a:rPr lang="en-US" altLang="en-US" smtClean="0"/>
              <a:t>. The rationale is that the project should be judged on its own, not on how it will be financed.</a:t>
            </a:r>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168400" y="169863"/>
            <a:ext cx="7696200" cy="1143000"/>
          </a:xfrm>
        </p:spPr>
        <p:txBody>
          <a:bodyPr/>
          <a:lstStyle/>
          <a:p>
            <a:pPr eaLnBrk="1" hangingPunct="1"/>
            <a:r>
              <a:rPr lang="en-US" altLang="en-US" smtClean="0"/>
              <a:t>Taxes</a:t>
            </a:r>
          </a:p>
        </p:txBody>
      </p:sp>
      <p:sp>
        <p:nvSpPr>
          <p:cNvPr id="1028" name="Rectangle 3"/>
          <p:cNvSpPr>
            <a:spLocks noGrp="1" noChangeArrowheads="1"/>
          </p:cNvSpPr>
          <p:nvPr>
            <p:ph idx="1"/>
          </p:nvPr>
        </p:nvSpPr>
        <p:spPr>
          <a:xfrm>
            <a:off x="457200" y="1430338"/>
            <a:ext cx="8382000" cy="4648200"/>
          </a:xfrm>
        </p:spPr>
        <p:txBody>
          <a:bodyPr rIns="91440"/>
          <a:lstStyle/>
          <a:p>
            <a:pPr eaLnBrk="1" hangingPunct="1"/>
            <a:r>
              <a:rPr lang="en-US" altLang="en-US" smtClean="0"/>
              <a:t>Marginal Corporate Tax Rate</a:t>
            </a:r>
          </a:p>
          <a:p>
            <a:pPr lvl="1" eaLnBrk="1" hangingPunct="1"/>
            <a:r>
              <a:rPr lang="en-US" altLang="en-US" smtClean="0"/>
              <a:t>The tax rate on the marginal or </a:t>
            </a:r>
            <a:r>
              <a:rPr lang="en-US" altLang="en-US" i="1" smtClean="0"/>
              <a:t>incremental</a:t>
            </a:r>
            <a:r>
              <a:rPr lang="en-US" altLang="en-US" smtClean="0"/>
              <a:t> dollar of pre-tax income. Note: A negative tax is equal to a tax credit.</a:t>
            </a:r>
          </a:p>
        </p:txBody>
      </p:sp>
      <p:graphicFrame>
        <p:nvGraphicFramePr>
          <p:cNvPr id="1026" name="Object 4"/>
          <p:cNvGraphicFramePr>
            <a:graphicFrameLocks noChangeAspect="1"/>
          </p:cNvGraphicFramePr>
          <p:nvPr/>
        </p:nvGraphicFramePr>
        <p:xfrm>
          <a:off x="2819400" y="3868738"/>
          <a:ext cx="3840163" cy="517525"/>
        </p:xfrm>
        <a:graphic>
          <a:graphicData uri="http://schemas.openxmlformats.org/presentationml/2006/ole">
            <p:oleObj spid="_x0000_s1026" name="Equation" r:id="rId4" imgW="1701800" imgH="228600" progId="Equation.DSMT4">
              <p:embed/>
            </p:oleObj>
          </a:graphicData>
        </a:graphic>
      </p:graphicFrame>
    </p:spTree>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7"/>
  <p:tag name="MMPROD_UIDATA" val="&lt;database version=&quot;6.0&quot;&gt;&lt;object type=&quot;1&quot; unique_id=&quot;10001&quot;&gt;&lt;object type=&quot;8&quot; unique_id=&quot;13800&quot;&gt;&lt;/object&gt;&lt;object type=&quot;2&quot; unique_id=&quot;13801&quot;&gt;&lt;object type=&quot;3&quot; unique_id=&quot;13802&quot;&gt;&lt;property id=&quot;20148&quot; value=&quot;5&quot;/&gt;&lt;property id=&quot;20300&quot; value=&quot;Slide 1&quot;/&gt;&lt;property id=&quot;20307&quot; value=&quot;256&quot;/&gt;&lt;/object&gt;&lt;object type=&quot;3&quot; unique_id=&quot;13803&quot;&gt;&lt;property id=&quot;20148&quot; value=&quot;5&quot;/&gt;&lt;property id=&quot;20300&quot; value=&quot;Slide 2 - &amp;quot;Chapter Outline&amp;quot;&quot;/&gt;&lt;property id=&quot;20307&quot; value=&quot;257&quot;/&gt;&lt;/object&gt;&lt;object type=&quot;3&quot; unique_id=&quot;13804&quot;&gt;&lt;property id=&quot;20148&quot; value=&quot;5&quot;/&gt;&lt;property id=&quot;20300&quot; value=&quot;Slide 3 - &amp;quot;Learning Objectives&amp;quot;&quot;/&gt;&lt;property id=&quot;20307&quot; value=&quot;258&quot;/&gt;&lt;/object&gt;&lt;object type=&quot;3&quot; unique_id=&quot;13805&quot;&gt;&lt;property id=&quot;20148&quot; value=&quot;5&quot;/&gt;&lt;property id=&quot;20300&quot; value=&quot;Slide 4 - &amp;quot;Learning Objectives (cont'd)&amp;quot;&quot;/&gt;&lt;property id=&quot;20307&quot; value=&quot;318&quot;/&gt;&lt;/object&gt;&lt;object type=&quot;3&quot; unique_id=&quot;13806&quot;&gt;&lt;property id=&quot;20148&quot; value=&quot;5&quot;/&gt;&lt;property id=&quot;20300&quot; value=&quot;Slide 5 - &amp;quot;Learning Objectives (cont'd)&amp;quot;&quot;/&gt;&lt;property id=&quot;20307&quot; value=&quot;332&quot;/&gt;&lt;/object&gt;&lt;object type=&quot;3&quot; unique_id=&quot;13807&quot;&gt;&lt;property id=&quot;20148&quot; value=&quot;5&quot;/&gt;&lt;property id=&quot;20300&quot; value=&quot;Slide 6 - &amp;quot;8.1 Forecasting Earnings&amp;quot;&quot;/&gt;&lt;property id=&quot;20307&quot; value=&quot;259&quot;/&gt;&lt;/object&gt;&lt;object type=&quot;3&quot; unique_id=&quot;13808&quot;&gt;&lt;property id=&quot;20148&quot; value=&quot;5&quot;/&gt;&lt;property id=&quot;20300&quot; value=&quot;Slide 7 - &amp;quot;Revenue and Cost Estimates&amp;quot;&quot;/&gt;&lt;property id=&quot;20307&quot; value=&quot;260&quot;/&gt;&lt;/object&gt;&lt;object type=&quot;3&quot; unique_id=&quot;13809&quot;&gt;&lt;property id=&quot;20148&quot; value=&quot;5&quot;/&gt;&lt;property id=&quot;20300&quot; value=&quot;Slide 8 - &amp;quot;Revenue and Cost Estimates (cont'd)&amp;quot;&quot;/&gt;&lt;property id=&quot;20307&quot; value=&quot;261&quot;/&gt;&lt;/object&gt;&lt;object type=&quot;3&quot; unique_id=&quot;13810&quot;&gt;&lt;property id=&quot;20148&quot; value=&quot;5&quot;/&gt;&lt;property id=&quot;20300&quot; value=&quot;Slide 9 - &amp;quot;Incremental Earnings Forecast&amp;quot;&quot;/&gt;&lt;property id=&quot;20307&quot; value=&quot;262&quot;/&gt;&lt;/object&gt;&lt;object type=&quot;3&quot; unique_id=&quot;13811&quot;&gt;&lt;property id=&quot;20148&quot; value=&quot;5&quot;/&gt;&lt;property id=&quot;20300&quot; value=&quot;Slide 10 - &amp;quot;Capital Expenditures and Depreciation&amp;quot;&quot;/&gt;&lt;property id=&quot;20307&quot; value=&quot;263&quot;/&gt;&lt;/object&gt;&lt;object type=&quot;3&quot; unique_id=&quot;13812&quot;&gt;&lt;property id=&quot;20148&quot; value=&quot;5&quot;/&gt;&lt;property id=&quot;20300&quot; value=&quot;Slide 11 - &amp;quot;Interest Expense&amp;quot;&quot;/&gt;&lt;property id=&quot;20307&quot; value=&quot;264&quot;/&gt;&lt;/object&gt;&lt;object type=&quot;3&quot; unique_id=&quot;13813&quot;&gt;&lt;property id=&quot;20148&quot; value=&quot;5&quot;/&gt;&lt;property id=&quot;20300&quot; value=&quot;Slide 12 - &amp;quot;Taxes&amp;quot;&quot;/&gt;&lt;property id=&quot;20307&quot; value=&quot;265&quot;/&gt;&lt;/object&gt;&lt;object type=&quot;3&quot; unique_id=&quot;13814&quot;&gt;&lt;property id=&quot;20148&quot; value=&quot;5&quot;/&gt;&lt;property id=&quot;20300&quot; value=&quot;Slide 13 - &amp;quot;Taxes (cont'd)&amp;quot;&quot;/&gt;&lt;property id=&quot;20307&quot; value=&quot;266&quot;/&gt;&lt;/object&gt;&lt;object type=&quot;3&quot; unique_id=&quot;13815&quot;&gt;&lt;property id=&quot;20148&quot; value=&quot;5&quot;/&gt;&lt;property id=&quot;20300&quot; value=&quot;Slide 14 - &amp;quot;Textbook Example 8.1&amp;quot;&quot;/&gt;&lt;property id=&quot;20307&quot; value=&quot;267&quot;/&gt;&lt;/object&gt;&lt;object type=&quot;3&quot; unique_id=&quot;13816&quot;&gt;&lt;property id=&quot;20148&quot; value=&quot;5&quot;/&gt;&lt;property id=&quot;20300&quot; value=&quot;Slide 15 - &amp;quot;Textbook Example 8.1 (cont'd)&amp;quot;&quot;/&gt;&lt;property id=&quot;20307&quot; value=&quot;268&quot;/&gt;&lt;/object&gt;&lt;object type=&quot;3&quot; unique_id=&quot;13817&quot;&gt;&lt;property id=&quot;20148&quot; value=&quot;5&quot;/&gt;&lt;property id=&quot;20300&quot; value=&quot;Slide 16 - &amp;quot;Alternative Example 8.1&amp;quot;&quot;/&gt;&lt;property id=&quot;20307&quot; value=&quot;319&quot;/&gt;&lt;/object&gt;&lt;object type=&quot;3&quot; unique_id=&quot;13818&quot;&gt;&lt;property id=&quot;20148&quot; value=&quot;5&quot;/&gt;&lt;property id=&quot;20300&quot; value=&quot;Slide 17 - &amp;quot;Alternative Example 8.1&amp;quot;&quot;/&gt;&lt;property id=&quot;20307&quot; value=&quot;320&quot;/&gt;&lt;/object&gt;&lt;object type=&quot;3&quot; unique_id=&quot;13819&quot;&gt;&lt;property id=&quot;20148&quot; value=&quot;5&quot;/&gt;&lt;property id=&quot;20300&quot; value=&quot;Slide 18 - &amp;quot;Alternative Example 8.1&amp;quot;&quot;/&gt;&lt;property id=&quot;20307&quot; value=&quot;321&quot;/&gt;&lt;/object&gt;&lt;object type=&quot;3&quot; unique_id=&quot;13820&quot;&gt;&lt;property id=&quot;20148&quot; value=&quot;5&quot;/&gt;&lt;property id=&quot;20300&quot; value=&quot;Slide 19 - &amp;quot;Indirect Effects on Incremental Earnings&amp;quot;&quot;/&gt;&lt;property id=&quot;20307&quot; value=&quot;269&quot;/&gt;&lt;/object&gt;&lt;object type=&quot;3&quot; unique_id=&quot;13821&quot;&gt;&lt;property id=&quot;20148&quot; value=&quot;5&quot;/&gt;&lt;property id=&quot;20300&quot; value=&quot;Slide 20 - &amp;quot;Textbook Example 8.2&amp;quot;&quot;/&gt;&lt;property id=&quot;20307&quot; value=&quot;270&quot;/&gt;&lt;/object&gt;&lt;object type=&quot;3&quot; unique_id=&quot;13822&quot;&gt;&lt;property id=&quot;20148&quot; value=&quot;5&quot;/&gt;&lt;property id=&quot;20300&quot; value=&quot;Slide 21 - &amp;quot;Textbook Example 8.2 (cont'd)&amp;quot;&quot;/&gt;&lt;property id=&quot;20307&quot; value=&quot;271&quot;/&gt;&lt;/object&gt;&lt;object type=&quot;3&quot; unique_id=&quot;13823&quot;&gt;&lt;property id=&quot;20148&quot; value=&quot;5&quot;/&gt;&lt;property id=&quot;20300&quot; value=&quot;Slide 22 - &amp;quot;Alternative Example 8.2&amp;quot;&quot;/&gt;&lt;property id=&quot;20307&quot; value=&quot;322&quot;/&gt;&lt;/object&gt;&lt;object type=&quot;3&quot; unique_id=&quot;13824&quot;&gt;&lt;property id=&quot;20148&quot; value=&quot;5&quot;/&gt;&lt;property id=&quot;20300&quot; value=&quot;Slide 23 - &amp;quot;Alternative Example 8.2&amp;quot;&quot;/&gt;&lt;property id=&quot;20307&quot; value=&quot;323&quot;/&gt;&lt;/object&gt;&lt;object type=&quot;3&quot; unique_id=&quot;13825&quot;&gt;&lt;property id=&quot;20148&quot; value=&quot;5&quot;/&gt;&lt;property id=&quot;20300&quot; value=&quot;Slide 24 - &amp;quot;Indirect Effects on Incremental &amp;#x0D;&amp;#x0A;Earnings (cont'd)&amp;quot;&quot;/&gt;&lt;property id=&quot;20307&quot; value=&quot;272&quot;/&gt;&lt;/object&gt;&lt;object type=&quot;3&quot; unique_id=&quot;13826&quot;&gt;&lt;property id=&quot;20148&quot; value=&quot;5&quot;/&gt;&lt;property id=&quot;20300&quot; value=&quot;Slide 25 - &amp;quot;Indirect Effects on Incremental &amp;#x0D;&amp;#x0A;Earnings (cont'd)&amp;quot;&quot;/&gt;&lt;property id=&quot;20307&quot; value=&quot;273&quot;/&gt;&lt;/object&gt;&lt;object type=&quot;3&quot; unique_id=&quot;13827&quot;&gt;&lt;property id=&quot;20148&quot; value=&quot;5&quot;/&gt;&lt;property id=&quot;20300&quot; value=&quot;Slide 26 - &amp;quot;Indirect Effects on Incremental &amp;#x0D;&amp;#x0A;Earnings (cont'd)&amp;quot;&quot;/&gt;&lt;property id=&quot;20307&quot; value=&quot;274&quot;/&gt;&lt;/object&gt;&lt;object type=&quot;3&quot; unique_id=&quot;13828&quot;&gt;&lt;property id=&quot;20148&quot; value=&quot;5&quot;/&gt;&lt;property id=&quot;20300&quot; value=&quot;Slide 27 - &amp;quot;Sunk Costs and Incremental Earnings&amp;quot;&quot;/&gt;&lt;property id=&quot;20307&quot; value=&quot;275&quot;/&gt;&lt;/object&gt;&lt;object type=&quot;3&quot; unique_id=&quot;13829&quot;&gt;&lt;property id=&quot;20148&quot; value=&quot;5&quot;/&gt;&lt;property id=&quot;20300&quot; value=&quot;Slide 28 - &amp;quot;Sunk Costs and Incremental &amp;#x0D;&amp;#x0A;Earnings (cont'd)&amp;quot;&quot;/&gt;&lt;property id=&quot;20307&quot; value=&quot;276&quot;/&gt;&lt;/object&gt;&lt;object type=&quot;3&quot; unique_id=&quot;13830&quot;&gt;&lt;property id=&quot;20148&quot; value=&quot;5&quot;/&gt;&lt;property id=&quot;20300&quot; value=&quot;Slide 29 - &amp;quot;Sunk Costs and Incremental &amp;#x0D;&amp;#x0A;Earnings (cont'd)&amp;quot;&quot;/&gt;&lt;property id=&quot;20307&quot; value=&quot;277&quot;/&gt;&lt;/object&gt;&lt;object type=&quot;3&quot; unique_id=&quot;13831&quot;&gt;&lt;property id=&quot;20148&quot; value=&quot;5&quot;/&gt;&lt;property id=&quot;20300&quot; value=&quot;Slide 30 - &amp;quot;Sunk Costs and Incremental &amp;#x0D;&amp;#x0A;Earnings (cont'd)&amp;quot;&quot;/&gt;&lt;property id=&quot;20307&quot; value=&quot;333&quot;/&gt;&lt;/object&gt;&lt;object type=&quot;3&quot; unique_id=&quot;13832&quot;&gt;&lt;property id=&quot;20148&quot; value=&quot;5&quot;/&gt;&lt;property id=&quot;20300&quot; value=&quot;Slide 31 - &amp;quot;Real-World Complexities&amp;quot;&quot;/&gt;&lt;property id=&quot;20307&quot; value=&quot;278&quot;/&gt;&lt;/object&gt;&lt;object type=&quot;3&quot; unique_id=&quot;13833&quot;&gt;&lt;property id=&quot;20148&quot; value=&quot;5&quot;/&gt;&lt;property id=&quot;20300&quot; value=&quot;Slide 32 - &amp;quot;Textbook Example 8.3&amp;quot;&quot;/&gt;&lt;property id=&quot;20307&quot; value=&quot;279&quot;/&gt;&lt;/object&gt;&lt;object type=&quot;3&quot; unique_id=&quot;13834&quot;&gt;&lt;property id=&quot;20148&quot; value=&quot;5&quot;/&gt;&lt;property id=&quot;20300&quot; value=&quot;Slide 33 - &amp;quot;Textbook Example 8.3 (cont'd)&amp;quot;&quot;/&gt;&lt;property id=&quot;20307&quot; value=&quot;280&quot;/&gt;&lt;/object&gt;&lt;object type=&quot;3&quot; unique_id=&quot;13835&quot;&gt;&lt;property id=&quot;20148&quot; value=&quot;5&quot;/&gt;&lt;property id=&quot;20300&quot; value=&quot;Slide 34 - &amp;quot;8.2 Determining Free Cash Flow and NPV&amp;quot;&quot;/&gt;&lt;property id=&quot;20307&quot; value=&quot;281&quot;/&gt;&lt;/object&gt;&lt;object type=&quot;3&quot; unique_id=&quot;13836&quot;&gt;&lt;property id=&quot;20148&quot; value=&quot;5&quot;/&gt;&lt;property id=&quot;20300&quot; value=&quot;Slide 35 - &amp;quot;Calculating the Free Cash Flow &amp;#x0D;&amp;#x0A;from Earnings&amp;quot;&quot;/&gt;&lt;property id=&quot;20307&quot; value=&quot;282&quot;/&gt;&lt;/object&gt;&lt;object type=&quot;3&quot; unique_id=&quot;13837&quot;&gt;&lt;property id=&quot;20148&quot; value=&quot;5&quot;/&gt;&lt;property id=&quot;20300&quot; value=&quot;Slide 36 - &amp;quot;Calculating the Free Cash Flow &amp;#x0D;&amp;#x0A;from Earnings (cont'd)&amp;quot;&quot;/&gt;&lt;property id=&quot;20307&quot; value=&quot;283&quot;/&gt;&lt;/object&gt;&lt;object type=&quot;3&quot; unique_id=&quot;13838&quot;&gt;&lt;property id=&quot;20148&quot; value=&quot;5&quot;/&gt;&lt;property id=&quot;20300&quot; value=&quot;Slide 37 - &amp;quot;Calculating the Free Cash Flow &amp;#x0D;&amp;#x0A;from Earnings (cont'd)&amp;quot;&quot;/&gt;&lt;property id=&quot;20307&quot; value=&quot;284&quot;/&gt;&lt;/object&gt;&lt;object type=&quot;3&quot; unique_id=&quot;13839&quot;&gt;&lt;property id=&quot;20148&quot; value=&quot;5&quot;/&gt;&lt;property id=&quot;20300&quot; value=&quot;Slide 38 - &amp;quot;Calculating the Free Cash Flow &amp;#x0D;&amp;#x0A;from Earnings (cont'd)&amp;quot;&quot;/&gt;&lt;property id=&quot;20307&quot; value=&quot;285&quot;/&gt;&lt;/object&gt;&lt;object type=&quot;3&quot; unique_id=&quot;13840&quot;&gt;&lt;property id=&quot;20148&quot; value=&quot;5&quot;/&gt;&lt;property id=&quot;20300&quot; value=&quot;Slide 39 - &amp;quot;Textbook Example 8.4&amp;quot;&quot;/&gt;&lt;property id=&quot;20307&quot; value=&quot;286&quot;/&gt;&lt;/object&gt;&lt;object type=&quot;3&quot; unique_id=&quot;13841&quot;&gt;&lt;property id=&quot;20148&quot; value=&quot;5&quot;/&gt;&lt;property id=&quot;20300&quot; value=&quot;Slide 40 - &amp;quot;Textbook Example 8.4 (cont'd)&amp;quot;&quot;/&gt;&lt;property id=&quot;20307&quot; value=&quot;287&quot;/&gt;&lt;/object&gt;&lt;object type=&quot;3&quot; unique_id=&quot;13842&quot;&gt;&lt;property id=&quot;20148&quot; value=&quot;5&quot;/&gt;&lt;property id=&quot;20300&quot; value=&quot;Slide 41 - &amp;quot;Alternative Example 8.4&amp;quot;&quot;/&gt;&lt;property id=&quot;20307&quot; value=&quot;327&quot;/&gt;&lt;/object&gt;&lt;object type=&quot;3&quot; unique_id=&quot;13843&quot;&gt;&lt;property id=&quot;20148&quot; value=&quot;5&quot;/&gt;&lt;property id=&quot;20300&quot; value=&quot;Slide 42 - &amp;quot;Alternative Example 8.4 (cont’d)&amp;quot;&quot;/&gt;&lt;property id=&quot;20307&quot; value=&quot;328&quot;/&gt;&lt;/object&gt;&lt;object type=&quot;3&quot; unique_id=&quot;13844&quot;&gt;&lt;property id=&quot;20148&quot; value=&quot;5&quot;/&gt;&lt;property id=&quot;20300&quot; value=&quot;Slide 43 - &amp;quot;Calculating Free Cash Flow Directly&amp;quot;&quot;/&gt;&lt;property id=&quot;20307&quot; value=&quot;288&quot;/&gt;&lt;/object&gt;&lt;object type=&quot;3&quot; unique_id=&quot;13845&quot;&gt;&lt;property id=&quot;20148&quot; value=&quot;5&quot;/&gt;&lt;property id=&quot;20300&quot; value=&quot;Slide 44 - &amp;quot;Calculating the NPV&amp;quot;&quot;/&gt;&lt;property id=&quot;20307&quot; value=&quot;289&quot;/&gt;&lt;/object&gt;&lt;object type=&quot;3&quot; unique_id=&quot;13846&quot;&gt;&lt;property id=&quot;20148&quot; value=&quot;5&quot;/&gt;&lt;property id=&quot;20300&quot; value=&quot;Slide 45 - &amp;quot;8.3 Choosing Among Alternatives&amp;quot;&quot;/&gt;&lt;property id=&quot;20307&quot; value=&quot;290&quot;/&gt;&lt;/object&gt;&lt;object type=&quot;3&quot; unique_id=&quot;13847&quot;&gt;&lt;property id=&quot;20148&quot; value=&quot;5&quot;/&gt;&lt;property id=&quot;20300&quot; value=&quot;Slide 46 - &amp;quot;8.3 Choosing Among Alternatives (cont'd)&amp;quot;&quot;/&gt;&lt;property id=&quot;20307&quot; value=&quot;291&quot;/&gt;&lt;/object&gt;&lt;object type=&quot;3&quot; unique_id=&quot;13848&quot;&gt;&lt;property id=&quot;20148&quot; value=&quot;5&quot;/&gt;&lt;property id=&quot;20300&quot; value=&quot;Slide 47 - &amp;quot;8.3 Choosing Among Alternatives (cont'd)&amp;quot;&quot;/&gt;&lt;property id=&quot;20307&quot; value=&quot;292&quot;/&gt;&lt;/object&gt;&lt;object type=&quot;3&quot; unique_id=&quot;13849&quot;&gt;&lt;property id=&quot;20148&quot; value=&quot;5&quot;/&gt;&lt;property id=&quot;20300&quot; value=&quot;Slide 48 - &amp;quot;8.3 Choosing Among Alternatives (cont'd)&amp;quot;&quot;/&gt;&lt;property id=&quot;20307&quot; value=&quot;293&quot;/&gt;&lt;/object&gt;&lt;object type=&quot;3&quot; unique_id=&quot;13850&quot;&gt;&lt;property id=&quot;20148&quot; value=&quot;5&quot;/&gt;&lt;property id=&quot;20300&quot; value=&quot;Slide 49 - &amp;quot;8.3 Choosing Among Alternatives (cont'd)&amp;quot;&quot;/&gt;&lt;property id=&quot;20307&quot; value=&quot;294&quot;/&gt;&lt;/object&gt;&lt;object type=&quot;3&quot; unique_id=&quot;13851&quot;&gt;&lt;property id=&quot;20148&quot; value=&quot;5&quot;/&gt;&lt;property id=&quot;20300&quot; value=&quot;Slide 50 - &amp;quot;8.3 Choosing Among Alternatives (cont'd)&amp;quot;&quot;/&gt;&lt;property id=&quot;20307&quot; value=&quot;295&quot;/&gt;&lt;/object&gt;&lt;object type=&quot;3&quot; unique_id=&quot;13852&quot;&gt;&lt;property id=&quot;20148&quot; value=&quot;5&quot;/&gt;&lt;property id=&quot;20300&quot; value=&quot;Slide 51 - &amp;quot;8.4 Further Adjustments to Free Cash Flow&amp;quot;&quot;/&gt;&lt;property id=&quot;20307&quot; value=&quot;296&quot;/&gt;&lt;/object&gt;&lt;object type=&quot;3&quot; unique_id=&quot;13853&quot;&gt;&lt;property id=&quot;20148&quot; value=&quot;5&quot;/&gt;&lt;property id=&quot;20300&quot; value=&quot;Slide 52 - &amp;quot;Textbook Example 8.5&amp;quot;&quot;/&gt;&lt;property id=&quot;20307&quot; value=&quot;297&quot;/&gt;&lt;/object&gt;&lt;object type=&quot;3&quot; unique_id=&quot;13854&quot;&gt;&lt;property id=&quot;20148&quot; value=&quot;5&quot;/&gt;&lt;property id=&quot;20300&quot; value=&quot;Slide 53 - &amp;quot;Textbook Example 8.5 (cont'd)&amp;quot;&quot;/&gt;&lt;property id=&quot;20307&quot; value=&quot;298&quot;/&gt;&lt;/object&gt;&lt;object type=&quot;3&quot; unique_id=&quot;13855&quot;&gt;&lt;property id=&quot;20148&quot; value=&quot;5&quot;/&gt;&lt;property id=&quot;20300&quot; value=&quot;Slide 54 - &amp;quot;Alternative Example 8.5 &amp;quot;&quot;/&gt;&lt;property id=&quot;20307&quot; value=&quot;325&quot;/&gt;&lt;/object&gt;&lt;object type=&quot;3&quot; unique_id=&quot;13856&quot;&gt;&lt;property id=&quot;20148&quot; value=&quot;5&quot;/&gt;&lt;property id=&quot;20300&quot; value=&quot;Slide 55 - &amp;quot;Alternative Example 8.5 (cont’d) &amp;quot;&quot;/&gt;&lt;property id=&quot;20307&quot; value=&quot;326&quot;/&gt;&lt;/object&gt;&lt;object type=&quot;3&quot; unique_id=&quot;13857&quot;&gt;&lt;property id=&quot;20148&quot; value=&quot;5&quot;/&gt;&lt;property id=&quot;20300&quot; value=&quot;Slide 56 - &amp;quot;Further Adjustments &amp;#x0D;&amp;#x0A;to Free Cash Flow (cont'd)&amp;quot;&quot;/&gt;&lt;property id=&quot;20307&quot; value=&quot;299&quot;/&gt;&lt;/object&gt;&lt;object type=&quot;3&quot; unique_id=&quot;13858&quot;&gt;&lt;property id=&quot;20148&quot; value=&quot;5&quot;/&gt;&lt;property id=&quot;20300&quot; value=&quot;Slide 57 - &amp;quot;Textbook Example 8.6&amp;quot;&quot;/&gt;&lt;property id=&quot;20307&quot; value=&quot;300&quot;/&gt;&lt;/object&gt;&lt;object type=&quot;3&quot; unique_id=&quot;13859&quot;&gt;&lt;property id=&quot;20148&quot; value=&quot;5&quot;/&gt;&lt;property id=&quot;20300&quot; value=&quot;Slide 58 - &amp;quot;Textbook Example 8.6 (cont'd)&amp;quot;&quot;/&gt;&lt;property id=&quot;20307&quot; value=&quot;301&quot;/&gt;&lt;/object&gt;&lt;object type=&quot;3&quot; unique_id=&quot;13860&quot;&gt;&lt;property id=&quot;20148&quot; value=&quot;5&quot;/&gt;&lt;property id=&quot;20300&quot; value=&quot;Slide 59 - &amp;quot;Alternative Example 8.6 &amp;quot;&quot;/&gt;&lt;property id=&quot;20307&quot; value=&quot;338&quot;/&gt;&lt;/object&gt;&lt;object type=&quot;3&quot; unique_id=&quot;13861&quot;&gt;&lt;property id=&quot;20148&quot; value=&quot;5&quot;/&gt;&lt;property id=&quot;20300&quot; value=&quot;Slide 60 - &amp;quot;Alternative Example 8.6 (cont’d) &amp;quot;&quot;/&gt;&lt;property id=&quot;20307&quot; value=&quot;339&quot;/&gt;&lt;/object&gt;&lt;object type=&quot;3&quot; unique_id=&quot;13862&quot;&gt;&lt;property id=&quot;20148&quot; value=&quot;5&quot;/&gt;&lt;property id=&quot;20300&quot; value=&quot;Slide 61 - &amp;quot;Alternative Example 8.6 (cont’d) &amp;quot;&quot;/&gt;&lt;property id=&quot;20307&quot; value=&quot;340&quot;/&gt;&lt;/object&gt;&lt;object type=&quot;3&quot; unique_id=&quot;13863&quot;&gt;&lt;property id=&quot;20148&quot; value=&quot;5&quot;/&gt;&lt;property id=&quot;20300&quot; value=&quot;Slide 62 - &amp;quot;Further Adjustments &amp;#x0D;&amp;#x0A;to Free Cash Flow (cont'd)&amp;quot;&quot;/&gt;&lt;property id=&quot;20307&quot; value=&quot;302&quot;/&gt;&lt;/object&gt;&lt;object type=&quot;3&quot; unique_id=&quot;13864&quot;&gt;&lt;property id=&quot;20148&quot; value=&quot;5&quot;/&gt;&lt;property id=&quot;20300&quot; value=&quot;Slide 63 - &amp;quot;Textbook Example 8.7&amp;quot;&quot;/&gt;&lt;property id=&quot;20307&quot; value=&quot;303&quot;/&gt;&lt;/object&gt;&lt;object type=&quot;3&quot; unique_id=&quot;13865&quot;&gt;&lt;property id=&quot;20148&quot; value=&quot;5&quot;/&gt;&lt;property id=&quot;20300&quot; value=&quot;Slide 64 - &amp;quot;Textbook Example 8.7 (cont'd)&amp;quot;&quot;/&gt;&lt;property id=&quot;20307&quot; value=&quot;304&quot;/&gt;&lt;/object&gt;&lt;object type=&quot;3&quot; unique_id=&quot;13866&quot;&gt;&lt;property id=&quot;20148&quot; value=&quot;5&quot;/&gt;&lt;property id=&quot;20300&quot; value=&quot;Slide 65 - &amp;quot;Alternative Example 8.7 &amp;quot;&quot;/&gt;&lt;property id=&quot;20307&quot; value=&quot;341&quot;/&gt;&lt;/object&gt;&lt;object type=&quot;3&quot; unique_id=&quot;13867&quot;&gt;&lt;property id=&quot;20148&quot; value=&quot;5&quot;/&gt;&lt;property id=&quot;20300&quot; value=&quot;Slide 66 - &amp;quot;Alternative Example 8.7 (cont’d) &amp;quot;&quot;/&gt;&lt;property id=&quot;20307&quot; value=&quot;342&quot;/&gt;&lt;/object&gt;&lt;object type=&quot;3&quot; unique_id=&quot;13868&quot;&gt;&lt;property id=&quot;20148&quot; value=&quot;5&quot;/&gt;&lt;property id=&quot;20300&quot; value=&quot;Slide 67 - &amp;quot;Alternative Example 8.7 (cont’d) &amp;quot;&quot;/&gt;&lt;property id=&quot;20307&quot; value=&quot;343&quot;/&gt;&lt;/object&gt;&lt;object type=&quot;3&quot; unique_id=&quot;13869&quot;&gt;&lt;property id=&quot;20148&quot; value=&quot;5&quot;/&gt;&lt;property id=&quot;20300&quot; value=&quot;Slide 68 - &amp;quot;Further Adjustments &amp;#x0D;&amp;#x0A;to Free Cash Flow (cont'd)&amp;quot;&quot;/&gt;&lt;property id=&quot;20307&quot; value=&quot;305&quot;/&gt;&lt;/object&gt;&lt;object type=&quot;3&quot; unique_id=&quot;13870&quot;&gt;&lt;property id=&quot;20148&quot; value=&quot;5&quot;/&gt;&lt;property id=&quot;20300&quot; value=&quot;Slide 69 - &amp;quot;Textbook Example 8.8&amp;quot;&quot;/&gt;&lt;property id=&quot;20307&quot; value=&quot;306&quot;/&gt;&lt;/object&gt;&lt;object type=&quot;3&quot; unique_id=&quot;13871&quot;&gt;&lt;property id=&quot;20148&quot; value=&quot;5&quot;/&gt;&lt;property id=&quot;20300&quot; value=&quot;Slide 70 - &amp;quot;Textbook Example 8.8 (cont'd)&amp;quot;&quot;/&gt;&lt;property id=&quot;20307&quot; value=&quot;307&quot;/&gt;&lt;/object&gt;&lt;object type=&quot;3&quot; unique_id=&quot;13872&quot;&gt;&lt;property id=&quot;20148&quot; value=&quot;5&quot;/&gt;&lt;property id=&quot;20300&quot; value=&quot;Slide 71 - &amp;quot;8.5 Analyzing the Project&amp;quot;&quot;/&gt;&lt;property id=&quot;20307&quot; value=&quot;308&quot;/&gt;&lt;/object&gt;&lt;object type=&quot;3&quot; unique_id=&quot;13873&quot;&gt;&lt;property id=&quot;20148&quot; value=&quot;5&quot;/&gt;&lt;property id=&quot;20300&quot; value=&quot;Slide 72 - &amp;quot;8.5 Analyzing the Project (cont'd)&amp;quot;&quot;/&gt;&lt;property id=&quot;20307&quot; value=&quot;309&quot;/&gt;&lt;/object&gt;&lt;object type=&quot;3&quot; unique_id=&quot;13874&quot;&gt;&lt;property id=&quot;20148&quot; value=&quot;5&quot;/&gt;&lt;property id=&quot;20300&quot; value=&quot;Slide 73 - &amp;quot;Sensitivity Analysis&amp;quot;&quot;/&gt;&lt;property id=&quot;20307&quot; value=&quot;310&quot;/&gt;&lt;/object&gt;&lt;object type=&quot;3&quot; unique_id=&quot;13875&quot;&gt;&lt;property id=&quot;20148&quot; value=&quot;5&quot;/&gt;&lt;property id=&quot;20300&quot; value=&quot;Slide 74 - &amp;quot;Sensitivity Analysis (cont'd)&amp;quot;&quot;/&gt;&lt;property id=&quot;20307&quot; value=&quot;311&quot;/&gt;&lt;/object&gt;&lt;object type=&quot;3&quot; unique_id=&quot;13876&quot;&gt;&lt;property id=&quot;20148&quot; value=&quot;5&quot;/&gt;&lt;property id=&quot;20300&quot; value=&quot;Slide 75 - &amp;quot;Figure 8.1  HomeNet’s NPV Under Best- and Worst-Case Parameter Assumptions&amp;quot;&quot;/&gt;&lt;property id=&quot;20307&quot; value=&quot;312&quot;/&gt;&lt;/object&gt;&lt;object type=&quot;3&quot; unique_id=&quot;13877&quot;&gt;&lt;property id=&quot;20148&quot; value=&quot;5&quot;/&gt;&lt;property id=&quot;20300&quot; value=&quot;Slide 76 - &amp;quot;Textbook Example 8.9&amp;quot;&quot;/&gt;&lt;property id=&quot;20307&quot; value=&quot;313&quot;/&gt;&lt;/object&gt;&lt;object type=&quot;3&quot; unique_id=&quot;13878&quot;&gt;&lt;property id=&quot;20148&quot; value=&quot;5&quot;/&gt;&lt;property id=&quot;20300&quot; value=&quot;Slide 77 - &amp;quot;Textbook Example 8.9 (cont'd)&amp;quot;&quot;/&gt;&lt;property id=&quot;20307&quot; value=&quot;314&quot;/&gt;&lt;/object&gt;&lt;object type=&quot;3&quot; unique_id=&quot;13879&quot;&gt;&lt;property id=&quot;20148&quot; value=&quot;5&quot;/&gt;&lt;property id=&quot;20300&quot; value=&quot;Slide 78 - &amp;quot;Alternative Example 8.9&amp;quot;&quot;/&gt;&lt;property id=&quot;20307&quot; value=&quot;334&quot;/&gt;&lt;/object&gt;&lt;object type=&quot;3&quot; unique_id=&quot;13880&quot;&gt;&lt;property id=&quot;20148&quot; value=&quot;5&quot;/&gt;&lt;property id=&quot;20300&quot; value=&quot;Slide 79 - &amp;quot;Alternative Example 8.9 (cont’d)&amp;quot;&quot;/&gt;&lt;property id=&quot;20307&quot; value=&quot;335&quot;/&gt;&lt;/object&gt;&lt;object type=&quot;3&quot; unique_id=&quot;13881&quot;&gt;&lt;property id=&quot;20148&quot; value=&quot;5&quot;/&gt;&lt;property id=&quot;20300&quot; value=&quot;Slide 80 - &amp;quot;Alternative Example 8.9 (cont’d)&amp;quot;&quot;/&gt;&lt;property id=&quot;20307&quot; value=&quot;336&quot;/&gt;&lt;/object&gt;&lt;object type=&quot;3&quot; unique_id=&quot;13882&quot;&gt;&lt;property id=&quot;20148&quot; value=&quot;5&quot;/&gt;&lt;property id=&quot;20300&quot; value=&quot;Slide 81 - &amp;quot;Alternative Example 8.9 (cont’d)&amp;quot;&quot;/&gt;&lt;property id=&quot;20307&quot; value=&quot;337&quot;/&gt;&lt;/object&gt;&lt;object type=&quot;3&quot; unique_id=&quot;13883&quot;&gt;&lt;property id=&quot;20148&quot; value=&quot;5&quot;/&gt;&lt;property id=&quot;20300&quot; value=&quot;Slide 82 - &amp;quot;Scenario Analysis&amp;quot;&quot;/&gt;&lt;property id=&quot;20307&quot; value=&quot;315&quot;/&gt;&lt;/object&gt;&lt;object type=&quot;3&quot; unique_id=&quot;13884&quot;&gt;&lt;property id=&quot;20148&quot; value=&quot;5&quot;/&gt;&lt;property id=&quot;20300&quot; value=&quot;Slide 83 - &amp;quot;Figure 8.2  Price and Volume Combinations for HomeNet with Equivalent NPV&amp;quot;&quot;/&gt;&lt;property id=&quot;20307&quot; value=&quot;316&quot;/&gt;&lt;/object&gt;&lt;object type=&quot;3&quot; unique_id=&quot;13885&quot;&gt;&lt;property id=&quot;20148&quot; value=&quot;5&quot;/&gt;&lt;property id=&quot;20300&quot; value=&quot;Slide 84 - &amp;quot;Discussion of Data Case Key Topic&amp;quot;&quot;/&gt;&lt;property id=&quot;20307&quot; value=&quot;329&quot;/&gt;&lt;/object&gt;&lt;object type=&quot;3&quot; unique_id=&quot;13886&quot;&gt;&lt;property id=&quot;20148&quot; value=&quot;5&quot;/&gt;&lt;property id=&quot;20300&quot; value=&quot;Slide 85 - &amp;quot;Chapter Quiz&amp;quot;&quot;/&gt;&lt;property id=&quot;20307&quot; value=&quot;317&quot;/&gt;&lt;/object&gt;&lt;object type=&quot;3&quot; unique_id=&quot;13887&quot;&gt;&lt;property id=&quot;20148&quot; value=&quot;5&quot;/&gt;&lt;property id=&quot;20300&quot; value=&quot;Slide 86 - &amp;quot;Chapter Quiz (cont’d)&amp;quot;&quot;/&gt;&lt;property id=&quot;20307&quot; value=&quot;324&quot;/&gt;&lt;/object&gt;&lt;object type=&quot;3&quot; unique_id=&quot;13888&quot;&gt;&lt;property id=&quot;20148&quot; value=&quot;5&quot;/&gt;&lt;property id=&quot;20300&quot; value=&quot;Slide 87&quot;/&gt;&lt;property id=&quot;20307&quot; value=&quot;330&quot;/&gt;&lt;/object&gt;&lt;object type=&quot;3&quot; unique_id=&quot;13889&quot;&gt;&lt;property id=&quot;20148&quot; value=&quot;5&quot;/&gt;&lt;property id=&quot;20300&quot; value=&quot;Slide 88 - &amp;quot;Table 8A.1  MACRS Depreciation Table Showing the Percentage of the Asset’s Cost That May Be Depreciated Each Year &quot;/&gt;&lt;property id=&quot;20307&quot; value=&quot;331&quot;/&gt;&lt;/object&gt;&lt;/object&gt;&lt;/object&gt;&lt;/database&gt;"/>
</p:tagLst>
</file>

<file path=ppt/theme/theme1.xml><?xml version="1.0" encoding="utf-8"?>
<a:theme xmlns:a="http://schemas.openxmlformats.org/drawingml/2006/main" name="Template_Berk3e">
  <a:themeElements>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arson_PowerPoint_Template_Bekaer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arson_PowerPoint_Template_Bekaer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arson_PowerPoint_Template_Bekaer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arson_PowerPoint_Template_Bekaer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arson_PowerPoint_Template_Bekaer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arson_PowerPoint_Template_Bekaer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arson_PowerPoint_Template_Bekaer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arson_PowerPoint_Template_Bekaer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arson_PowerPoint_Template_Bekaer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arson_PowerPoint_Template_Bekaer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arson_PowerPoint_Template_Bekaer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arson_PowerPoint_Template_Bekaer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Template_Berk3e.pot</Template>
  <TotalTime>5561</TotalTime>
  <Words>1549</Words>
  <Application>Microsoft Office PowerPoint</Application>
  <PresentationFormat>On-screen Show (4:3)</PresentationFormat>
  <Paragraphs>245</Paragraphs>
  <Slides>60</Slides>
  <Notes>57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60</vt:i4>
      </vt:variant>
    </vt:vector>
  </HeadingPairs>
  <TitlesOfParts>
    <vt:vector size="69" baseType="lpstr">
      <vt:lpstr>Arial</vt:lpstr>
      <vt:lpstr>ＭＳ Ｐゴシック</vt:lpstr>
      <vt:lpstr>Verdana</vt:lpstr>
      <vt:lpstr>ヒラギノ角ゴ Pro W3</vt:lpstr>
      <vt:lpstr>Symbol</vt:lpstr>
      <vt:lpstr>Lucida Grande</vt:lpstr>
      <vt:lpstr>Template_Berk3e</vt:lpstr>
      <vt:lpstr>MathType 6.0 Equation</vt:lpstr>
      <vt:lpstr>MathType 5.0 Equation</vt:lpstr>
      <vt:lpstr>Slide 1</vt:lpstr>
      <vt:lpstr>Chapter Outline</vt:lpstr>
      <vt:lpstr>8.1 Forecasting Earnings</vt:lpstr>
      <vt:lpstr>Revenue and Cost Estimates</vt:lpstr>
      <vt:lpstr>Revenue and Cost Estimates (cont'd)</vt:lpstr>
      <vt:lpstr>Incremental Earnings Forecast</vt:lpstr>
      <vt:lpstr>Capital Expenditures and Depreciation</vt:lpstr>
      <vt:lpstr>Interest Expense</vt:lpstr>
      <vt:lpstr>Taxes</vt:lpstr>
      <vt:lpstr>Taxes (cont'd)</vt:lpstr>
      <vt:lpstr>Textbook Example 8.1</vt:lpstr>
      <vt:lpstr>Textbook Example 8.1 (cont'd)</vt:lpstr>
      <vt:lpstr>Indirect Effects on Incremental Earnings</vt:lpstr>
      <vt:lpstr>Textbook Example 8.2</vt:lpstr>
      <vt:lpstr>Textbook Example 8.2 (cont'd)</vt:lpstr>
      <vt:lpstr>Indirect Effects on Incremental  Earnings (cont'd)</vt:lpstr>
      <vt:lpstr>Indirect Effects on Incremental  Earnings (cont'd)</vt:lpstr>
      <vt:lpstr>Indirect Effects on Incremental  Earnings (cont'd)</vt:lpstr>
      <vt:lpstr>Sunk Costs and Incremental Earnings</vt:lpstr>
      <vt:lpstr>Sunk Costs and Incremental  Earnings (cont'd)</vt:lpstr>
      <vt:lpstr>Sunk Costs and Incremental  Earnings (cont'd)</vt:lpstr>
      <vt:lpstr>Sunk Costs and Incremental  Earnings (cont'd)</vt:lpstr>
      <vt:lpstr>Real-World Complexities</vt:lpstr>
      <vt:lpstr>Textbook Example 8.3</vt:lpstr>
      <vt:lpstr>Textbook Example 8.3 (cont'd)</vt:lpstr>
      <vt:lpstr>8.2 Determining Free Cash Flow and NPV</vt:lpstr>
      <vt:lpstr>Calculating the Free Cash Flow  from Earnings</vt:lpstr>
      <vt:lpstr>Calculating the Free Cash Flow  from Earnings (cont'd)</vt:lpstr>
      <vt:lpstr>Calculating the Free Cash Flow  from Earnings (cont'd)</vt:lpstr>
      <vt:lpstr>Calculating the Free Cash Flow  from Earnings (cont'd)</vt:lpstr>
      <vt:lpstr>Calculating Free Cash Flow Directly</vt:lpstr>
      <vt:lpstr>Calculating the NPV</vt:lpstr>
      <vt:lpstr>8.3 Choosing Among Alternatives</vt:lpstr>
      <vt:lpstr>8.3 Choosing Among Alternatives (cont'd)</vt:lpstr>
      <vt:lpstr>8.3 Choosing Among Alternatives (cont'd)</vt:lpstr>
      <vt:lpstr>8.3 Choosing Among Alternatives (cont'd)</vt:lpstr>
      <vt:lpstr>8.3 Choosing Among Alternatives (cont'd)</vt:lpstr>
      <vt:lpstr>8.3 Choosing Among Alternatives (cont'd)</vt:lpstr>
      <vt:lpstr>8.4 Further Adjustments to Free Cash Flow</vt:lpstr>
      <vt:lpstr>Further Adjustments  to Free Cash Flow (cont'd)</vt:lpstr>
      <vt:lpstr>Textbook Example 8.6</vt:lpstr>
      <vt:lpstr>Textbook Example 8.6 (cont'd)</vt:lpstr>
      <vt:lpstr>Alternative Example 8.6 (cont’d) </vt:lpstr>
      <vt:lpstr>Further Adjustments  to Free Cash Flow (cont'd)</vt:lpstr>
      <vt:lpstr>Textbook Example 8.7</vt:lpstr>
      <vt:lpstr>Textbook Example 8.7 (cont'd)</vt:lpstr>
      <vt:lpstr>Further Adjustments  to Free Cash Flow (cont'd)</vt:lpstr>
      <vt:lpstr>Textbook Example 8.8</vt:lpstr>
      <vt:lpstr>Textbook Example 8.8 (cont'd)</vt:lpstr>
      <vt:lpstr>8.5 Analyzing the Project</vt:lpstr>
      <vt:lpstr>8.5 Analyzing the Project (cont'd)</vt:lpstr>
      <vt:lpstr>Sensitivity Analysis</vt:lpstr>
      <vt:lpstr>Sensitivity Analysis (cont'd)</vt:lpstr>
      <vt:lpstr>Figure 8.1  HomeNet’s NPV Under Best- and Worst-Case Parameter Assumptions</vt:lpstr>
      <vt:lpstr>Textbook Example 8.9</vt:lpstr>
      <vt:lpstr>Textbook Example 8.9 (cont'd)</vt:lpstr>
      <vt:lpstr>Scenario Analysis</vt:lpstr>
      <vt:lpstr>Figure 8.2  Price and Volume Combinations for HomeNet with Equivalent NPV</vt:lpstr>
      <vt:lpstr>Slide 59</vt:lpstr>
      <vt:lpstr>Table 8A.1  MACRS Depreciation Table Showing the Percentage of the Asset’s Cost That May Be Depreciated Each Year Based on Its Recovery Period</vt:lpstr>
    </vt:vector>
  </TitlesOfParts>
  <Company>Copyright ©2014 Pearson Education, Inc. All rights reserved.</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subject>Corporate Finance, 3e</dc:subject>
  <dc:creator>Berk / DeMarzo</dc:creator>
  <cp:lastModifiedBy>ddumpe</cp:lastModifiedBy>
  <cp:revision>117</cp:revision>
  <dcterms:created xsi:type="dcterms:W3CDTF">2013-02-14T13:42:40Z</dcterms:created>
  <dcterms:modified xsi:type="dcterms:W3CDTF">2017-03-01T12:29:18Z</dcterms:modified>
</cp:coreProperties>
</file>