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3" r:id="rId1"/>
  </p:sldMasterIdLst>
  <p:notesMasterIdLst>
    <p:notesMasterId r:id="rId55"/>
  </p:notesMasterIdLst>
  <p:sldIdLst>
    <p:sldId id="341" r:id="rId2"/>
    <p:sldId id="257" r:id="rId3"/>
    <p:sldId id="259" r:id="rId4"/>
    <p:sldId id="260" r:id="rId5"/>
    <p:sldId id="261" r:id="rId6"/>
    <p:sldId id="262" r:id="rId7"/>
    <p:sldId id="263" r:id="rId8"/>
    <p:sldId id="264" r:id="rId9"/>
    <p:sldId id="329" r:id="rId10"/>
    <p:sldId id="267" r:id="rId11"/>
    <p:sldId id="268" r:id="rId12"/>
    <p:sldId id="269" r:id="rId13"/>
    <p:sldId id="272" r:id="rId14"/>
    <p:sldId id="273" r:id="rId15"/>
    <p:sldId id="274" r:id="rId16"/>
    <p:sldId id="367" r:id="rId17"/>
    <p:sldId id="330" r:id="rId18"/>
    <p:sldId id="368" r:id="rId19"/>
    <p:sldId id="276" r:id="rId20"/>
    <p:sldId id="277" r:id="rId21"/>
    <p:sldId id="369" r:id="rId22"/>
    <p:sldId id="332" r:id="rId23"/>
    <p:sldId id="370" r:id="rId24"/>
    <p:sldId id="279" r:id="rId25"/>
    <p:sldId id="280" r:id="rId26"/>
    <p:sldId id="281" r:id="rId27"/>
    <p:sldId id="282" r:id="rId28"/>
    <p:sldId id="288" r:id="rId29"/>
    <p:sldId id="293" r:id="rId30"/>
    <p:sldId id="294" r:id="rId31"/>
    <p:sldId id="295" r:id="rId32"/>
    <p:sldId id="298" r:id="rId33"/>
    <p:sldId id="304" r:id="rId34"/>
    <p:sldId id="376" r:id="rId35"/>
    <p:sldId id="310" r:id="rId36"/>
    <p:sldId id="311" r:id="rId37"/>
    <p:sldId id="378" r:id="rId38"/>
    <p:sldId id="379" r:id="rId39"/>
    <p:sldId id="314" r:id="rId40"/>
    <p:sldId id="315" r:id="rId41"/>
    <p:sldId id="316" r:id="rId42"/>
    <p:sldId id="317" r:id="rId43"/>
    <p:sldId id="318" r:id="rId44"/>
    <p:sldId id="319" r:id="rId45"/>
    <p:sldId id="320" r:id="rId46"/>
    <p:sldId id="321" r:id="rId47"/>
    <p:sldId id="359" r:id="rId48"/>
    <p:sldId id="322" r:id="rId49"/>
    <p:sldId id="323" r:id="rId50"/>
    <p:sldId id="334" r:id="rId51"/>
    <p:sldId id="361" r:id="rId52"/>
    <p:sldId id="362" r:id="rId53"/>
    <p:sldId id="363" r:id="rId54"/>
  </p:sldIdLst>
  <p:sldSz cx="9144000" cy="6858000" type="screen4x3"/>
  <p:notesSz cx="6858000" cy="9144000"/>
  <p:custDataLst>
    <p:tags r:id="rId56"/>
  </p:custDataLst>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pitchFamily="34" charset="-128"/>
        <a:cs typeface="+mn-cs"/>
      </a:defRPr>
    </a:lvl5pPr>
    <a:lvl6pPr marL="2286000" algn="l" defTabSz="914400" rtl="0" eaLnBrk="1" latinLnBrk="0" hangingPunct="1">
      <a:defRPr sz="2400" b="1" kern="1200">
        <a:solidFill>
          <a:schemeClr val="tx1"/>
        </a:solidFill>
        <a:latin typeface="Arial" charset="0"/>
        <a:ea typeface="ＭＳ Ｐゴシック" pitchFamily="34" charset="-128"/>
        <a:cs typeface="+mn-cs"/>
      </a:defRPr>
    </a:lvl6pPr>
    <a:lvl7pPr marL="2743200" algn="l" defTabSz="914400" rtl="0" eaLnBrk="1" latinLnBrk="0" hangingPunct="1">
      <a:defRPr sz="2400" b="1" kern="1200">
        <a:solidFill>
          <a:schemeClr val="tx1"/>
        </a:solidFill>
        <a:latin typeface="Arial" charset="0"/>
        <a:ea typeface="ＭＳ Ｐゴシック" pitchFamily="34" charset="-128"/>
        <a:cs typeface="+mn-cs"/>
      </a:defRPr>
    </a:lvl7pPr>
    <a:lvl8pPr marL="3200400" algn="l" defTabSz="914400" rtl="0" eaLnBrk="1" latinLnBrk="0" hangingPunct="1">
      <a:defRPr sz="2400" b="1" kern="1200">
        <a:solidFill>
          <a:schemeClr val="tx1"/>
        </a:solidFill>
        <a:latin typeface="Arial" charset="0"/>
        <a:ea typeface="ＭＳ Ｐゴシック" pitchFamily="34" charset="-128"/>
        <a:cs typeface="+mn-cs"/>
      </a:defRPr>
    </a:lvl8pPr>
    <a:lvl9pPr marL="3657600" algn="l" defTabSz="914400" rtl="0" eaLnBrk="1" latinLnBrk="0" hangingPunct="1">
      <a:defRPr sz="2400" b="1"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DE9"/>
    <a:srgbClr val="006AA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73" autoAdjust="0"/>
    <p:restoredTop sz="86364" autoAdjust="0"/>
  </p:normalViewPr>
  <p:slideViewPr>
    <p:cSldViewPr>
      <p:cViewPr varScale="1">
        <p:scale>
          <a:sx n="116" d="100"/>
          <a:sy n="116" d="100"/>
        </p:scale>
        <p:origin x="-1758" y="-114"/>
      </p:cViewPr>
      <p:guideLst>
        <p:guide orient="horz" pos="940"/>
        <p:guide orient="horz" pos="1031"/>
        <p:guide pos="2880"/>
      </p:guideLst>
    </p:cSldViewPr>
  </p:slideViewPr>
  <p:outlineViewPr>
    <p:cViewPr>
      <p:scale>
        <a:sx n="33" d="100"/>
        <a:sy n="33" d="100"/>
      </p:scale>
      <p:origin x="0" y="4224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48" charset="-128"/>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48" charset="-128"/>
                <a:cs typeface="+mn-cs"/>
              </a:defRPr>
            </a:lvl1pPr>
          </a:lstStyle>
          <a:p>
            <a:pPr>
              <a:defRPr/>
            </a:pPr>
            <a:endParaRPr lang="en-US"/>
          </a:p>
        </p:txBody>
      </p:sp>
      <p:sp>
        <p:nvSpPr>
          <p:cNvPr id="1157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48" charset="-128"/>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34" charset="-128"/>
              </a:defRPr>
            </a:lvl1pPr>
          </a:lstStyle>
          <a:p>
            <a:pPr>
              <a:defRPr/>
            </a:pPr>
            <a:fld id="{1FD22D1B-D559-4B06-AD85-F43ADB780C3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43FEC07B-143B-4F18-9F34-147A4E9634BC}" type="slidenum">
              <a:rPr lang="en-US" altLang="en-US" smtClean="0"/>
              <a:pPr/>
              <a:t>1</a:t>
            </a:fld>
            <a:endParaRPr lang="en-US" altLang="en-US" smtClean="0"/>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3299176F-90B6-48FE-A1BF-65751198218D}" type="slidenum">
              <a:rPr lang="en-US" altLang="en-US" smtClean="0"/>
              <a:pPr/>
              <a:t>10</a:t>
            </a:fld>
            <a:endParaRPr lang="en-US" altLang="en-US" smtClean="0"/>
          </a:p>
        </p:txBody>
      </p:sp>
      <p:sp>
        <p:nvSpPr>
          <p:cNvPr id="130051" name="Rectangle 2"/>
          <p:cNvSpPr>
            <a:spLocks noGrp="1" noRot="1" noChangeAspect="1" noChangeArrowheads="1" noTextEdit="1"/>
          </p:cNvSpPr>
          <p:nvPr>
            <p:ph type="sldImg"/>
          </p:nvPr>
        </p:nvSpPr>
        <p:spPr>
          <a:solidFill>
            <a:srgbClr val="FFFFFF"/>
          </a:solidFill>
          <a:ln/>
        </p:spPr>
      </p:sp>
      <p:sp>
        <p:nvSpPr>
          <p:cNvPr id="1300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A3A02FD4-08A1-4713-B5DD-1F585BE452EF}" type="slidenum">
              <a:rPr lang="en-US" altLang="en-US" smtClean="0"/>
              <a:pPr/>
              <a:t>11</a:t>
            </a:fld>
            <a:endParaRPr lang="en-US" altLang="en-US" smtClean="0"/>
          </a:p>
        </p:txBody>
      </p:sp>
      <p:sp>
        <p:nvSpPr>
          <p:cNvPr id="131075" name="Rectangle 2"/>
          <p:cNvSpPr>
            <a:spLocks noGrp="1" noRot="1" noChangeAspect="1" noChangeArrowheads="1" noTextEdit="1"/>
          </p:cNvSpPr>
          <p:nvPr>
            <p:ph type="sldImg"/>
          </p:nvPr>
        </p:nvSpPr>
        <p:spPr>
          <a:solidFill>
            <a:srgbClr val="FFFFFF"/>
          </a:solidFill>
          <a:ln/>
        </p:spPr>
      </p:sp>
      <p:sp>
        <p:nvSpPr>
          <p:cNvPr id="13107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3DE19659-0F5C-4DD7-97B4-C1BF3AF3EDFD}" type="slidenum">
              <a:rPr lang="en-US" altLang="en-US" smtClean="0"/>
              <a:pPr/>
              <a:t>12</a:t>
            </a:fld>
            <a:endParaRPr lang="en-US" altLang="en-US" smtClean="0"/>
          </a:p>
        </p:txBody>
      </p:sp>
      <p:sp>
        <p:nvSpPr>
          <p:cNvPr id="132099" name="Rectangle 2"/>
          <p:cNvSpPr>
            <a:spLocks noGrp="1" noRot="1" noChangeAspect="1" noChangeArrowheads="1" noTextEdit="1"/>
          </p:cNvSpPr>
          <p:nvPr>
            <p:ph type="sldImg"/>
          </p:nvPr>
        </p:nvSpPr>
        <p:spPr>
          <a:solidFill>
            <a:srgbClr val="FFFFFF"/>
          </a:solidFill>
          <a:ln/>
        </p:spPr>
      </p:sp>
      <p:sp>
        <p:nvSpPr>
          <p:cNvPr id="1321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0BC3EB0-3570-4DFF-BD8E-233DC9A4AA97}" type="slidenum">
              <a:rPr lang="en-US" altLang="en-US" smtClean="0"/>
              <a:pPr/>
              <a:t>13</a:t>
            </a:fld>
            <a:endParaRPr lang="en-US" altLang="en-US" smtClean="0"/>
          </a:p>
        </p:txBody>
      </p:sp>
      <p:sp>
        <p:nvSpPr>
          <p:cNvPr id="137219" name="Rectangle 2"/>
          <p:cNvSpPr>
            <a:spLocks noGrp="1" noRot="1" noChangeAspect="1" noChangeArrowheads="1" noTextEdit="1"/>
          </p:cNvSpPr>
          <p:nvPr>
            <p:ph type="sldImg"/>
          </p:nvPr>
        </p:nvSpPr>
        <p:spPr>
          <a:solidFill>
            <a:srgbClr val="FFFFFF"/>
          </a:solidFill>
          <a:ln/>
        </p:spPr>
      </p:sp>
      <p:sp>
        <p:nvSpPr>
          <p:cNvPr id="13722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FC04215A-C8E4-492C-B219-6DCAAFE82A5D}" type="slidenum">
              <a:rPr lang="en-US" altLang="en-US" smtClean="0"/>
              <a:pPr/>
              <a:t>14</a:t>
            </a:fld>
            <a:endParaRPr lang="en-US" altLang="en-US" smtClean="0"/>
          </a:p>
        </p:txBody>
      </p:sp>
      <p:sp>
        <p:nvSpPr>
          <p:cNvPr id="138243" name="Rectangle 2"/>
          <p:cNvSpPr>
            <a:spLocks noGrp="1" noRot="1" noChangeAspect="1" noChangeArrowheads="1" noTextEdit="1"/>
          </p:cNvSpPr>
          <p:nvPr>
            <p:ph type="sldImg"/>
          </p:nvPr>
        </p:nvSpPr>
        <p:spPr>
          <a:solidFill>
            <a:srgbClr val="FFFFFF"/>
          </a:solidFill>
          <a:ln/>
        </p:spPr>
      </p:sp>
      <p:sp>
        <p:nvSpPr>
          <p:cNvPr id="1382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6B50CBE9-70AA-4E97-9C15-8688129754FD}" type="slidenum">
              <a:rPr lang="en-US" altLang="en-US" smtClean="0"/>
              <a:pPr/>
              <a:t>15</a:t>
            </a:fld>
            <a:endParaRPr lang="en-US" altLang="en-US" smtClean="0"/>
          </a:p>
        </p:txBody>
      </p:sp>
      <p:sp>
        <p:nvSpPr>
          <p:cNvPr id="139267" name="Rectangle 2"/>
          <p:cNvSpPr>
            <a:spLocks noGrp="1" noRot="1" noChangeAspect="1" noChangeArrowheads="1" noTextEdit="1"/>
          </p:cNvSpPr>
          <p:nvPr>
            <p:ph type="sldImg"/>
          </p:nvPr>
        </p:nvSpPr>
        <p:spPr>
          <a:solidFill>
            <a:srgbClr val="FFFFFF"/>
          </a:solidFill>
          <a:ln/>
        </p:spPr>
      </p:sp>
      <p:sp>
        <p:nvSpPr>
          <p:cNvPr id="13926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E935BA43-4817-450E-A812-57B53B0CC14C}" type="slidenum">
              <a:rPr lang="en-US" altLang="en-US" smtClean="0"/>
              <a:pPr/>
              <a:t>16</a:t>
            </a:fld>
            <a:endParaRPr lang="en-US" altLang="en-US" smtClean="0"/>
          </a:p>
        </p:txBody>
      </p:sp>
      <p:sp>
        <p:nvSpPr>
          <p:cNvPr id="140291"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8E37E643-15C7-412C-ACA6-355179840C87}" type="slidenum">
              <a:rPr lang="en-US" altLang="en-US" smtClean="0"/>
              <a:pPr/>
              <a:t>17</a:t>
            </a:fld>
            <a:endParaRPr lang="en-US" altLang="en-US" smtClean="0"/>
          </a:p>
        </p:txBody>
      </p:sp>
      <p:sp>
        <p:nvSpPr>
          <p:cNvPr id="14131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0A2474BE-AFF5-4B9C-B55D-A3CE21D86973}" type="slidenum">
              <a:rPr lang="en-US" altLang="en-US" sz="1200" b="0"/>
              <a:pPr algn="r" eaLnBrk="1" hangingPunct="1"/>
              <a:t>17</a:t>
            </a:fld>
            <a:endParaRPr lang="en-US" altLang="en-US" sz="1200" b="0"/>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xfrm>
            <a:off x="685800" y="4343400"/>
            <a:ext cx="5486400" cy="4114800"/>
          </a:xfrm>
          <a:no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AA11C35-CDB1-4525-A6B5-E7E9E9E43105}" type="slidenum">
              <a:rPr lang="en-US" altLang="en-US" smtClean="0"/>
              <a:pPr/>
              <a:t>18</a:t>
            </a:fld>
            <a:endParaRPr lang="en-US" altLang="en-US" smtClean="0"/>
          </a:p>
        </p:txBody>
      </p:sp>
      <p:sp>
        <p:nvSpPr>
          <p:cNvPr id="14233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475337D4-B94B-446A-BB1F-5C47CE907ACC}" type="slidenum">
              <a:rPr lang="en-US" altLang="en-US" sz="1200"/>
              <a:pPr algn="r" eaLnBrk="1" hangingPunct="1"/>
              <a:t>18</a:t>
            </a:fld>
            <a:endParaRPr lang="en-US" altLang="en-US" sz="1200"/>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xfrm>
            <a:off x="685800" y="4343400"/>
            <a:ext cx="5486400" cy="4114800"/>
          </a:xfrm>
          <a:noFill/>
          <a:ln/>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46643380-E1EC-44E8-A7FA-19605E07BC7B}" type="slidenum">
              <a:rPr lang="en-US" altLang="en-US" smtClean="0"/>
              <a:pPr/>
              <a:t>19</a:t>
            </a:fld>
            <a:endParaRPr lang="en-US" altLang="en-US" smtClean="0"/>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68CD8B4-C274-4D66-BE11-A91F52EA108D}" type="slidenum">
              <a:rPr lang="en-US" altLang="en-US" smtClean="0"/>
              <a:pPr/>
              <a:t>2</a:t>
            </a:fld>
            <a:endParaRPr lang="en-US" altLang="en-US" smtClean="0"/>
          </a:p>
        </p:txBody>
      </p:sp>
      <p:sp>
        <p:nvSpPr>
          <p:cNvPr id="117763" name="Rectangle 2"/>
          <p:cNvSpPr>
            <a:spLocks noGrp="1" noRot="1" noChangeAspect="1" noChangeArrowheads="1" noTextEdit="1"/>
          </p:cNvSpPr>
          <p:nvPr>
            <p:ph type="sldImg"/>
          </p:nvPr>
        </p:nvSpPr>
        <p:spPr>
          <a:solidFill>
            <a:srgbClr val="FFFFFF"/>
          </a:solidFill>
          <a:ln/>
        </p:spPr>
      </p:sp>
      <p:sp>
        <p:nvSpPr>
          <p:cNvPr id="11776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AFFAF640-BD54-4A87-97DD-36E4A8DDA836}" type="slidenum">
              <a:rPr lang="en-US" altLang="en-US" smtClean="0"/>
              <a:pPr/>
              <a:t>20</a:t>
            </a:fld>
            <a:endParaRPr lang="en-US" altLang="en-US" smtClean="0"/>
          </a:p>
        </p:txBody>
      </p:sp>
      <p:sp>
        <p:nvSpPr>
          <p:cNvPr id="144387" name="Rectangle 2"/>
          <p:cNvSpPr>
            <a:spLocks noGrp="1" noRot="1" noChangeAspect="1" noChangeArrowheads="1" noTextEdit="1"/>
          </p:cNvSpPr>
          <p:nvPr>
            <p:ph type="sldImg"/>
          </p:nvPr>
        </p:nvSpPr>
        <p:spPr>
          <a:solidFill>
            <a:srgbClr val="FFFFFF"/>
          </a:solidFill>
          <a:ln/>
        </p:spPr>
      </p:sp>
      <p:sp>
        <p:nvSpPr>
          <p:cNvPr id="1443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5A1EC64F-2AF7-4911-AAAA-93041CD29D94}" type="slidenum">
              <a:rPr lang="en-US" altLang="en-US" smtClean="0"/>
              <a:pPr/>
              <a:t>21</a:t>
            </a:fld>
            <a:endParaRPr lang="en-US" altLang="en-US" smtClean="0"/>
          </a:p>
        </p:txBody>
      </p:sp>
      <p:sp>
        <p:nvSpPr>
          <p:cNvPr id="145411"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1454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EE4E5538-2B79-45B3-B573-A6CADE4C40DE}" type="slidenum">
              <a:rPr lang="en-US" altLang="en-US" smtClean="0"/>
              <a:pPr/>
              <a:t>22</a:t>
            </a:fld>
            <a:endParaRPr lang="en-US" altLang="en-US" smtClean="0"/>
          </a:p>
        </p:txBody>
      </p:sp>
      <p:sp>
        <p:nvSpPr>
          <p:cNvPr id="14643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DC85550C-32ED-4C12-A7E8-4EE30D3C0387}" type="slidenum">
              <a:rPr lang="en-US" altLang="en-US" sz="1200" b="0"/>
              <a:pPr algn="r" eaLnBrk="1" hangingPunct="1"/>
              <a:t>22</a:t>
            </a:fld>
            <a:endParaRPr lang="en-US" altLang="en-US" sz="1200" b="0"/>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xfrm>
            <a:off x="685800" y="4343400"/>
            <a:ext cx="5486400" cy="4114800"/>
          </a:xfrm>
          <a:noFill/>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AF3E329C-21CE-4403-9F15-7A586837FBEE}" type="slidenum">
              <a:rPr lang="en-US" altLang="en-US" smtClean="0"/>
              <a:pPr/>
              <a:t>23</a:t>
            </a:fld>
            <a:endParaRPr lang="en-US" altLang="en-US" smtClean="0"/>
          </a:p>
        </p:txBody>
      </p:sp>
      <p:sp>
        <p:nvSpPr>
          <p:cNvPr id="14745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40236088-3111-4C31-8257-1F3866F4DBC6}" type="slidenum">
              <a:rPr lang="en-US" altLang="en-US" sz="1200"/>
              <a:pPr algn="r" eaLnBrk="1" hangingPunct="1"/>
              <a:t>23</a:t>
            </a:fld>
            <a:endParaRPr lang="en-US" altLang="en-US" sz="1200"/>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xfrm>
            <a:off x="685800" y="4343400"/>
            <a:ext cx="5486400" cy="4114800"/>
          </a:xfrm>
          <a:noFill/>
          <a:ln/>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F004A08-E40B-432A-80C4-D6A87F0DCC00}" type="slidenum">
              <a:rPr lang="en-US" altLang="en-US" smtClean="0"/>
              <a:pPr/>
              <a:t>24</a:t>
            </a:fld>
            <a:endParaRPr lang="en-US" altLang="en-US" smtClean="0"/>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E66A3AB4-12DF-4459-AA96-2F8B05AA1FCB}" type="slidenum">
              <a:rPr lang="en-US" altLang="en-US" smtClean="0"/>
              <a:pPr/>
              <a:t>25</a:t>
            </a:fld>
            <a:endParaRPr lang="en-US" altLang="en-US" smtClean="0"/>
          </a:p>
        </p:txBody>
      </p:sp>
      <p:sp>
        <p:nvSpPr>
          <p:cNvPr id="149507" name="Rectangle 2"/>
          <p:cNvSpPr>
            <a:spLocks noGrp="1" noRot="1" noChangeAspect="1" noChangeArrowheads="1" noTextEdit="1"/>
          </p:cNvSpPr>
          <p:nvPr>
            <p:ph type="sldImg"/>
          </p:nvPr>
        </p:nvSpPr>
        <p:spPr>
          <a:solidFill>
            <a:srgbClr val="FFFFFF"/>
          </a:solidFill>
          <a:ln/>
        </p:spPr>
      </p:sp>
      <p:sp>
        <p:nvSpPr>
          <p:cNvPr id="149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2C31D9BD-48BA-4782-A52F-AA00CB60D8AA}" type="slidenum">
              <a:rPr lang="en-US" altLang="en-US" smtClean="0"/>
              <a:pPr/>
              <a:t>26</a:t>
            </a:fld>
            <a:endParaRPr lang="en-US" altLang="en-US" smtClean="0"/>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0DBD8DC3-B28D-4BFF-A1BA-86D5DA3A12D0}" type="slidenum">
              <a:rPr lang="en-US" altLang="en-US" smtClean="0"/>
              <a:pPr/>
              <a:t>27</a:t>
            </a:fld>
            <a:endParaRPr lang="en-US" altLang="en-US" smtClean="0"/>
          </a:p>
        </p:txBody>
      </p:sp>
      <p:sp>
        <p:nvSpPr>
          <p:cNvPr id="151555" name="Rectangle 2"/>
          <p:cNvSpPr>
            <a:spLocks noGrp="1" noRot="1" noChangeAspect="1" noChangeArrowheads="1" noTextEdit="1"/>
          </p:cNvSpPr>
          <p:nvPr>
            <p:ph type="sldImg"/>
          </p:nvPr>
        </p:nvSpPr>
        <p:spPr>
          <a:solidFill>
            <a:srgbClr val="FFFFFF"/>
          </a:solidFill>
          <a:ln/>
        </p:spPr>
      </p:sp>
      <p:sp>
        <p:nvSpPr>
          <p:cNvPr id="1515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E330145C-3D88-42D7-A4F4-5F85B0D05014}" type="slidenum">
              <a:rPr lang="en-US" altLang="en-US" smtClean="0"/>
              <a:pPr/>
              <a:t>28</a:t>
            </a:fld>
            <a:endParaRPr lang="en-US" altLang="en-US" smtClean="0"/>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BE66D40D-9B90-4D67-99F7-FFC3798D5AD4}" type="slidenum">
              <a:rPr lang="en-US" altLang="en-US" smtClean="0"/>
              <a:pPr/>
              <a:t>29</a:t>
            </a:fld>
            <a:endParaRPr lang="en-US" altLang="en-US" smtClean="0"/>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CEAF73C3-ED92-407A-A779-24B148A38790}" type="slidenum">
              <a:rPr lang="en-US" altLang="en-US" smtClean="0"/>
              <a:pPr/>
              <a:t>3</a:t>
            </a:fld>
            <a:endParaRPr lang="en-US" altLang="en-US" smtClean="0"/>
          </a:p>
        </p:txBody>
      </p:sp>
      <p:sp>
        <p:nvSpPr>
          <p:cNvPr id="118787" name="Rectangle 2"/>
          <p:cNvSpPr>
            <a:spLocks noGrp="1" noRot="1" noChangeAspect="1" noChangeArrowheads="1" noTextEdit="1"/>
          </p:cNvSpPr>
          <p:nvPr>
            <p:ph type="sldImg"/>
          </p:nvPr>
        </p:nvSpPr>
        <p:spPr>
          <a:solidFill>
            <a:srgbClr val="FFFFFF"/>
          </a:solidFill>
          <a:ln/>
        </p:spPr>
      </p:sp>
      <p:sp>
        <p:nvSpPr>
          <p:cNvPr id="1187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396AF5C9-7ADF-4517-BD6C-9775182FE00B}" type="slidenum">
              <a:rPr lang="en-US" altLang="en-US" smtClean="0"/>
              <a:pPr/>
              <a:t>30</a:t>
            </a:fld>
            <a:endParaRPr lang="en-US" altLang="en-US" smtClean="0"/>
          </a:p>
        </p:txBody>
      </p:sp>
      <p:sp>
        <p:nvSpPr>
          <p:cNvPr id="167939" name="Rectangle 2"/>
          <p:cNvSpPr>
            <a:spLocks noGrp="1" noRot="1" noChangeAspect="1" noChangeArrowheads="1" noTextEdit="1"/>
          </p:cNvSpPr>
          <p:nvPr>
            <p:ph type="sldImg"/>
          </p:nvPr>
        </p:nvSpPr>
        <p:spPr>
          <a:solidFill>
            <a:srgbClr val="FFFFFF"/>
          </a:solidFill>
          <a:ln/>
        </p:spPr>
      </p:sp>
      <p:sp>
        <p:nvSpPr>
          <p:cNvPr id="167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646C361B-62A6-4A41-A11A-B18EBF18F826}" type="slidenum">
              <a:rPr lang="en-US" altLang="en-US" smtClean="0"/>
              <a:pPr/>
              <a:t>31</a:t>
            </a:fld>
            <a:endParaRPr lang="en-US" altLang="en-US" smtClean="0"/>
          </a:p>
        </p:txBody>
      </p:sp>
      <p:sp>
        <p:nvSpPr>
          <p:cNvPr id="168963" name="Rectangle 2"/>
          <p:cNvSpPr>
            <a:spLocks noGrp="1" noRot="1" noChangeAspect="1" noChangeArrowheads="1" noTextEdit="1"/>
          </p:cNvSpPr>
          <p:nvPr>
            <p:ph type="sldImg"/>
          </p:nvPr>
        </p:nvSpPr>
        <p:spPr>
          <a:solidFill>
            <a:srgbClr val="FFFFFF"/>
          </a:solidFill>
          <a:ln/>
        </p:spPr>
      </p:sp>
      <p:sp>
        <p:nvSpPr>
          <p:cNvPr id="16896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7B928828-46BF-4AB0-9D4C-AE2769921D9B}" type="slidenum">
              <a:rPr lang="en-US" altLang="en-US" smtClean="0"/>
              <a:pPr/>
              <a:t>32</a:t>
            </a:fld>
            <a:endParaRPr lang="en-US" altLang="en-US" smtClean="0"/>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FFF4ECE-7A17-44F7-B4CC-8ACCFCBDA2EA}" type="slidenum">
              <a:rPr lang="en-US" altLang="en-US" smtClean="0"/>
              <a:pPr/>
              <a:t>33</a:t>
            </a:fld>
            <a:endParaRPr lang="en-US" altLang="en-US" smtClean="0"/>
          </a:p>
        </p:txBody>
      </p:sp>
      <p:sp>
        <p:nvSpPr>
          <p:cNvPr id="181251" name="Rectangle 2"/>
          <p:cNvSpPr>
            <a:spLocks noGrp="1" noRot="1" noChangeAspect="1" noChangeArrowheads="1" noTextEdit="1"/>
          </p:cNvSpPr>
          <p:nvPr>
            <p:ph type="sldImg"/>
          </p:nvPr>
        </p:nvSpPr>
        <p:spPr>
          <a:solidFill>
            <a:srgbClr val="FFFFFF"/>
          </a:solidFill>
          <a:ln/>
        </p:spPr>
      </p:sp>
      <p:sp>
        <p:nvSpPr>
          <p:cNvPr id="1812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19CC6C1A-2328-436C-877D-CDA2349D2EF0}" type="slidenum">
              <a:rPr lang="en-US" altLang="en-US" smtClean="0"/>
              <a:pPr/>
              <a:t>34</a:t>
            </a:fld>
            <a:endParaRPr lang="en-US" altLang="en-US" smtClean="0"/>
          </a:p>
        </p:txBody>
      </p:sp>
      <p:sp>
        <p:nvSpPr>
          <p:cNvPr id="182275"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1822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CDE2FA76-C884-4582-A1A2-A24CB2AE7C6E}" type="slidenum">
              <a:rPr lang="en-US" altLang="en-US" smtClean="0"/>
              <a:pPr/>
              <a:t>35</a:t>
            </a:fld>
            <a:endParaRPr lang="en-US" altLang="en-US" smtClean="0"/>
          </a:p>
        </p:txBody>
      </p:sp>
      <p:sp>
        <p:nvSpPr>
          <p:cNvPr id="187395" name="Rectangle 2"/>
          <p:cNvSpPr>
            <a:spLocks noGrp="1" noRot="1" noChangeAspect="1" noChangeArrowheads="1" noTextEdit="1"/>
          </p:cNvSpPr>
          <p:nvPr>
            <p:ph type="sldImg"/>
          </p:nvPr>
        </p:nvSpPr>
        <p:spPr>
          <a:solidFill>
            <a:srgbClr val="FFFFFF"/>
          </a:solidFill>
          <a:ln/>
        </p:spPr>
      </p:sp>
      <p:sp>
        <p:nvSpPr>
          <p:cNvPr id="1873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33A5B8D2-E1A8-402A-97B9-E076EADB72ED}" type="slidenum">
              <a:rPr lang="en-US" altLang="en-US" smtClean="0"/>
              <a:pPr/>
              <a:t>36</a:t>
            </a:fld>
            <a:endParaRPr lang="en-US" altLang="en-US" smtClean="0"/>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4586D2CB-2DDC-49A2-AACE-78A6A11ABB74}" type="slidenum">
              <a:rPr lang="en-US" altLang="en-US" smtClean="0"/>
              <a:pPr/>
              <a:t>37</a:t>
            </a:fld>
            <a:endParaRPr lang="en-US" altLang="en-US" smtClean="0"/>
          </a:p>
        </p:txBody>
      </p:sp>
      <p:sp>
        <p:nvSpPr>
          <p:cNvPr id="189443" name="Rectangle 2"/>
          <p:cNvSpPr>
            <a:spLocks noGrp="1" noRot="1" noChangeAspect="1" noChangeArrowheads="1" noTextEdit="1"/>
          </p:cNvSpPr>
          <p:nvPr>
            <p:ph type="sldImg"/>
          </p:nvPr>
        </p:nvSpPr>
        <p:spPr>
          <a:solidFill>
            <a:srgbClr val="FFFFFF"/>
          </a:solidFill>
          <a:ln/>
        </p:spPr>
      </p:sp>
      <p:sp>
        <p:nvSpPr>
          <p:cNvPr id="1894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A6A2E00E-4CD1-4E5E-86B1-931D8AFFAE0D}" type="slidenum">
              <a:rPr lang="en-US" altLang="en-US" smtClean="0"/>
              <a:pPr/>
              <a:t>38</a:t>
            </a:fld>
            <a:endParaRPr lang="en-US" altLang="en-US" smtClean="0"/>
          </a:p>
        </p:txBody>
      </p:sp>
      <p:sp>
        <p:nvSpPr>
          <p:cNvPr id="190467" name="Rectangle 2"/>
          <p:cNvSpPr>
            <a:spLocks noGrp="1" noRot="1" noChangeAspect="1" noChangeArrowheads="1" noTextEdit="1"/>
          </p:cNvSpPr>
          <p:nvPr>
            <p:ph type="sldImg"/>
          </p:nvPr>
        </p:nvSpPr>
        <p:spPr>
          <a:solidFill>
            <a:srgbClr val="FFFFFF"/>
          </a:solidFill>
          <a:ln/>
        </p:spPr>
      </p:sp>
      <p:sp>
        <p:nvSpPr>
          <p:cNvPr id="19046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F2C43C3C-E15E-4EB1-90A5-190FEB96D0B7}" type="slidenum">
              <a:rPr lang="en-US" altLang="en-US" smtClean="0"/>
              <a:pPr/>
              <a:t>39</a:t>
            </a:fld>
            <a:endParaRPr lang="en-US" altLang="en-US" smtClean="0"/>
          </a:p>
        </p:txBody>
      </p:sp>
      <p:sp>
        <p:nvSpPr>
          <p:cNvPr id="191491" name="Rectangle 2"/>
          <p:cNvSpPr>
            <a:spLocks noGrp="1" noRot="1" noChangeAspect="1" noChangeArrowheads="1" noTextEdit="1"/>
          </p:cNvSpPr>
          <p:nvPr>
            <p:ph type="sldImg"/>
          </p:nvPr>
        </p:nvSpPr>
        <p:spPr>
          <a:solidFill>
            <a:srgbClr val="FFFFFF"/>
          </a:solidFill>
          <a:ln/>
        </p:spPr>
      </p:sp>
      <p:sp>
        <p:nvSpPr>
          <p:cNvPr id="19149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A3D928F-48CC-4ADF-88EE-CAAEC7E4B173}" type="slidenum">
              <a:rPr lang="en-US" altLang="en-US" smtClean="0"/>
              <a:pPr/>
              <a:t>4</a:t>
            </a:fld>
            <a:endParaRPr lang="en-US" altLang="en-US" smtClean="0"/>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90930515-D19C-4CD8-BF03-B9F9C53DCBB2}" type="slidenum">
              <a:rPr lang="en-US" altLang="en-US" smtClean="0"/>
              <a:pPr/>
              <a:t>40</a:t>
            </a:fld>
            <a:endParaRPr lang="en-US" altLang="en-US" smtClean="0"/>
          </a:p>
        </p:txBody>
      </p:sp>
      <p:sp>
        <p:nvSpPr>
          <p:cNvPr id="192515" name="Rectangle 2"/>
          <p:cNvSpPr>
            <a:spLocks noGrp="1" noRot="1" noChangeAspect="1" noChangeArrowheads="1" noTextEdit="1"/>
          </p:cNvSpPr>
          <p:nvPr>
            <p:ph type="sldImg"/>
          </p:nvPr>
        </p:nvSpPr>
        <p:spPr>
          <a:solidFill>
            <a:srgbClr val="FFFFFF"/>
          </a:solidFill>
          <a:ln/>
        </p:spPr>
      </p:sp>
      <p:sp>
        <p:nvSpPr>
          <p:cNvPr id="19251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DC2473F6-0B0B-48D3-B1D8-2B566C10DF56}" type="slidenum">
              <a:rPr lang="en-US" altLang="en-US" smtClean="0"/>
              <a:pPr/>
              <a:t>41</a:t>
            </a:fld>
            <a:endParaRPr lang="en-US" altLang="en-US" smtClean="0"/>
          </a:p>
        </p:txBody>
      </p:sp>
      <p:sp>
        <p:nvSpPr>
          <p:cNvPr id="193539" name="Rectangle 2"/>
          <p:cNvSpPr>
            <a:spLocks noGrp="1" noRot="1" noChangeAspect="1" noChangeArrowheads="1" noTextEdit="1"/>
          </p:cNvSpPr>
          <p:nvPr>
            <p:ph type="sldImg"/>
          </p:nvPr>
        </p:nvSpPr>
        <p:spPr>
          <a:solidFill>
            <a:srgbClr val="FFFFFF"/>
          </a:solidFill>
          <a:ln/>
        </p:spPr>
      </p:sp>
      <p:sp>
        <p:nvSpPr>
          <p:cNvPr id="1935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3E7D5CC6-DD9D-4F67-A7C7-785F4B01B6F5}" type="slidenum">
              <a:rPr lang="en-US" altLang="en-US" smtClean="0"/>
              <a:pPr/>
              <a:t>42</a:t>
            </a:fld>
            <a:endParaRPr lang="en-US" altLang="en-US" smtClean="0"/>
          </a:p>
        </p:txBody>
      </p:sp>
      <p:sp>
        <p:nvSpPr>
          <p:cNvPr id="194563" name="Rectangle 2"/>
          <p:cNvSpPr>
            <a:spLocks noGrp="1" noRot="1" noChangeAspect="1" noChangeArrowheads="1" noTextEdit="1"/>
          </p:cNvSpPr>
          <p:nvPr>
            <p:ph type="sldImg"/>
          </p:nvPr>
        </p:nvSpPr>
        <p:spPr>
          <a:solidFill>
            <a:srgbClr val="FFFFFF"/>
          </a:solidFill>
          <a:ln/>
        </p:spPr>
      </p:sp>
      <p:sp>
        <p:nvSpPr>
          <p:cNvPr id="19456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4F58CDF7-D7A2-44D4-A1DE-FC26FD9303AD}" type="slidenum">
              <a:rPr lang="en-US" altLang="en-US" smtClean="0"/>
              <a:pPr/>
              <a:t>43</a:t>
            </a:fld>
            <a:endParaRPr lang="en-US" altLang="en-US" smtClean="0"/>
          </a:p>
        </p:txBody>
      </p:sp>
      <p:sp>
        <p:nvSpPr>
          <p:cNvPr id="195587" name="Rectangle 2"/>
          <p:cNvSpPr>
            <a:spLocks noGrp="1" noRot="1" noChangeAspect="1" noChangeArrowheads="1" noTextEdit="1"/>
          </p:cNvSpPr>
          <p:nvPr>
            <p:ph type="sldImg"/>
          </p:nvPr>
        </p:nvSpPr>
        <p:spPr>
          <a:solidFill>
            <a:srgbClr val="FFFFFF"/>
          </a:solidFill>
          <a:ln/>
        </p:spPr>
      </p:sp>
      <p:sp>
        <p:nvSpPr>
          <p:cNvPr id="1955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74F05E61-8880-49F6-A886-E85CC5F4B1DE}" type="slidenum">
              <a:rPr lang="en-US" altLang="en-US" smtClean="0"/>
              <a:pPr/>
              <a:t>44</a:t>
            </a:fld>
            <a:endParaRPr lang="en-US" altLang="en-US" smtClean="0"/>
          </a:p>
        </p:txBody>
      </p:sp>
      <p:sp>
        <p:nvSpPr>
          <p:cNvPr id="196611" name="Rectangle 2"/>
          <p:cNvSpPr>
            <a:spLocks noGrp="1" noRot="1" noChangeAspect="1" noChangeArrowheads="1" noTextEdit="1"/>
          </p:cNvSpPr>
          <p:nvPr>
            <p:ph type="sldImg"/>
          </p:nvPr>
        </p:nvSpPr>
        <p:spPr>
          <a:solidFill>
            <a:srgbClr val="FFFFFF"/>
          </a:solidFill>
          <a:ln/>
        </p:spPr>
      </p:sp>
      <p:sp>
        <p:nvSpPr>
          <p:cNvPr id="19661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1FBC604C-B02E-47E2-8667-437A14BA81B2}" type="slidenum">
              <a:rPr lang="en-US" altLang="en-US" smtClean="0"/>
              <a:pPr/>
              <a:t>45</a:t>
            </a:fld>
            <a:endParaRPr lang="en-US" altLang="en-US" smtClean="0"/>
          </a:p>
        </p:txBody>
      </p:sp>
      <p:sp>
        <p:nvSpPr>
          <p:cNvPr id="197635" name="Rectangle 2"/>
          <p:cNvSpPr>
            <a:spLocks noGrp="1" noRot="1" noChangeAspect="1" noChangeArrowheads="1" noTextEdit="1"/>
          </p:cNvSpPr>
          <p:nvPr>
            <p:ph type="sldImg"/>
          </p:nvPr>
        </p:nvSpPr>
        <p:spPr>
          <a:solidFill>
            <a:srgbClr val="FFFFFF"/>
          </a:solidFill>
          <a:ln/>
        </p:spPr>
      </p:sp>
      <p:sp>
        <p:nvSpPr>
          <p:cNvPr id="19763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D17190BA-C2D5-4B1F-9F9E-86E14BBB0307}" type="slidenum">
              <a:rPr lang="en-US" altLang="en-US" smtClean="0"/>
              <a:pPr/>
              <a:t>46</a:t>
            </a:fld>
            <a:endParaRPr lang="en-US" altLang="en-US" smtClean="0"/>
          </a:p>
        </p:txBody>
      </p:sp>
      <p:sp>
        <p:nvSpPr>
          <p:cNvPr id="198659" name="Rectangle 2"/>
          <p:cNvSpPr>
            <a:spLocks noGrp="1" noRot="1" noChangeAspect="1" noChangeArrowheads="1" noTextEdit="1"/>
          </p:cNvSpPr>
          <p:nvPr>
            <p:ph type="sldImg"/>
          </p:nvPr>
        </p:nvSpPr>
        <p:spPr>
          <a:solidFill>
            <a:srgbClr val="FFFFFF"/>
          </a:solidFill>
          <a:ln/>
        </p:spPr>
      </p:sp>
      <p:sp>
        <p:nvSpPr>
          <p:cNvPr id="19866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62D291DB-1C0B-49AF-BFB7-567487BA0F7A}" type="slidenum">
              <a:rPr lang="en-US" altLang="en-US" sz="1200" b="0"/>
              <a:pPr algn="r"/>
              <a:t>47</a:t>
            </a:fld>
            <a:endParaRPr lang="en-US" altLang="en-US" sz="1200" b="0"/>
          </a:p>
        </p:txBody>
      </p:sp>
      <p:sp>
        <p:nvSpPr>
          <p:cNvPr id="199683" name="Rectangle 2"/>
          <p:cNvSpPr>
            <a:spLocks noGrp="1" noRot="1" noChangeAspect="1" noChangeArrowheads="1" noTextEdit="1"/>
          </p:cNvSpPr>
          <p:nvPr>
            <p:ph type="sldImg"/>
          </p:nvPr>
        </p:nvSpPr>
        <p:spPr>
          <a:solidFill>
            <a:srgbClr val="FFFFFF"/>
          </a:solidFill>
          <a:ln/>
        </p:spPr>
      </p:sp>
      <p:sp>
        <p:nvSpPr>
          <p:cNvPr id="19968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E3477B93-55B7-40AC-922B-EBCBE0B20B58}" type="slidenum">
              <a:rPr lang="en-US" altLang="en-US" smtClean="0"/>
              <a:pPr/>
              <a:t>48</a:t>
            </a:fld>
            <a:endParaRPr lang="en-US" altLang="en-US" smtClean="0"/>
          </a:p>
        </p:txBody>
      </p:sp>
      <p:sp>
        <p:nvSpPr>
          <p:cNvPr id="200707" name="Rectangle 2"/>
          <p:cNvSpPr>
            <a:spLocks noGrp="1" noRot="1" noChangeAspect="1" noChangeArrowheads="1" noTextEdit="1"/>
          </p:cNvSpPr>
          <p:nvPr>
            <p:ph type="sldImg"/>
          </p:nvPr>
        </p:nvSpPr>
        <p:spPr>
          <a:solidFill>
            <a:srgbClr val="FFFFFF"/>
          </a:solidFill>
          <a:ln/>
        </p:spPr>
      </p:sp>
      <p:sp>
        <p:nvSpPr>
          <p:cNvPr id="2007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5783620A-0BA7-492C-9433-E17C9F30FC0E}" type="slidenum">
              <a:rPr lang="en-US" altLang="en-US" smtClean="0"/>
              <a:pPr/>
              <a:t>49</a:t>
            </a:fld>
            <a:endParaRPr lang="en-US" altLang="en-US" smtClean="0"/>
          </a:p>
        </p:txBody>
      </p:sp>
      <p:sp>
        <p:nvSpPr>
          <p:cNvPr id="201731" name="Rectangle 2"/>
          <p:cNvSpPr>
            <a:spLocks noGrp="1" noRot="1" noChangeAspect="1" noChangeArrowheads="1" noTextEdit="1"/>
          </p:cNvSpPr>
          <p:nvPr>
            <p:ph type="sldImg"/>
          </p:nvPr>
        </p:nvSpPr>
        <p:spPr>
          <a:solidFill>
            <a:srgbClr val="FFFFFF"/>
          </a:solidFill>
          <a:ln/>
        </p:spPr>
      </p:sp>
      <p:sp>
        <p:nvSpPr>
          <p:cNvPr id="20173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3EDFFB1-BA35-4300-9648-35E80FBE70CD}" type="slidenum">
              <a:rPr lang="en-US" altLang="en-US" smtClean="0"/>
              <a:pPr/>
              <a:t>5</a:t>
            </a:fld>
            <a:endParaRPr lang="en-US" altLang="en-US" smtClean="0"/>
          </a:p>
        </p:txBody>
      </p:sp>
      <p:sp>
        <p:nvSpPr>
          <p:cNvPr id="120835" name="Rectangle 2"/>
          <p:cNvSpPr>
            <a:spLocks noGrp="1" noRot="1" noChangeAspect="1" noChangeArrowheads="1" noTextEdit="1"/>
          </p:cNvSpPr>
          <p:nvPr>
            <p:ph type="sldImg"/>
          </p:nvPr>
        </p:nvSpPr>
        <p:spPr>
          <a:solidFill>
            <a:srgbClr val="FFFFFF"/>
          </a:solidFill>
          <a:ln/>
        </p:spPr>
      </p:sp>
      <p:sp>
        <p:nvSpPr>
          <p:cNvPr id="12083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B65AB598-1EF3-4781-A275-75235EF15BEB}" type="slidenum">
              <a:rPr lang="en-US" altLang="en-US" smtClean="0"/>
              <a:pPr/>
              <a:t>50</a:t>
            </a:fld>
            <a:endParaRPr lang="en-US" altLang="en-US" smtClean="0"/>
          </a:p>
        </p:txBody>
      </p:sp>
      <p:sp>
        <p:nvSpPr>
          <p:cNvPr id="202755" name="Rectangle 2"/>
          <p:cNvSpPr>
            <a:spLocks noGrp="1" noRot="1" noChangeAspect="1" noChangeArrowheads="1" noTextEdit="1"/>
          </p:cNvSpPr>
          <p:nvPr>
            <p:ph type="sldImg"/>
          </p:nvPr>
        </p:nvSpPr>
        <p:spPr>
          <a:solidFill>
            <a:srgbClr val="FFFFFF"/>
          </a:solidFill>
          <a:ln/>
        </p:spPr>
      </p:sp>
      <p:sp>
        <p:nvSpPr>
          <p:cNvPr id="20275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271C7999-55D9-4965-A3BC-130BBF7A7CA5}" type="slidenum">
              <a:rPr lang="en-US" altLang="en-US" smtClean="0"/>
              <a:pPr/>
              <a:t>6</a:t>
            </a:fld>
            <a:endParaRPr lang="en-US" altLang="en-US" smtClean="0"/>
          </a:p>
        </p:txBody>
      </p:sp>
      <p:sp>
        <p:nvSpPr>
          <p:cNvPr id="121859" name="Rectangle 2"/>
          <p:cNvSpPr>
            <a:spLocks noGrp="1" noRot="1" noChangeAspect="1" noChangeArrowheads="1" noTextEdit="1"/>
          </p:cNvSpPr>
          <p:nvPr>
            <p:ph type="sldImg"/>
          </p:nvPr>
        </p:nvSpPr>
        <p:spPr>
          <a:solidFill>
            <a:srgbClr val="FFFFFF"/>
          </a:solidFill>
          <a:ln/>
        </p:spPr>
      </p:sp>
      <p:sp>
        <p:nvSpPr>
          <p:cNvPr id="12186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BF14B62-4ECA-4801-97C6-1ED771B0546E}" type="slidenum">
              <a:rPr lang="en-US" altLang="en-US" smtClean="0"/>
              <a:pPr/>
              <a:t>7</a:t>
            </a:fld>
            <a:endParaRPr lang="en-US" altLang="en-US" smtClean="0"/>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028C3FA-EA89-449B-B945-E36EA9DF2160}" type="slidenum">
              <a:rPr lang="en-US" altLang="en-US" smtClean="0"/>
              <a:pPr/>
              <a:t>8</a:t>
            </a:fld>
            <a:endParaRPr lang="en-US" altLang="en-US" smtClean="0"/>
          </a:p>
        </p:txBody>
      </p:sp>
      <p:sp>
        <p:nvSpPr>
          <p:cNvPr id="123907" name="Rectangle 2"/>
          <p:cNvSpPr>
            <a:spLocks noGrp="1" noRot="1" noChangeAspect="1" noChangeArrowheads="1" noTextEdit="1"/>
          </p:cNvSpPr>
          <p:nvPr>
            <p:ph type="sldImg"/>
          </p:nvPr>
        </p:nvSpPr>
        <p:spPr>
          <a:solidFill>
            <a:srgbClr val="FFFFFF"/>
          </a:solidFill>
          <a:ln/>
        </p:spPr>
      </p:sp>
      <p:sp>
        <p:nvSpPr>
          <p:cNvPr id="1239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E09DA195-88D5-4AF7-B878-55E9E4646C1D}" type="slidenum">
              <a:rPr lang="en-US" altLang="en-US" smtClean="0"/>
              <a:pPr/>
              <a:t>9</a:t>
            </a:fld>
            <a:endParaRPr lang="en-US" altLang="en-US" smtClean="0"/>
          </a:p>
        </p:txBody>
      </p:sp>
      <p:sp>
        <p:nvSpPr>
          <p:cNvPr id="124931" name="Rectangle 2"/>
          <p:cNvSpPr>
            <a:spLocks noGrp="1" noRot="1" noChangeAspect="1" noChangeArrowheads="1" noTextEdit="1"/>
          </p:cNvSpPr>
          <p:nvPr>
            <p:ph type="sldImg"/>
          </p:nvPr>
        </p:nvSpPr>
        <p:spPr>
          <a:solidFill>
            <a:srgbClr val="FFFFFF"/>
          </a:solidFill>
          <a:ln/>
        </p:spPr>
      </p:sp>
      <p:sp>
        <p:nvSpPr>
          <p:cNvPr id="12493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gray">
          <a:xfrm>
            <a:off x="0" y="6400800"/>
            <a:ext cx="9144000" cy="457200"/>
          </a:xfrm>
          <a:prstGeom prst="rect">
            <a:avLst/>
          </a:prstGeom>
          <a:solidFill>
            <a:srgbClr val="E99C51"/>
          </a:solidFill>
          <a:ln>
            <a:noFill/>
          </a:ln>
          <a:extLst/>
        </p:spPr>
        <p:txBody>
          <a:bodyPr wrap="none" lIns="0" tIns="0" rIns="0" bIns="0"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mtClean="0">
                <a:cs typeface="Arial" panose="020B0604020202020204" pitchFamily="34" charset="0"/>
              </a:rPr>
              <a:t> </a:t>
            </a:r>
          </a:p>
        </p:txBody>
      </p:sp>
      <p:pic>
        <p:nvPicPr>
          <p:cNvPr id="3" name="Picture 3" descr="Pearson_Bound_White"/>
          <p:cNvPicPr>
            <a:picLocks noChangeAspect="1" noChangeArrowheads="1"/>
          </p:cNvPicPr>
          <p:nvPr/>
        </p:nvPicPr>
        <p:blipFill>
          <a:blip r:embed="rId2" cstate="print"/>
          <a:srcRect/>
          <a:stretch>
            <a:fillRect/>
          </a:stretch>
        </p:blipFill>
        <p:spPr bwMode="auto">
          <a:xfrm>
            <a:off x="7488238" y="6356350"/>
            <a:ext cx="1655762" cy="493713"/>
          </a:xfrm>
          <a:prstGeom prst="rect">
            <a:avLst/>
          </a:prstGeom>
          <a:noFill/>
          <a:ln w="9525">
            <a:noFill/>
            <a:miter lim="800000"/>
            <a:headEnd/>
            <a:tailEnd/>
          </a:ln>
        </p:spPr>
      </p:pic>
      <p:pic>
        <p:nvPicPr>
          <p:cNvPr id="4" name="Picture 4" descr="Pearson_Strap_Bound_White"/>
          <p:cNvPicPr>
            <a:picLocks noChangeAspect="1" noChangeArrowheads="1"/>
          </p:cNvPicPr>
          <p:nvPr/>
        </p:nvPicPr>
        <p:blipFill>
          <a:blip r:embed="rId3" cstate="print"/>
          <a:srcRect/>
          <a:stretch>
            <a:fillRect/>
          </a:stretch>
        </p:blipFill>
        <p:spPr bwMode="auto">
          <a:xfrm>
            <a:off x="0" y="6356350"/>
            <a:ext cx="1908175" cy="493713"/>
          </a:xfrm>
          <a:prstGeom prst="rect">
            <a:avLst/>
          </a:prstGeom>
          <a:noFill/>
          <a:ln w="9525">
            <a:noFill/>
            <a:miter lim="800000"/>
            <a:headEnd/>
            <a:tailEnd/>
          </a:ln>
        </p:spPr>
      </p:pic>
      <p:pic>
        <p:nvPicPr>
          <p:cNvPr id="5" name="Picture 14" descr="Berk_0132992477_rev-1.jpg"/>
          <p:cNvPicPr>
            <a:picLocks noChangeAspect="1"/>
          </p:cNvPicPr>
          <p:nvPr userDrawn="1"/>
        </p:nvPicPr>
        <p:blipFill>
          <a:blip r:embed="rId4" cstate="print"/>
          <a:srcRect/>
          <a:stretch>
            <a:fillRect/>
          </a:stretch>
        </p:blipFill>
        <p:spPr bwMode="auto">
          <a:xfrm>
            <a:off x="0" y="0"/>
            <a:ext cx="5121275" cy="64008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2"/>
          <p:cNvSpPr>
            <a:spLocks noChangeArrowheads="1"/>
          </p:cNvSpPr>
          <p:nvPr userDrawn="1"/>
        </p:nvSpPr>
        <p:spPr bwMode="gray">
          <a:xfrm>
            <a:off x="0" y="6397625"/>
            <a:ext cx="9144000" cy="457200"/>
          </a:xfrm>
          <a:prstGeom prst="rect">
            <a:avLst/>
          </a:prstGeom>
          <a:solidFill>
            <a:srgbClr val="E99C51"/>
          </a:solidFill>
          <a:ln>
            <a:noFill/>
          </a:ln>
          <a:extLst/>
        </p:spPr>
        <p:txBody>
          <a:bodyPr wrap="none" lIns="0" tIns="0" rIns="0" bIns="0"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mtClean="0">
              <a:cs typeface="Arial" panose="020B0604020202020204" pitchFamily="34" charset="0"/>
            </a:endParaRPr>
          </a:p>
        </p:txBody>
      </p:sp>
      <p:sp>
        <p:nvSpPr>
          <p:cNvPr id="34819" name="Rectangle 4"/>
          <p:cNvSpPr>
            <a:spLocks noGrp="1" noChangeArrowheads="1"/>
          </p:cNvSpPr>
          <p:nvPr>
            <p:ph type="body" idx="1"/>
          </p:nvPr>
        </p:nvSpPr>
        <p:spPr bwMode="auto">
          <a:xfrm>
            <a:off x="381000" y="1447800"/>
            <a:ext cx="8382000" cy="464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0" name="Rectangle 5"/>
          <p:cNvSpPr>
            <a:spLocks noGrp="1" noChangeArrowheads="1"/>
          </p:cNvSpPr>
          <p:nvPr>
            <p:ph type="title"/>
          </p:nvPr>
        </p:nvSpPr>
        <p:spPr bwMode="auto">
          <a:xfrm>
            <a:off x="1143000" y="0"/>
            <a:ext cx="7696200"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9" name="Rectangle 7"/>
          <p:cNvSpPr>
            <a:spLocks noChangeArrowheads="1"/>
          </p:cNvSpPr>
          <p:nvPr/>
        </p:nvSpPr>
        <p:spPr bwMode="gray">
          <a:xfrm>
            <a:off x="8153400" y="6553200"/>
            <a:ext cx="588963" cy="304800"/>
          </a:xfrm>
          <a:prstGeom prst="rect">
            <a:avLst/>
          </a:prstGeom>
          <a:noFill/>
          <a:ln w="9525">
            <a:noFill/>
            <a:miter lim="800000"/>
            <a:headEnd/>
            <a:tailEnd/>
          </a:ln>
        </p:spPr>
        <p:txBody>
          <a:bodyPr lIns="0" tIns="0" rIns="0" bIns="0"/>
          <a:lstStyle/>
          <a:p>
            <a:pPr algn="r">
              <a:defRPr/>
            </a:pPr>
            <a:r>
              <a:rPr lang="en-GB" altLang="en-US" sz="900">
                <a:solidFill>
                  <a:schemeClr val="bg1"/>
                </a:solidFill>
                <a:latin typeface="Verdana" pitchFamily="34" charset="0"/>
                <a:ea typeface="MS PGothic" pitchFamily="34" charset="-128"/>
                <a:cs typeface="Arial" pitchFamily="34" charset="0"/>
              </a:rPr>
              <a:t>6-</a:t>
            </a:r>
            <a:fld id="{890515D4-123E-4130-AB3F-007E301CA5EA}" type="slidenum">
              <a:rPr lang="en-GB" altLang="en-US" sz="900">
                <a:solidFill>
                  <a:schemeClr val="bg1"/>
                </a:solidFill>
                <a:latin typeface="Verdana" pitchFamily="34" charset="0"/>
                <a:ea typeface="MS PGothic" pitchFamily="34" charset="-128"/>
                <a:cs typeface="Arial" pitchFamily="34" charset="0"/>
              </a:rPr>
              <a:pPr algn="r">
                <a:defRPr/>
              </a:pPr>
              <a:t>‹#›</a:t>
            </a:fld>
            <a:r>
              <a:rPr lang="en-GB" altLang="en-US" sz="900">
                <a:solidFill>
                  <a:schemeClr val="bg1"/>
                </a:solidFill>
                <a:latin typeface="Verdana" pitchFamily="34" charset="0"/>
                <a:ea typeface="MS PGothic" pitchFamily="34" charset="-128"/>
                <a:cs typeface="Arial" pitchFamily="34" charset="0"/>
              </a:rPr>
              <a:t> </a:t>
            </a:r>
          </a:p>
        </p:txBody>
      </p:sp>
      <p:sp>
        <p:nvSpPr>
          <p:cNvPr id="9" name="Rectangle 6"/>
          <p:cNvSpPr>
            <a:spLocks noChangeArrowheads="1"/>
          </p:cNvSpPr>
          <p:nvPr userDrawn="1"/>
        </p:nvSpPr>
        <p:spPr bwMode="gray">
          <a:xfrm>
            <a:off x="392113" y="6553200"/>
            <a:ext cx="5399087" cy="179388"/>
          </a:xfrm>
          <a:prstGeom prst="rect">
            <a:avLst/>
          </a:prstGeom>
          <a:noFill/>
          <a:ln w="9525">
            <a:noFill/>
            <a:miter lim="800000"/>
            <a:headEnd/>
            <a:tailEnd/>
          </a:ln>
          <a:effectLst/>
        </p:spPr>
        <p:txBody>
          <a:bodyPr lIns="0" tIns="0" rIns="0" bIns="0"/>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900" b="0" dirty="0" smtClean="0">
                <a:solidFill>
                  <a:schemeClr val="bg1"/>
                </a:solidFill>
                <a:latin typeface="Verdana" panose="020B0604030504040204" pitchFamily="34" charset="0"/>
                <a:ea typeface="Arial" panose="020B0604020202020204" pitchFamily="34" charset="0"/>
              </a:rPr>
              <a:t>Copyright ©2017 Pearson Education, Inc. All rights reserved.</a:t>
            </a:r>
            <a:endParaRPr lang="en-GB" altLang="en-US" sz="900" b="0" dirty="0" smtClean="0">
              <a:solidFill>
                <a:schemeClr val="bg1"/>
              </a:solidFill>
              <a:latin typeface="Verdana" panose="020B0604030504040204" pitchFamily="34" charset="0"/>
              <a:ea typeface="Arial" panose="020B0604020202020204" pitchFamily="34" charset="0"/>
            </a:endParaRPr>
          </a:p>
        </p:txBody>
      </p:sp>
      <p:pic>
        <p:nvPicPr>
          <p:cNvPr id="34823" name="Picture 8" descr="G:\08VOL4\Graphics\Powerpoint\PEARSON\BERK\Incoming\BD.4e-small.jpg"/>
          <p:cNvPicPr>
            <a:picLocks noChangeAspect="1" noChangeArrowheads="1"/>
          </p:cNvPicPr>
          <p:nvPr userDrawn="1"/>
        </p:nvPicPr>
        <p:blipFill>
          <a:blip r:embed="rId13" cstate="print"/>
          <a:srcRect/>
          <a:stretch>
            <a:fillRect/>
          </a:stretch>
        </p:blipFill>
        <p:spPr bwMode="auto">
          <a:xfrm>
            <a:off x="0" y="0"/>
            <a:ext cx="908050" cy="1143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0"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0" fontAlgn="base" hangingPunct="0">
        <a:spcBef>
          <a:spcPct val="0"/>
        </a:spcBef>
        <a:spcAft>
          <a:spcPct val="0"/>
        </a:spcAft>
        <a:defRPr sz="3200" b="1">
          <a:solidFill>
            <a:schemeClr val="tx1"/>
          </a:solidFill>
          <a:latin typeface="+mj-lt"/>
          <a:ea typeface="ヒラギノ角ゴ Pro W3" pitchFamily="-1" charset="-128"/>
          <a:cs typeface="ヒラギノ角ゴ Pro W3" pitchFamily="-1" charset="-128"/>
        </a:defRPr>
      </a:lvl1pPr>
      <a:lvl2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2pPr>
      <a:lvl3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3pPr>
      <a:lvl4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4pPr>
      <a:lvl5pPr algn="l" rtl="0" eaLnBrk="0" fontAlgn="base" hangingPunct="0">
        <a:spcBef>
          <a:spcPct val="0"/>
        </a:spcBef>
        <a:spcAft>
          <a:spcPct val="0"/>
        </a:spcAft>
        <a:defRPr sz="3200" b="1">
          <a:solidFill>
            <a:schemeClr val="tx1"/>
          </a:solidFill>
          <a:latin typeface="Verdana" pitchFamily="-1" charset="0"/>
          <a:ea typeface="ヒラギノ角ゴ Pro W3" pitchFamily="-1" charset="-128"/>
          <a:cs typeface="ヒラギノ角ゴ Pro W3" pitchFamily="-1" charset="-128"/>
        </a:defRPr>
      </a:lvl5pPr>
      <a:lvl6pPr marL="457200" algn="l" rtl="0" eaLnBrk="1" fontAlgn="base" hangingPunct="1">
        <a:spcBef>
          <a:spcPct val="0"/>
        </a:spcBef>
        <a:spcAft>
          <a:spcPct val="0"/>
        </a:spcAft>
        <a:defRPr sz="3200" b="1">
          <a:solidFill>
            <a:schemeClr val="tx1"/>
          </a:solidFill>
          <a:latin typeface="Verdana" pitchFamily="-1" charset="0"/>
        </a:defRPr>
      </a:lvl6pPr>
      <a:lvl7pPr marL="914400" algn="l" rtl="0" eaLnBrk="1" fontAlgn="base" hangingPunct="1">
        <a:spcBef>
          <a:spcPct val="0"/>
        </a:spcBef>
        <a:spcAft>
          <a:spcPct val="0"/>
        </a:spcAft>
        <a:defRPr sz="3200" b="1">
          <a:solidFill>
            <a:schemeClr val="tx1"/>
          </a:solidFill>
          <a:latin typeface="Verdana" pitchFamily="-1" charset="0"/>
        </a:defRPr>
      </a:lvl7pPr>
      <a:lvl8pPr marL="1371600" algn="l" rtl="0" eaLnBrk="1" fontAlgn="base" hangingPunct="1">
        <a:spcBef>
          <a:spcPct val="0"/>
        </a:spcBef>
        <a:spcAft>
          <a:spcPct val="0"/>
        </a:spcAft>
        <a:defRPr sz="3200" b="1">
          <a:solidFill>
            <a:schemeClr val="tx1"/>
          </a:solidFill>
          <a:latin typeface="Verdana" pitchFamily="-1" charset="0"/>
        </a:defRPr>
      </a:lvl8pPr>
      <a:lvl9pPr marL="1828800" algn="l" rtl="0" eaLnBrk="1" fontAlgn="base" hangingPunct="1">
        <a:spcBef>
          <a:spcPct val="0"/>
        </a:spcBef>
        <a:spcAft>
          <a:spcPct val="0"/>
        </a:spcAft>
        <a:defRPr sz="3200" b="1">
          <a:solidFill>
            <a:schemeClr val="tx1"/>
          </a:solidFill>
          <a:latin typeface="Verdana" pitchFamily="-1"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pitchFamily="-1" charset="-128"/>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pitchFamily="-1" charset="-128"/>
        </a:defRPr>
      </a:lvl2pPr>
      <a:lvl3pPr marL="1143000" indent="-228600" algn="l" rtl="0" eaLnBrk="0" fontAlgn="base" hangingPunct="0">
        <a:spcBef>
          <a:spcPct val="20000"/>
        </a:spcBef>
        <a:spcAft>
          <a:spcPct val="0"/>
        </a:spcAft>
        <a:buChar char="•"/>
        <a:defRPr sz="2000">
          <a:solidFill>
            <a:schemeClr val="tx1"/>
          </a:solidFill>
          <a:latin typeface="+mn-lt"/>
          <a:ea typeface="ヒラギノ角ゴ Pro W3" pitchFamily="-1" charset="-128"/>
        </a:defRPr>
      </a:lvl3pPr>
      <a:lvl4pPr marL="1600200" indent="-228600" algn="l" rtl="0" eaLnBrk="0" fontAlgn="base" hangingPunct="0">
        <a:spcBef>
          <a:spcPct val="20000"/>
        </a:spcBef>
        <a:spcAft>
          <a:spcPct val="0"/>
        </a:spcAft>
        <a:buChar char="–"/>
        <a:defRPr>
          <a:solidFill>
            <a:schemeClr val="tx1"/>
          </a:solidFill>
          <a:latin typeface="+mn-lt"/>
          <a:ea typeface="ヒラギノ角ゴ Pro W3" pitchFamily="-1" charset="-128"/>
        </a:defRPr>
      </a:lvl4pPr>
      <a:lvl5pPr marL="2057400" indent="-228600" algn="l" rtl="0" eaLnBrk="0" fontAlgn="base" hangingPunct="0">
        <a:spcBef>
          <a:spcPct val="20000"/>
        </a:spcBef>
        <a:spcAft>
          <a:spcPct val="0"/>
        </a:spcAft>
        <a:buChar char="»"/>
        <a:defRPr>
          <a:solidFill>
            <a:schemeClr val="tx1"/>
          </a:solidFill>
          <a:latin typeface="+mn-lt"/>
          <a:ea typeface="ヒラギノ角ゴ Pro W3" pitchFamily="-1" charset="-128"/>
        </a:defRPr>
      </a:lvl5pPr>
      <a:lvl6pPr marL="25146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6pPr>
      <a:lvl7pPr marL="29718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7pPr>
      <a:lvl8pPr marL="34290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8pPr>
      <a:lvl9pPr marL="3886200" indent="-228600" algn="l" rtl="0" eaLnBrk="1" fontAlgn="base" hangingPunct="1">
        <a:spcBef>
          <a:spcPct val="20000"/>
        </a:spcBef>
        <a:spcAft>
          <a:spcPct val="0"/>
        </a:spcAft>
        <a:buChar char="»"/>
        <a:defRPr>
          <a:solidFill>
            <a:schemeClr val="tx1"/>
          </a:solidFill>
          <a:latin typeface="+mn-lt"/>
          <a:ea typeface="ヒラギノ角ゴ Pro W3"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7.bin"/><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5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8.png"/><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bwMode="auto">
          <a:xfrm>
            <a:off x="4953000" y="1219200"/>
            <a:ext cx="4191000" cy="2667000"/>
          </a:xfrm>
          <a:prstGeom prst="rect">
            <a:avLst/>
          </a:prstGeom>
          <a:noFill/>
          <a:ln w="9525">
            <a:noFill/>
            <a:miter lim="800000"/>
            <a:headEnd/>
            <a:tailEnd/>
          </a:ln>
        </p:spPr>
        <p:txBody>
          <a:bodyPr lIns="0" tIns="0" rIns="0" bIns="0"/>
          <a:lstStyle/>
          <a:p>
            <a:pPr algn="ctr" eaLnBrk="1" hangingPunct="1">
              <a:spcBef>
                <a:spcPct val="20000"/>
              </a:spcBef>
              <a:defRPr/>
            </a:pPr>
            <a:r>
              <a:rPr lang="en-US" sz="3200" kern="0">
                <a:latin typeface="+mn-lt"/>
                <a:ea typeface="ヒラギノ角ゴ Pro W3" pitchFamily="-65" charset="-128"/>
                <a:cs typeface="ヒラギノ角ゴ Pro W3" pitchFamily="-65" charset="-128"/>
              </a:rPr>
              <a:t>Chapter 6</a:t>
            </a:r>
          </a:p>
          <a:p>
            <a:pPr algn="ctr" eaLnBrk="1" hangingPunct="1">
              <a:spcBef>
                <a:spcPct val="20000"/>
              </a:spcBef>
              <a:defRPr/>
            </a:pPr>
            <a:endParaRPr lang="en-US" sz="2800" kern="0">
              <a:latin typeface="+mn-lt"/>
              <a:ea typeface="ヒラギノ角ゴ Pro W3" pitchFamily="-65" charset="-128"/>
              <a:cs typeface="ヒラギノ角ゴ Pro W3" pitchFamily="-65" charset="-128"/>
            </a:endParaRPr>
          </a:p>
          <a:p>
            <a:pPr algn="ctr" eaLnBrk="1" hangingPunct="1">
              <a:spcBef>
                <a:spcPct val="20000"/>
              </a:spcBef>
              <a:defRPr/>
            </a:pPr>
            <a:r>
              <a:rPr lang="en-US" sz="2800" kern="0">
                <a:latin typeface="+mn-lt"/>
                <a:ea typeface="ヒラギノ角ゴ Pro W3" pitchFamily="-65" charset="-128"/>
                <a:cs typeface="ヒラギノ角ゴ Pro W3" pitchFamily="-65" charset="-128"/>
              </a:rPr>
              <a:t>Valuing Bonds</a:t>
            </a:r>
            <a:endParaRPr lang="en-US" sz="2800" kern="0" dirty="0">
              <a:latin typeface="+mn-lt"/>
              <a:ea typeface="ヒラギノ角ゴ Pro W3" pitchFamily="-65" charset="-128"/>
              <a:cs typeface="ヒラギノ角ゴ Pro W3" pitchFamily="-65" charset="-128"/>
            </a:endParaRP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en-US" smtClean="0"/>
              <a:t>Zero-Coupon Bonds (cont'd)</a:t>
            </a:r>
          </a:p>
        </p:txBody>
      </p:sp>
      <p:sp>
        <p:nvSpPr>
          <p:cNvPr id="6148" name="Rectangle 3"/>
          <p:cNvSpPr>
            <a:spLocks noGrp="1" noChangeArrowheads="1"/>
          </p:cNvSpPr>
          <p:nvPr>
            <p:ph idx="1"/>
          </p:nvPr>
        </p:nvSpPr>
        <p:spPr/>
        <p:txBody>
          <a:bodyPr rIns="91440"/>
          <a:lstStyle/>
          <a:p>
            <a:pPr eaLnBrk="1" hangingPunct="1"/>
            <a:r>
              <a:rPr lang="en-US" altLang="en-US" smtClean="0"/>
              <a:t>Risk-Free Interest Rates</a:t>
            </a:r>
          </a:p>
          <a:p>
            <a:pPr lvl="1" eaLnBrk="1" hangingPunct="1">
              <a:spcBef>
                <a:spcPct val="50000"/>
              </a:spcBef>
            </a:pPr>
            <a:r>
              <a:rPr lang="en-US" altLang="en-US" smtClean="0"/>
              <a:t>A default-free zero-coupon bond that matures on date </a:t>
            </a:r>
            <a:r>
              <a:rPr lang="en-US" altLang="en-US" i="1" smtClean="0"/>
              <a:t>n</a:t>
            </a:r>
            <a:r>
              <a:rPr lang="en-US" altLang="en-US" smtClean="0"/>
              <a:t> provides a risk-free return over the same period. Thus, the Law of One Price guarantees that the </a:t>
            </a:r>
            <a:br>
              <a:rPr lang="en-US" altLang="en-US" smtClean="0"/>
            </a:br>
            <a:r>
              <a:rPr lang="en-US" altLang="en-US" smtClean="0"/>
              <a:t>risk-free interest rate equals the yield to maturity on such a bond.</a:t>
            </a:r>
          </a:p>
          <a:p>
            <a:pPr lvl="1" eaLnBrk="1" hangingPunct="1">
              <a:spcBef>
                <a:spcPct val="50000"/>
              </a:spcBef>
            </a:pPr>
            <a:r>
              <a:rPr lang="en-US" altLang="en-US" smtClean="0"/>
              <a:t>Risk-Free Interest Rate with Maturity </a:t>
            </a:r>
            <a:r>
              <a:rPr lang="en-US" altLang="en-US" i="1" smtClean="0"/>
              <a:t>n</a:t>
            </a:r>
          </a:p>
        </p:txBody>
      </p:sp>
      <p:graphicFrame>
        <p:nvGraphicFramePr>
          <p:cNvPr id="6146" name="Object 4"/>
          <p:cNvGraphicFramePr>
            <a:graphicFrameLocks noChangeAspect="1"/>
          </p:cNvGraphicFramePr>
          <p:nvPr/>
        </p:nvGraphicFramePr>
        <p:xfrm>
          <a:off x="1066800" y="5181600"/>
          <a:ext cx="1978025" cy="573088"/>
        </p:xfrm>
        <a:graphic>
          <a:graphicData uri="http://schemas.openxmlformats.org/presentationml/2006/ole">
            <p:oleObj spid="_x0000_s6146" name="Equation" r:id="rId4" imgW="787400" imgH="228600" progId="">
              <p:embed/>
            </p:oleObj>
          </a:graphicData>
        </a:graphic>
      </p:graphicFrame>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Zero-Coupon Bonds (cont'd)</a:t>
            </a:r>
          </a:p>
        </p:txBody>
      </p:sp>
      <p:sp>
        <p:nvSpPr>
          <p:cNvPr id="49155" name="Rectangle 3"/>
          <p:cNvSpPr>
            <a:spLocks noGrp="1" noChangeArrowheads="1"/>
          </p:cNvSpPr>
          <p:nvPr>
            <p:ph idx="1"/>
          </p:nvPr>
        </p:nvSpPr>
        <p:spPr/>
        <p:txBody>
          <a:bodyPr rIns="91440"/>
          <a:lstStyle/>
          <a:p>
            <a:pPr eaLnBrk="1" hangingPunct="1"/>
            <a:r>
              <a:rPr lang="en-US" altLang="en-US" smtClean="0"/>
              <a:t>Risk-Free Interest Rates</a:t>
            </a:r>
          </a:p>
          <a:p>
            <a:pPr lvl="1" eaLnBrk="1" hangingPunct="1">
              <a:spcBef>
                <a:spcPct val="50000"/>
              </a:spcBef>
            </a:pPr>
            <a:r>
              <a:rPr lang="en-US" altLang="en-US" smtClean="0"/>
              <a:t>Spot Interest Rate</a:t>
            </a:r>
          </a:p>
          <a:p>
            <a:pPr lvl="2" eaLnBrk="1" hangingPunct="1">
              <a:spcBef>
                <a:spcPct val="30000"/>
              </a:spcBef>
            </a:pPr>
            <a:r>
              <a:rPr lang="en-US" altLang="en-US" smtClean="0"/>
              <a:t>Another term for a default-free, zero-coupon yield</a:t>
            </a:r>
          </a:p>
          <a:p>
            <a:pPr lvl="1" eaLnBrk="1" hangingPunct="1">
              <a:spcBef>
                <a:spcPct val="50000"/>
              </a:spcBef>
            </a:pPr>
            <a:r>
              <a:rPr lang="en-US" altLang="en-US" smtClean="0"/>
              <a:t>Zero-Coupon Yield Curve</a:t>
            </a:r>
          </a:p>
          <a:p>
            <a:pPr lvl="2" eaLnBrk="1" hangingPunct="1">
              <a:spcBef>
                <a:spcPct val="30000"/>
              </a:spcBef>
            </a:pPr>
            <a:r>
              <a:rPr lang="en-US" altLang="en-US" smtClean="0"/>
              <a:t>A plot of the yield of risk-free zero-coupon bonds as a function of the bond’s maturity date</a:t>
            </a: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Coupon Bonds</a:t>
            </a:r>
          </a:p>
        </p:txBody>
      </p:sp>
      <p:sp>
        <p:nvSpPr>
          <p:cNvPr id="50179" name="Rectangle 3"/>
          <p:cNvSpPr>
            <a:spLocks noGrp="1" noChangeArrowheads="1"/>
          </p:cNvSpPr>
          <p:nvPr>
            <p:ph idx="1"/>
          </p:nvPr>
        </p:nvSpPr>
        <p:spPr/>
        <p:txBody>
          <a:bodyPr rIns="91440"/>
          <a:lstStyle/>
          <a:p>
            <a:pPr eaLnBrk="1" hangingPunct="1">
              <a:lnSpc>
                <a:spcPct val="90000"/>
              </a:lnSpc>
            </a:pPr>
            <a:r>
              <a:rPr lang="en-US" altLang="en-US" smtClean="0"/>
              <a:t>Coupon Bonds</a:t>
            </a:r>
          </a:p>
          <a:p>
            <a:pPr lvl="1" eaLnBrk="1" hangingPunct="1">
              <a:lnSpc>
                <a:spcPct val="90000"/>
              </a:lnSpc>
              <a:spcBef>
                <a:spcPct val="30000"/>
              </a:spcBef>
            </a:pPr>
            <a:r>
              <a:rPr lang="en-US" altLang="en-US" smtClean="0"/>
              <a:t>Pay face value at maturity</a:t>
            </a:r>
          </a:p>
          <a:p>
            <a:pPr lvl="1" eaLnBrk="1" hangingPunct="1">
              <a:lnSpc>
                <a:spcPct val="90000"/>
              </a:lnSpc>
              <a:spcBef>
                <a:spcPct val="30000"/>
              </a:spcBef>
            </a:pPr>
            <a:r>
              <a:rPr lang="en-US" altLang="en-US" smtClean="0"/>
              <a:t>Pay regular coupon interest payments</a:t>
            </a:r>
          </a:p>
          <a:p>
            <a:pPr eaLnBrk="1" hangingPunct="1">
              <a:lnSpc>
                <a:spcPct val="90000"/>
              </a:lnSpc>
              <a:spcBef>
                <a:spcPct val="60000"/>
              </a:spcBef>
            </a:pPr>
            <a:r>
              <a:rPr lang="en-US" altLang="en-US" smtClean="0"/>
              <a:t>Treasury Notes</a:t>
            </a:r>
          </a:p>
          <a:p>
            <a:pPr lvl="1" eaLnBrk="1" hangingPunct="1">
              <a:lnSpc>
                <a:spcPct val="90000"/>
              </a:lnSpc>
              <a:spcBef>
                <a:spcPct val="30000"/>
              </a:spcBef>
            </a:pPr>
            <a:r>
              <a:rPr lang="en-US" altLang="en-US" smtClean="0"/>
              <a:t>U.S. Treasury coupon security with original maturities of 1–10 years</a:t>
            </a:r>
          </a:p>
          <a:p>
            <a:pPr eaLnBrk="1" hangingPunct="1">
              <a:lnSpc>
                <a:spcPct val="90000"/>
              </a:lnSpc>
              <a:spcBef>
                <a:spcPct val="50000"/>
              </a:spcBef>
            </a:pPr>
            <a:r>
              <a:rPr lang="en-US" altLang="en-US" smtClean="0"/>
              <a:t>Treasury Bonds</a:t>
            </a:r>
          </a:p>
          <a:p>
            <a:pPr lvl="1" eaLnBrk="1" hangingPunct="1">
              <a:lnSpc>
                <a:spcPct val="90000"/>
              </a:lnSpc>
              <a:spcBef>
                <a:spcPct val="30000"/>
              </a:spcBef>
            </a:pPr>
            <a:r>
              <a:rPr lang="en-US" altLang="en-US" smtClean="0"/>
              <a:t>U.S. Treasury coupon security with original maturities over 10 years</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smtClean="0"/>
              <a:t>Coupon Bonds (cont'd)</a:t>
            </a:r>
          </a:p>
        </p:txBody>
      </p:sp>
      <p:sp>
        <p:nvSpPr>
          <p:cNvPr id="7172" name="Rectangle 3"/>
          <p:cNvSpPr>
            <a:spLocks noGrp="1" noChangeArrowheads="1"/>
          </p:cNvSpPr>
          <p:nvPr>
            <p:ph idx="1"/>
          </p:nvPr>
        </p:nvSpPr>
        <p:spPr/>
        <p:txBody>
          <a:bodyPr rIns="91440"/>
          <a:lstStyle/>
          <a:p>
            <a:pPr eaLnBrk="1" hangingPunct="1"/>
            <a:r>
              <a:rPr lang="en-US" altLang="en-US" smtClean="0"/>
              <a:t>Yield to Maturity</a:t>
            </a:r>
          </a:p>
          <a:p>
            <a:pPr lvl="1" eaLnBrk="1" hangingPunct="1">
              <a:spcBef>
                <a:spcPct val="30000"/>
              </a:spcBef>
            </a:pPr>
            <a:r>
              <a:rPr lang="en-US" altLang="en-US" smtClean="0"/>
              <a:t>The YTM is the </a:t>
            </a:r>
            <a:r>
              <a:rPr lang="en-US" altLang="en-US" i="1" smtClean="0"/>
              <a:t>single</a:t>
            </a:r>
            <a:r>
              <a:rPr lang="en-US" altLang="en-US" smtClean="0"/>
              <a:t> discount rate that equates the present value of the bond’s remaining cash flows to its current price.</a:t>
            </a:r>
          </a:p>
          <a:p>
            <a:pPr lvl="1" eaLnBrk="1" hangingPunct="1">
              <a:spcBef>
                <a:spcPct val="400000"/>
              </a:spcBef>
            </a:pPr>
            <a:r>
              <a:rPr lang="en-US" altLang="en-US" smtClean="0"/>
              <a:t>Yield to Maturity of a Coupon Bond</a:t>
            </a:r>
          </a:p>
        </p:txBody>
      </p:sp>
      <p:pic>
        <p:nvPicPr>
          <p:cNvPr id="7173" name="Picture 4" descr="BD_08p215_TL"/>
          <p:cNvPicPr>
            <a:picLocks noChangeAspect="1" noChangeArrowheads="1"/>
          </p:cNvPicPr>
          <p:nvPr/>
        </p:nvPicPr>
        <p:blipFill>
          <a:blip r:embed="rId4" cstate="print"/>
          <a:srcRect/>
          <a:stretch>
            <a:fillRect/>
          </a:stretch>
        </p:blipFill>
        <p:spPr bwMode="auto">
          <a:xfrm>
            <a:off x="723900" y="3448050"/>
            <a:ext cx="7723188" cy="781050"/>
          </a:xfrm>
          <a:prstGeom prst="rect">
            <a:avLst/>
          </a:prstGeom>
          <a:noFill/>
          <a:ln w="9525">
            <a:noFill/>
            <a:miter lim="800000"/>
            <a:headEnd/>
            <a:tailEnd/>
          </a:ln>
        </p:spPr>
      </p:pic>
      <p:graphicFrame>
        <p:nvGraphicFramePr>
          <p:cNvPr id="7170" name="Object 5"/>
          <p:cNvGraphicFramePr>
            <a:graphicFrameLocks noChangeAspect="1"/>
          </p:cNvGraphicFramePr>
          <p:nvPr/>
        </p:nvGraphicFramePr>
        <p:xfrm>
          <a:off x="977900" y="5226050"/>
          <a:ext cx="6323013" cy="919163"/>
        </p:xfrm>
        <a:graphic>
          <a:graphicData uri="http://schemas.openxmlformats.org/presentationml/2006/ole">
            <p:oleObj spid="_x0000_s7170" name="Equation" r:id="rId5" imgW="3149600" imgH="457200" progId="">
              <p:embed/>
            </p:oleObj>
          </a:graphicData>
        </a:graphic>
      </p:graphicFrame>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ltLang="en-US" smtClean="0"/>
              <a:t>Textbook Example 6.3</a:t>
            </a:r>
          </a:p>
        </p:txBody>
      </p:sp>
      <p:pic>
        <p:nvPicPr>
          <p:cNvPr id="55299" name="Picture 3" descr="ex06_03a.gif"/>
          <p:cNvPicPr>
            <a:picLocks noChangeAspect="1"/>
          </p:cNvPicPr>
          <p:nvPr/>
        </p:nvPicPr>
        <p:blipFill>
          <a:blip r:embed="rId3" cstate="print"/>
          <a:srcRect/>
          <a:stretch>
            <a:fillRect/>
          </a:stretch>
        </p:blipFill>
        <p:spPr bwMode="auto">
          <a:xfrm>
            <a:off x="457200" y="2057400"/>
            <a:ext cx="8331200" cy="1871663"/>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altLang="en-US" smtClean="0"/>
              <a:t>Textbook Example 6.3 (cont'd)</a:t>
            </a:r>
          </a:p>
        </p:txBody>
      </p:sp>
      <p:pic>
        <p:nvPicPr>
          <p:cNvPr id="56323" name="Picture 4" descr="Y:\Graphics\Powerpoint\PEARSON\BERK\Final files\ch06\c06ns003.jpg"/>
          <p:cNvPicPr>
            <a:picLocks noChangeAspect="1" noChangeArrowheads="1"/>
          </p:cNvPicPr>
          <p:nvPr/>
        </p:nvPicPr>
        <p:blipFill>
          <a:blip r:embed="rId3" cstate="print"/>
          <a:srcRect/>
          <a:stretch>
            <a:fillRect/>
          </a:stretch>
        </p:blipFill>
        <p:spPr bwMode="auto">
          <a:xfrm>
            <a:off x="430213" y="1636713"/>
            <a:ext cx="8283575" cy="39624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smtClean="0"/>
              <a:t>Financial Calculator Solution</a:t>
            </a:r>
          </a:p>
        </p:txBody>
      </p:sp>
      <p:sp>
        <p:nvSpPr>
          <p:cNvPr id="8197" name="Rectangle 3"/>
          <p:cNvSpPr>
            <a:spLocks noGrp="1" noChangeArrowheads="1"/>
          </p:cNvSpPr>
          <p:nvPr>
            <p:ph idx="1"/>
          </p:nvPr>
        </p:nvSpPr>
        <p:spPr>
          <a:xfrm>
            <a:off x="381000" y="1524000"/>
            <a:ext cx="4114800" cy="4572000"/>
          </a:xfrm>
        </p:spPr>
        <p:txBody>
          <a:bodyPr rIns="91440"/>
          <a:lstStyle/>
          <a:p>
            <a:pPr eaLnBrk="1" hangingPunct="1"/>
            <a:r>
              <a:rPr lang="en-US" altLang="en-US" sz="2400" smtClean="0"/>
              <a:t>Since the bond pays interest semi-annually, the calculator should be set to 2 periods per year.</a:t>
            </a:r>
          </a:p>
        </p:txBody>
      </p:sp>
      <p:graphicFrame>
        <p:nvGraphicFramePr>
          <p:cNvPr id="8194" name="Object 2"/>
          <p:cNvGraphicFramePr>
            <a:graphicFrameLocks noChangeAspect="1"/>
          </p:cNvGraphicFramePr>
          <p:nvPr/>
        </p:nvGraphicFramePr>
        <p:xfrm>
          <a:off x="4572000" y="1295400"/>
          <a:ext cx="4038600" cy="714375"/>
        </p:xfrm>
        <a:graphic>
          <a:graphicData uri="http://schemas.openxmlformats.org/presentationml/2006/ole">
            <p:oleObj spid="_x0000_s8194" name="Visio" r:id="rId4" imgW="4145280" imgH="732781" progId="">
              <p:embed/>
            </p:oleObj>
          </a:graphicData>
        </a:graphic>
      </p:graphicFrame>
      <p:graphicFrame>
        <p:nvGraphicFramePr>
          <p:cNvPr id="8195" name="Object 3"/>
          <p:cNvGraphicFramePr>
            <a:graphicFrameLocks noChangeAspect="1"/>
          </p:cNvGraphicFramePr>
          <p:nvPr/>
        </p:nvGraphicFramePr>
        <p:xfrm>
          <a:off x="4867275" y="2089150"/>
          <a:ext cx="3362325" cy="4248150"/>
        </p:xfrm>
        <a:graphic>
          <a:graphicData uri="http://schemas.openxmlformats.org/presentationml/2006/ole">
            <p:oleObj spid="_x0000_s8195" name="Visio" r:id="rId5" imgW="4844017" imgH="5961888" progId="">
              <p:embed/>
            </p:oleObj>
          </a:graphicData>
        </a:graphic>
      </p:graphicFrame>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altLang="en-US" smtClean="0"/>
              <a:t>Alternative Example 6.3</a:t>
            </a:r>
          </a:p>
        </p:txBody>
      </p:sp>
      <p:sp>
        <p:nvSpPr>
          <p:cNvPr id="57347" name="Rectangle 5"/>
          <p:cNvSpPr>
            <a:spLocks noGrp="1" noChangeArrowheads="1"/>
          </p:cNvSpPr>
          <p:nvPr>
            <p:ph idx="1"/>
          </p:nvPr>
        </p:nvSpPr>
        <p:spPr/>
        <p:txBody>
          <a:bodyPr rIns="91440"/>
          <a:lstStyle/>
          <a:p>
            <a:pPr eaLnBrk="1" hangingPunct="1"/>
            <a:r>
              <a:rPr lang="en-US" altLang="en-US" b="1" smtClean="0"/>
              <a:t>Problem</a:t>
            </a:r>
            <a:endParaRPr lang="en-US" altLang="en-US" smtClean="0"/>
          </a:p>
          <a:p>
            <a:pPr lvl="1" eaLnBrk="1" hangingPunct="1">
              <a:spcBef>
                <a:spcPct val="60000"/>
              </a:spcBef>
            </a:pPr>
            <a:r>
              <a:rPr lang="en-US" altLang="en-US" smtClean="0"/>
              <a:t>Consider the following semi-annual bond:</a:t>
            </a:r>
          </a:p>
          <a:p>
            <a:pPr lvl="2" eaLnBrk="1" hangingPunct="1">
              <a:spcBef>
                <a:spcPct val="35000"/>
              </a:spcBef>
            </a:pPr>
            <a:r>
              <a:rPr lang="en-US" altLang="en-US" smtClean="0"/>
              <a:t>$1000 par value</a:t>
            </a:r>
          </a:p>
          <a:p>
            <a:pPr lvl="2" eaLnBrk="1" hangingPunct="1">
              <a:spcBef>
                <a:spcPct val="35000"/>
              </a:spcBef>
            </a:pPr>
            <a:r>
              <a:rPr lang="en-US" altLang="en-US" smtClean="0"/>
              <a:t>7 years until maturity</a:t>
            </a:r>
          </a:p>
          <a:p>
            <a:pPr lvl="2" eaLnBrk="1" hangingPunct="1">
              <a:spcBef>
                <a:spcPct val="35000"/>
              </a:spcBef>
            </a:pPr>
            <a:r>
              <a:rPr lang="en-US" altLang="en-US" smtClean="0"/>
              <a:t>9% coupon rate</a:t>
            </a:r>
          </a:p>
          <a:p>
            <a:pPr lvl="2" eaLnBrk="1" hangingPunct="1">
              <a:spcBef>
                <a:spcPct val="35000"/>
              </a:spcBef>
            </a:pPr>
            <a:r>
              <a:rPr lang="en-US" altLang="en-US" smtClean="0"/>
              <a:t>Price is $1,080.55</a:t>
            </a:r>
          </a:p>
          <a:p>
            <a:pPr lvl="1" eaLnBrk="1" hangingPunct="1">
              <a:spcBef>
                <a:spcPct val="60000"/>
              </a:spcBef>
            </a:pPr>
            <a:r>
              <a:rPr lang="en-US" altLang="en-US" b="1" smtClean="0"/>
              <a:t>What is the bond’s yield to maturity?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en-US" smtClean="0"/>
              <a:t>Alternative Example 6.3</a:t>
            </a:r>
          </a:p>
        </p:txBody>
      </p:sp>
      <p:sp>
        <p:nvSpPr>
          <p:cNvPr id="9221" name="Rectangle 3"/>
          <p:cNvSpPr txBox="1">
            <a:spLocks noChangeArrowheads="1"/>
          </p:cNvSpPr>
          <p:nvPr/>
        </p:nvSpPr>
        <p:spPr bwMode="auto">
          <a:xfrm>
            <a:off x="457200" y="1524000"/>
            <a:ext cx="8294688" cy="4572000"/>
          </a:xfrm>
          <a:prstGeom prst="rect">
            <a:avLst/>
          </a:prstGeom>
          <a:noFill/>
          <a:ln w="9525">
            <a:noFill/>
            <a:miter lim="800000"/>
            <a:headEnd/>
            <a:tailEnd/>
          </a:ln>
        </p:spPr>
        <p:txBody>
          <a:bodyPr lIns="0" tIns="0" bIns="0"/>
          <a:lstStyle/>
          <a:p>
            <a:pPr marL="342900" indent="-342900" eaLnBrk="1" hangingPunct="1">
              <a:spcBef>
                <a:spcPct val="60000"/>
              </a:spcBef>
              <a:buFontTx/>
              <a:buChar char="•"/>
            </a:pPr>
            <a:r>
              <a:rPr lang="en-US" altLang="en-US" sz="2800">
                <a:latin typeface="Verdana" pitchFamily="34" charset="0"/>
                <a:ea typeface="ヒラギノ角ゴ Pro W3" pitchFamily="-1" charset="-128"/>
              </a:rPr>
              <a:t>Solution</a:t>
            </a:r>
            <a:endParaRPr lang="en-US" altLang="en-US" sz="2800" b="0">
              <a:latin typeface="Verdana" pitchFamily="34" charset="0"/>
              <a:ea typeface="ヒラギノ角ゴ Pro W3" pitchFamily="-1" charset="-128"/>
            </a:endParaRPr>
          </a:p>
          <a:p>
            <a:pPr marL="342900" indent="-342900" eaLnBrk="1" hangingPunct="1">
              <a:spcBef>
                <a:spcPct val="60000"/>
              </a:spcBef>
            </a:pPr>
            <a:r>
              <a:rPr lang="en-US" altLang="en-US" b="0">
                <a:latin typeface="Verdana" pitchFamily="34" charset="0"/>
                <a:ea typeface="ヒラギノ角ゴ Pro W3" pitchFamily="-1" charset="-128"/>
              </a:rPr>
              <a:t>N = 7 years </a:t>
            </a:r>
            <a:r>
              <a:rPr lang="en-US" altLang="en-US" b="0">
                <a:latin typeface="Verdana" pitchFamily="34" charset="0"/>
                <a:cs typeface="Arial" charset="0"/>
              </a:rPr>
              <a:t>×</a:t>
            </a:r>
            <a:r>
              <a:rPr lang="en-US" altLang="en-US" b="0">
                <a:latin typeface="Verdana" pitchFamily="34" charset="0"/>
              </a:rPr>
              <a:t> 2 = 14</a:t>
            </a:r>
          </a:p>
          <a:p>
            <a:pPr marL="342900" indent="-342900" eaLnBrk="1" hangingPunct="1">
              <a:spcBef>
                <a:spcPct val="60000"/>
              </a:spcBef>
            </a:pPr>
            <a:r>
              <a:rPr lang="en-US" altLang="en-US" b="0">
                <a:latin typeface="Verdana" pitchFamily="34" charset="0"/>
              </a:rPr>
              <a:t>PMT = (9% × $1000) ÷ 2 = $45</a:t>
            </a:r>
          </a:p>
          <a:p>
            <a:pPr marL="742950" lvl="1" indent="-285750" eaLnBrk="1" hangingPunct="1">
              <a:spcBef>
                <a:spcPct val="60000"/>
              </a:spcBef>
              <a:buFontTx/>
              <a:buChar char="–"/>
            </a:pPr>
            <a:endParaRPr lang="en-US" altLang="en-US" b="0">
              <a:latin typeface="Verdana" pitchFamily="34" charset="0"/>
              <a:ea typeface="ヒラギノ角ゴ Pro W3" pitchFamily="-1" charset="-128"/>
            </a:endParaRPr>
          </a:p>
        </p:txBody>
      </p:sp>
      <p:graphicFrame>
        <p:nvGraphicFramePr>
          <p:cNvPr id="9218" name="Object 12"/>
          <p:cNvGraphicFramePr>
            <a:graphicFrameLocks noChangeAspect="1"/>
          </p:cNvGraphicFramePr>
          <p:nvPr/>
        </p:nvGraphicFramePr>
        <p:xfrm>
          <a:off x="457200" y="3482975"/>
          <a:ext cx="4068763" cy="722313"/>
        </p:xfrm>
        <a:graphic>
          <a:graphicData uri="http://schemas.openxmlformats.org/presentationml/2006/ole">
            <p:oleObj spid="_x0000_s9218" name="Visio" r:id="rId4" imgW="4145280" imgH="732781" progId="">
              <p:embed/>
            </p:oleObj>
          </a:graphicData>
        </a:graphic>
      </p:graphicFrame>
      <p:graphicFrame>
        <p:nvGraphicFramePr>
          <p:cNvPr id="9219" name="Object 5"/>
          <p:cNvGraphicFramePr>
            <a:graphicFrameLocks noChangeAspect="1"/>
          </p:cNvGraphicFramePr>
          <p:nvPr/>
        </p:nvGraphicFramePr>
        <p:xfrm>
          <a:off x="4756150" y="1828800"/>
          <a:ext cx="4845050" cy="4419600"/>
        </p:xfrm>
        <a:graphic>
          <a:graphicData uri="http://schemas.openxmlformats.org/presentationml/2006/ole">
            <p:oleObj spid="_x0000_s9219" name="Visio" r:id="rId5" imgW="4843963" imgH="5962051"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pPr eaLnBrk="1" hangingPunct="1"/>
            <a:r>
              <a:rPr lang="en-US" altLang="en-US" smtClean="0"/>
              <a:t>Textbook Example 6.4</a:t>
            </a:r>
          </a:p>
        </p:txBody>
      </p:sp>
      <p:pic>
        <p:nvPicPr>
          <p:cNvPr id="58371" name="Picture 3" descr="ex06_04a.gif"/>
          <p:cNvPicPr>
            <a:picLocks noChangeAspect="1"/>
          </p:cNvPicPr>
          <p:nvPr/>
        </p:nvPicPr>
        <p:blipFill>
          <a:blip r:embed="rId3" cstate="print"/>
          <a:srcRect/>
          <a:stretch>
            <a:fillRect/>
          </a:stretch>
        </p:blipFill>
        <p:spPr bwMode="auto">
          <a:xfrm>
            <a:off x="381000" y="2438400"/>
            <a:ext cx="8356600" cy="1909763"/>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Chapter Outline</a:t>
            </a:r>
          </a:p>
        </p:txBody>
      </p:sp>
      <p:sp>
        <p:nvSpPr>
          <p:cNvPr id="37891" name="Rectangle 3"/>
          <p:cNvSpPr>
            <a:spLocks noGrp="1" noChangeArrowheads="1"/>
          </p:cNvSpPr>
          <p:nvPr>
            <p:ph idx="1"/>
          </p:nvPr>
        </p:nvSpPr>
        <p:spPr/>
        <p:txBody>
          <a:bodyPr rIns="91440"/>
          <a:lstStyle/>
          <a:p>
            <a:pPr eaLnBrk="1" hangingPunct="1">
              <a:spcBef>
                <a:spcPct val="60000"/>
              </a:spcBef>
              <a:buFontTx/>
              <a:buNone/>
            </a:pPr>
            <a:r>
              <a:rPr lang="en-US" altLang="en-US" b="1" smtClean="0">
                <a:hlinkClick r:id="rId3" action="ppaction://hlinksldjump"/>
              </a:rPr>
              <a:t>6.1  </a:t>
            </a:r>
            <a:r>
              <a:rPr lang="en-US" altLang="en-US" smtClean="0">
                <a:hlinkClick r:id="rId3" action="ppaction://hlinksldjump"/>
              </a:rPr>
              <a:t>Bond Cash Flows, Prices, and Yields</a:t>
            </a:r>
            <a:endParaRPr lang="en-US" altLang="en-US" smtClean="0"/>
          </a:p>
          <a:p>
            <a:pPr eaLnBrk="1" hangingPunct="1">
              <a:spcBef>
                <a:spcPct val="60000"/>
              </a:spcBef>
              <a:buFontTx/>
              <a:buNone/>
            </a:pPr>
            <a:r>
              <a:rPr lang="en-US" altLang="en-US" b="1" smtClean="0">
                <a:hlinkClick r:id="rId4" action="ppaction://hlinksldjump"/>
              </a:rPr>
              <a:t>6.2  </a:t>
            </a:r>
            <a:r>
              <a:rPr lang="en-US" altLang="en-US" smtClean="0">
                <a:hlinkClick r:id="rId4" action="ppaction://hlinksldjump"/>
              </a:rPr>
              <a:t>Dynamic Behavior of Bond Prices</a:t>
            </a:r>
            <a:endParaRPr lang="en-US" altLang="en-US" smtClean="0"/>
          </a:p>
          <a:p>
            <a:pPr eaLnBrk="1" hangingPunct="1">
              <a:spcBef>
                <a:spcPct val="60000"/>
              </a:spcBef>
              <a:buFontTx/>
              <a:buNone/>
            </a:pPr>
            <a:r>
              <a:rPr lang="en-US" altLang="en-US" b="1" smtClean="0">
                <a:hlinkClick r:id="rId5" action="ppaction://hlinksldjump"/>
              </a:rPr>
              <a:t>6.3  </a:t>
            </a:r>
            <a:r>
              <a:rPr lang="en-US" altLang="en-US" smtClean="0">
                <a:hlinkClick r:id="rId5" action="ppaction://hlinksldjump"/>
              </a:rPr>
              <a:t>The Yield Curve and Bond Arbitrage</a:t>
            </a:r>
            <a:endParaRPr lang="en-US" altLang="en-US" smtClean="0"/>
          </a:p>
          <a:p>
            <a:pPr eaLnBrk="1" hangingPunct="1">
              <a:spcBef>
                <a:spcPct val="60000"/>
              </a:spcBef>
              <a:buFontTx/>
              <a:buNone/>
            </a:pPr>
            <a:r>
              <a:rPr lang="en-US" altLang="en-US" b="1" smtClean="0">
                <a:hlinkClick r:id="rId6" action="ppaction://hlinksldjump"/>
              </a:rPr>
              <a:t>6.4  </a:t>
            </a:r>
            <a:r>
              <a:rPr lang="en-US" altLang="en-US" smtClean="0">
                <a:hlinkClick r:id="rId6" action="ppaction://hlinksldjump"/>
              </a:rPr>
              <a:t>Corporate Bonds</a:t>
            </a:r>
            <a:endParaRPr lang="en-US" altLang="en-US" smtClean="0"/>
          </a:p>
          <a:p>
            <a:pPr eaLnBrk="1" hangingPunct="1">
              <a:spcBef>
                <a:spcPct val="60000"/>
              </a:spcBef>
              <a:buFontTx/>
              <a:buNone/>
            </a:pPr>
            <a:r>
              <a:rPr lang="en-US" altLang="en-US" b="1" smtClean="0">
                <a:hlinkClick r:id="rId7" action="ppaction://hlinksldjump"/>
              </a:rPr>
              <a:t>6.5</a:t>
            </a:r>
            <a:r>
              <a:rPr lang="en-US" altLang="en-US" smtClean="0">
                <a:hlinkClick r:id="rId7" action="ppaction://hlinksldjump"/>
              </a:rPr>
              <a:t> Sovereign Bonds</a:t>
            </a:r>
            <a:endParaRPr lang="en-US" altLang="en-US" smtClean="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altLang="en-US" smtClean="0"/>
              <a:t>Textbook Example 6.4 (cont'd)</a:t>
            </a:r>
          </a:p>
        </p:txBody>
      </p:sp>
      <p:pic>
        <p:nvPicPr>
          <p:cNvPr id="59395" name="Picture 3" descr="ex06_04b.gif"/>
          <p:cNvPicPr>
            <a:picLocks noChangeAspect="1"/>
          </p:cNvPicPr>
          <p:nvPr/>
        </p:nvPicPr>
        <p:blipFill>
          <a:blip r:embed="rId3" cstate="print"/>
          <a:srcRect/>
          <a:stretch>
            <a:fillRect/>
          </a:stretch>
        </p:blipFill>
        <p:spPr bwMode="auto">
          <a:xfrm>
            <a:off x="457200" y="2133600"/>
            <a:ext cx="7932738" cy="318452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smtClean="0"/>
              <a:t>Financial Calculator Solution</a:t>
            </a:r>
          </a:p>
        </p:txBody>
      </p:sp>
      <p:sp>
        <p:nvSpPr>
          <p:cNvPr id="6" name="Rectangle 3"/>
          <p:cNvSpPr txBox="1">
            <a:spLocks noChangeArrowheads="1"/>
          </p:cNvSpPr>
          <p:nvPr/>
        </p:nvSpPr>
        <p:spPr bwMode="auto">
          <a:xfrm>
            <a:off x="304800" y="1447800"/>
            <a:ext cx="3871913" cy="4572000"/>
          </a:xfrm>
          <a:prstGeom prst="rect">
            <a:avLst/>
          </a:prstGeom>
          <a:noFill/>
          <a:ln w="9525">
            <a:noFill/>
            <a:miter lim="800000"/>
            <a:headEnd/>
            <a:tailEnd/>
          </a:ln>
        </p:spPr>
        <p:txBody>
          <a:bodyPr lIns="0" tIns="0" bIns="0"/>
          <a:lstStyle/>
          <a:p>
            <a:pPr marL="342900" indent="-342900" eaLnBrk="1" hangingPunct="1">
              <a:spcBef>
                <a:spcPct val="20000"/>
              </a:spcBef>
              <a:buFontTx/>
              <a:buChar char="•"/>
              <a:defRPr/>
            </a:pPr>
            <a:r>
              <a:rPr lang="en-US" b="0" kern="0">
                <a:latin typeface="+mn-lt"/>
                <a:ea typeface="ヒラギノ角ゴ Pro W3" pitchFamily="-1" charset="-128"/>
                <a:cs typeface="ヒラギノ角ゴ Pro W3" pitchFamily="-1" charset="-128"/>
              </a:rPr>
              <a:t>Since the bond pays interest semi-annually, the calculator should be set to 2 periods per year.</a:t>
            </a:r>
          </a:p>
        </p:txBody>
      </p:sp>
      <p:graphicFrame>
        <p:nvGraphicFramePr>
          <p:cNvPr id="10242" name="Object 2"/>
          <p:cNvGraphicFramePr>
            <a:graphicFrameLocks noChangeAspect="1"/>
          </p:cNvGraphicFramePr>
          <p:nvPr/>
        </p:nvGraphicFramePr>
        <p:xfrm>
          <a:off x="4876800" y="1374775"/>
          <a:ext cx="4038600" cy="714375"/>
        </p:xfrm>
        <a:graphic>
          <a:graphicData uri="http://schemas.openxmlformats.org/presentationml/2006/ole">
            <p:oleObj spid="_x0000_s10242" name="Visio" r:id="rId4" imgW="4145280" imgH="732781" progId="">
              <p:embed/>
            </p:oleObj>
          </a:graphicData>
        </a:graphic>
      </p:graphicFrame>
      <p:graphicFrame>
        <p:nvGraphicFramePr>
          <p:cNvPr id="10243" name="Object 3"/>
          <p:cNvGraphicFramePr>
            <a:graphicFrameLocks noChangeAspect="1"/>
          </p:cNvGraphicFramePr>
          <p:nvPr/>
        </p:nvGraphicFramePr>
        <p:xfrm>
          <a:off x="5467350" y="2159000"/>
          <a:ext cx="3448050" cy="4178300"/>
        </p:xfrm>
        <a:graphic>
          <a:graphicData uri="http://schemas.openxmlformats.org/presentationml/2006/ole">
            <p:oleObj spid="_x0000_s10243" name="Visio" r:id="rId5" imgW="4844017" imgH="4495064" progId="">
              <p:embed/>
            </p:oleObj>
          </a:graphicData>
        </a:graphic>
      </p:graphicFrame>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Alternative Example 6.4</a:t>
            </a:r>
          </a:p>
        </p:txBody>
      </p:sp>
      <p:sp>
        <p:nvSpPr>
          <p:cNvPr id="60419" name="Rectangle 3"/>
          <p:cNvSpPr>
            <a:spLocks noGrp="1" noChangeArrowheads="1"/>
          </p:cNvSpPr>
          <p:nvPr>
            <p:ph type="body" idx="4294967295"/>
          </p:nvPr>
        </p:nvSpPr>
        <p:spPr>
          <a:xfrm>
            <a:off x="533400" y="1600200"/>
            <a:ext cx="7761288" cy="4572000"/>
          </a:xfrm>
        </p:spPr>
        <p:txBody>
          <a:bodyPr rIns="91440"/>
          <a:lstStyle/>
          <a:p>
            <a:pPr eaLnBrk="1" hangingPunct="1"/>
            <a:r>
              <a:rPr lang="en-US" altLang="en-US" b="1" smtClean="0"/>
              <a:t>Problem</a:t>
            </a:r>
            <a:endParaRPr lang="en-US" altLang="en-US" smtClean="0"/>
          </a:p>
          <a:p>
            <a:pPr lvl="1" eaLnBrk="1" hangingPunct="1">
              <a:spcBef>
                <a:spcPct val="60000"/>
              </a:spcBef>
            </a:pPr>
            <a:r>
              <a:rPr lang="en-US" altLang="en-US" smtClean="0"/>
              <a:t>Consider the bond in the previous example. </a:t>
            </a:r>
          </a:p>
          <a:p>
            <a:pPr lvl="2" eaLnBrk="1" hangingPunct="1">
              <a:spcBef>
                <a:spcPct val="40000"/>
              </a:spcBef>
            </a:pPr>
            <a:r>
              <a:rPr lang="en-US" altLang="en-US" smtClean="0"/>
              <a:t>Suppose its yield to maturity has increased to 10%</a:t>
            </a:r>
          </a:p>
          <a:p>
            <a:pPr lvl="1" eaLnBrk="1" hangingPunct="1">
              <a:spcBef>
                <a:spcPct val="60000"/>
              </a:spcBef>
            </a:pPr>
            <a:r>
              <a:rPr lang="en-US" altLang="en-US" b="1" smtClean="0"/>
              <a:t>What is the bond’s new price</a:t>
            </a:r>
            <a:r>
              <a:rPr lang="en-US" altLang="en-US"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Grp="1" noChangeArrowheads="1"/>
          </p:cNvSpPr>
          <p:nvPr>
            <p:ph type="title"/>
          </p:nvPr>
        </p:nvSpPr>
        <p:spPr/>
        <p:txBody>
          <a:bodyPr/>
          <a:lstStyle/>
          <a:p>
            <a:pPr eaLnBrk="1" hangingPunct="1"/>
            <a:r>
              <a:rPr lang="en-US" altLang="en-US" smtClean="0"/>
              <a:t>Alternative Example 6.4</a:t>
            </a:r>
          </a:p>
        </p:txBody>
      </p:sp>
      <p:sp>
        <p:nvSpPr>
          <p:cNvPr id="11269" name="Rectangle 6"/>
          <p:cNvSpPr txBox="1">
            <a:spLocks noChangeArrowheads="1"/>
          </p:cNvSpPr>
          <p:nvPr/>
        </p:nvSpPr>
        <p:spPr bwMode="auto">
          <a:xfrm>
            <a:off x="319088" y="1447800"/>
            <a:ext cx="8294687" cy="4572000"/>
          </a:xfrm>
          <a:prstGeom prst="rect">
            <a:avLst/>
          </a:prstGeom>
          <a:noFill/>
          <a:ln w="9525">
            <a:noFill/>
            <a:miter lim="800000"/>
            <a:headEnd/>
            <a:tailEnd/>
          </a:ln>
        </p:spPr>
        <p:txBody>
          <a:bodyPr lIns="0" tIns="0" bIns="0"/>
          <a:lstStyle/>
          <a:p>
            <a:pPr marL="342900" indent="-342900" eaLnBrk="1" hangingPunct="1">
              <a:spcBef>
                <a:spcPct val="60000"/>
              </a:spcBef>
              <a:buFontTx/>
              <a:buChar char="•"/>
            </a:pPr>
            <a:r>
              <a:rPr lang="en-US" altLang="en-US" sz="2800">
                <a:latin typeface="Verdana" pitchFamily="34" charset="0"/>
                <a:ea typeface="ヒラギノ角ゴ Pro W3" pitchFamily="-1" charset="-128"/>
              </a:rPr>
              <a:t>Solution</a:t>
            </a:r>
            <a:endParaRPr lang="en-US" altLang="en-US" sz="2800" b="0">
              <a:latin typeface="Verdana" pitchFamily="34" charset="0"/>
              <a:ea typeface="ヒラギノ角ゴ Pro W3" pitchFamily="-1" charset="-128"/>
            </a:endParaRPr>
          </a:p>
          <a:p>
            <a:pPr marL="342900" indent="-342900" eaLnBrk="1" hangingPunct="1">
              <a:spcBef>
                <a:spcPct val="60000"/>
              </a:spcBef>
            </a:pPr>
            <a:r>
              <a:rPr lang="en-US" altLang="en-US" sz="2000" b="0">
                <a:latin typeface="Verdana" pitchFamily="34" charset="0"/>
                <a:ea typeface="ヒラギノ角ゴ Pro W3" pitchFamily="-1" charset="-128"/>
              </a:rPr>
              <a:t>N = 7 years </a:t>
            </a:r>
            <a:r>
              <a:rPr lang="en-US" altLang="en-US" sz="2000" b="0">
                <a:latin typeface="Verdana" pitchFamily="34" charset="0"/>
                <a:cs typeface="Arial" charset="0"/>
              </a:rPr>
              <a:t>×</a:t>
            </a:r>
            <a:r>
              <a:rPr lang="en-US" altLang="en-US" sz="2000" b="0">
                <a:latin typeface="Verdana" pitchFamily="34" charset="0"/>
              </a:rPr>
              <a:t> 2 = 14</a:t>
            </a:r>
          </a:p>
          <a:p>
            <a:pPr marL="342900" indent="-342900" eaLnBrk="1" hangingPunct="1">
              <a:spcBef>
                <a:spcPct val="60000"/>
              </a:spcBef>
            </a:pPr>
            <a:r>
              <a:rPr lang="en-US" altLang="en-US" sz="2000" b="0">
                <a:latin typeface="Verdana" pitchFamily="34" charset="0"/>
              </a:rPr>
              <a:t>PMT = (9% × $1000) ÷ 2 = $45</a:t>
            </a:r>
          </a:p>
        </p:txBody>
      </p:sp>
      <p:graphicFrame>
        <p:nvGraphicFramePr>
          <p:cNvPr id="11266" name="Object 6"/>
          <p:cNvGraphicFramePr>
            <a:graphicFrameLocks noChangeAspect="1"/>
          </p:cNvGraphicFramePr>
          <p:nvPr/>
        </p:nvGraphicFramePr>
        <p:xfrm>
          <a:off x="319088" y="3262313"/>
          <a:ext cx="4070350" cy="720725"/>
        </p:xfrm>
        <a:graphic>
          <a:graphicData uri="http://schemas.openxmlformats.org/presentationml/2006/ole">
            <p:oleObj spid="_x0000_s11266" name="Visio" r:id="rId4" imgW="4145280" imgH="732781" progId="">
              <p:embed/>
            </p:oleObj>
          </a:graphicData>
        </a:graphic>
      </p:graphicFrame>
      <p:graphicFrame>
        <p:nvGraphicFramePr>
          <p:cNvPr id="11267" name="Object 5"/>
          <p:cNvGraphicFramePr>
            <a:graphicFrameLocks noChangeAspect="1"/>
          </p:cNvGraphicFramePr>
          <p:nvPr/>
        </p:nvGraphicFramePr>
        <p:xfrm>
          <a:off x="3886200" y="1371600"/>
          <a:ext cx="4862513" cy="4511675"/>
        </p:xfrm>
        <a:graphic>
          <a:graphicData uri="http://schemas.openxmlformats.org/presentationml/2006/ole">
            <p:oleObj spid="_x0000_s11267" name="Visio" r:id="rId5" imgW="4844017" imgH="4495064" progId="">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6.2 Dynamic Behavior of Bond Prices</a:t>
            </a:r>
          </a:p>
        </p:txBody>
      </p:sp>
      <p:sp>
        <p:nvSpPr>
          <p:cNvPr id="61443" name="Rectangle 3"/>
          <p:cNvSpPr>
            <a:spLocks noGrp="1" noChangeArrowheads="1"/>
          </p:cNvSpPr>
          <p:nvPr>
            <p:ph idx="1"/>
          </p:nvPr>
        </p:nvSpPr>
        <p:spPr/>
        <p:txBody>
          <a:bodyPr rIns="91440"/>
          <a:lstStyle/>
          <a:p>
            <a:pPr eaLnBrk="1" hangingPunct="1">
              <a:lnSpc>
                <a:spcPct val="90000"/>
              </a:lnSpc>
            </a:pPr>
            <a:r>
              <a:rPr lang="en-US" altLang="en-US" smtClean="0"/>
              <a:t>Discount</a:t>
            </a:r>
          </a:p>
          <a:p>
            <a:pPr lvl="1" eaLnBrk="1" hangingPunct="1">
              <a:lnSpc>
                <a:spcPct val="90000"/>
              </a:lnSpc>
              <a:spcBef>
                <a:spcPct val="30000"/>
              </a:spcBef>
            </a:pPr>
            <a:r>
              <a:rPr lang="en-US" altLang="en-US" smtClean="0"/>
              <a:t>A bond is selling at a </a:t>
            </a:r>
            <a:r>
              <a:rPr lang="en-US" altLang="en-US" b="1" smtClean="0"/>
              <a:t>discount</a:t>
            </a:r>
            <a:r>
              <a:rPr lang="en-US" altLang="en-US" i="1" smtClean="0"/>
              <a:t> </a:t>
            </a:r>
            <a:r>
              <a:rPr lang="en-US" altLang="en-US" smtClean="0"/>
              <a:t>if the price is less than the face value.</a:t>
            </a:r>
          </a:p>
          <a:p>
            <a:pPr eaLnBrk="1" hangingPunct="1">
              <a:lnSpc>
                <a:spcPct val="90000"/>
              </a:lnSpc>
              <a:spcBef>
                <a:spcPct val="60000"/>
              </a:spcBef>
            </a:pPr>
            <a:r>
              <a:rPr lang="en-US" altLang="en-US" smtClean="0"/>
              <a:t>Par</a:t>
            </a:r>
          </a:p>
          <a:p>
            <a:pPr lvl="1" eaLnBrk="1" hangingPunct="1">
              <a:lnSpc>
                <a:spcPct val="90000"/>
              </a:lnSpc>
              <a:spcBef>
                <a:spcPct val="30000"/>
              </a:spcBef>
            </a:pPr>
            <a:r>
              <a:rPr lang="en-US" altLang="en-US" smtClean="0"/>
              <a:t>A bond is selling at </a:t>
            </a:r>
            <a:r>
              <a:rPr lang="en-US" altLang="en-US" b="1" smtClean="0"/>
              <a:t>par</a:t>
            </a:r>
            <a:r>
              <a:rPr lang="en-US" altLang="en-US" smtClean="0"/>
              <a:t> if the price is equal to the face value.</a:t>
            </a:r>
          </a:p>
          <a:p>
            <a:pPr eaLnBrk="1" hangingPunct="1">
              <a:lnSpc>
                <a:spcPct val="90000"/>
              </a:lnSpc>
              <a:spcBef>
                <a:spcPct val="60000"/>
              </a:spcBef>
            </a:pPr>
            <a:r>
              <a:rPr lang="en-US" altLang="en-US" smtClean="0"/>
              <a:t>Premium</a:t>
            </a:r>
          </a:p>
          <a:p>
            <a:pPr lvl="1" eaLnBrk="1" hangingPunct="1">
              <a:lnSpc>
                <a:spcPct val="90000"/>
              </a:lnSpc>
              <a:spcBef>
                <a:spcPct val="30000"/>
              </a:spcBef>
            </a:pPr>
            <a:r>
              <a:rPr lang="en-US" altLang="en-US" smtClean="0"/>
              <a:t>A bond is selling at a </a:t>
            </a:r>
            <a:r>
              <a:rPr lang="en-US" altLang="en-US" b="1" smtClean="0"/>
              <a:t>premium</a:t>
            </a:r>
            <a:r>
              <a:rPr lang="en-US" altLang="en-US" smtClean="0"/>
              <a:t> if the price is greater than the face value.</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Discounts and Premiums</a:t>
            </a:r>
          </a:p>
        </p:txBody>
      </p:sp>
      <p:sp>
        <p:nvSpPr>
          <p:cNvPr id="62467" name="Rectangle 3"/>
          <p:cNvSpPr>
            <a:spLocks noGrp="1" noChangeArrowheads="1"/>
          </p:cNvSpPr>
          <p:nvPr>
            <p:ph idx="1"/>
          </p:nvPr>
        </p:nvSpPr>
        <p:spPr/>
        <p:txBody>
          <a:bodyPr rIns="91440"/>
          <a:lstStyle/>
          <a:p>
            <a:pPr eaLnBrk="1" hangingPunct="1">
              <a:spcBef>
                <a:spcPct val="60000"/>
              </a:spcBef>
            </a:pPr>
            <a:r>
              <a:rPr lang="en-US" altLang="en-US" smtClean="0"/>
              <a:t>If a coupon bond trades at a discount, an investor will earn a return both from receiving the coupons and from receiving a face value that exceeds the price paid for the bond.</a:t>
            </a:r>
          </a:p>
          <a:p>
            <a:pPr lvl="1" eaLnBrk="1" hangingPunct="1">
              <a:spcBef>
                <a:spcPct val="60000"/>
              </a:spcBef>
            </a:pPr>
            <a:r>
              <a:rPr lang="en-US" altLang="en-US" smtClean="0"/>
              <a:t>If a bond trades at a discount, its yield to maturity will exceed its coupon rate.</a:t>
            </a: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Discounts and Premiums (cont'd)</a:t>
            </a:r>
          </a:p>
        </p:txBody>
      </p:sp>
      <p:sp>
        <p:nvSpPr>
          <p:cNvPr id="63491" name="Rectangle 3"/>
          <p:cNvSpPr>
            <a:spLocks noGrp="1" noChangeArrowheads="1"/>
          </p:cNvSpPr>
          <p:nvPr>
            <p:ph idx="1"/>
          </p:nvPr>
        </p:nvSpPr>
        <p:spPr/>
        <p:txBody>
          <a:bodyPr rIns="91440"/>
          <a:lstStyle/>
          <a:p>
            <a:pPr eaLnBrk="1" hangingPunct="1">
              <a:spcBef>
                <a:spcPct val="60000"/>
              </a:spcBef>
            </a:pPr>
            <a:r>
              <a:rPr lang="en-US" altLang="en-US" sz="2400" smtClean="0"/>
              <a:t>If a coupon bond trades at a premium, it will earn a return from receiving the coupons, but this return will be diminished by receiving a face value less than the price paid for the bond.</a:t>
            </a:r>
          </a:p>
          <a:p>
            <a:pPr eaLnBrk="1" hangingPunct="1">
              <a:spcBef>
                <a:spcPct val="60000"/>
              </a:spcBef>
            </a:pPr>
            <a:r>
              <a:rPr lang="en-US" altLang="en-US" sz="2400" smtClean="0"/>
              <a:t>Most coupon bonds have a coupon rate so that the bonds will </a:t>
            </a:r>
            <a:r>
              <a:rPr lang="en-US" altLang="en-US" sz="2400" i="1" smtClean="0"/>
              <a:t>initially</a:t>
            </a:r>
            <a:r>
              <a:rPr lang="en-US" altLang="en-US" sz="2400" smtClean="0"/>
              <a:t> trade at, or very close to, par.</a:t>
            </a: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t>Discounts and Premiums (cont'd)</a:t>
            </a:r>
          </a:p>
        </p:txBody>
      </p:sp>
      <p:sp>
        <p:nvSpPr>
          <p:cNvPr id="64515" name="TextBox 5"/>
          <p:cNvSpPr txBox="1">
            <a:spLocks noChangeArrowheads="1"/>
          </p:cNvSpPr>
          <p:nvPr/>
        </p:nvSpPr>
        <p:spPr bwMode="auto">
          <a:xfrm>
            <a:off x="381000" y="2209800"/>
            <a:ext cx="8382000" cy="830263"/>
          </a:xfrm>
          <a:prstGeom prst="rect">
            <a:avLst/>
          </a:prstGeom>
          <a:noFill/>
          <a:ln w="9525">
            <a:noFill/>
            <a:miter lim="800000"/>
            <a:headEnd/>
            <a:tailEnd/>
          </a:ln>
        </p:spPr>
        <p:txBody>
          <a:bodyPr>
            <a:spAutoFit/>
          </a:bodyPr>
          <a:lstStyle/>
          <a:p>
            <a:r>
              <a:rPr lang="en-US" altLang="en-US"/>
              <a:t>Table 6.1</a:t>
            </a:r>
            <a:r>
              <a:rPr lang="en-US" altLang="en-US" b="0"/>
              <a:t>  </a:t>
            </a:r>
            <a:r>
              <a:rPr lang="en-US" altLang="en-US" b="0">
                <a:solidFill>
                  <a:srgbClr val="000000"/>
                </a:solidFill>
              </a:rPr>
              <a:t>Bond Prices Immediately After a Coupon Payment</a:t>
            </a:r>
          </a:p>
        </p:txBody>
      </p:sp>
      <p:pic>
        <p:nvPicPr>
          <p:cNvPr id="64516" name="Picture 5" descr="Y:\Graphics\Powerpoint\PEARSON\BERK\Final files\ch06\c06nt001.jpg"/>
          <p:cNvPicPr>
            <a:picLocks noChangeAspect="1" noChangeArrowheads="1"/>
          </p:cNvPicPr>
          <p:nvPr/>
        </p:nvPicPr>
        <p:blipFill>
          <a:blip r:embed="rId3" cstate="print"/>
          <a:srcRect/>
          <a:stretch>
            <a:fillRect/>
          </a:stretch>
        </p:blipFill>
        <p:spPr bwMode="auto">
          <a:xfrm>
            <a:off x="452438" y="3276600"/>
            <a:ext cx="8239125" cy="135255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smtClean="0"/>
              <a:t>Time and Bond Prices</a:t>
            </a:r>
          </a:p>
        </p:txBody>
      </p:sp>
      <p:sp>
        <p:nvSpPr>
          <p:cNvPr id="70659" name="Rectangle 3"/>
          <p:cNvSpPr>
            <a:spLocks noGrp="1" noChangeArrowheads="1"/>
          </p:cNvSpPr>
          <p:nvPr>
            <p:ph idx="1"/>
          </p:nvPr>
        </p:nvSpPr>
        <p:spPr/>
        <p:txBody>
          <a:bodyPr rIns="91440"/>
          <a:lstStyle/>
          <a:p>
            <a:pPr eaLnBrk="1" hangingPunct="1">
              <a:spcBef>
                <a:spcPct val="60000"/>
              </a:spcBef>
            </a:pPr>
            <a:r>
              <a:rPr lang="en-US" altLang="en-US" smtClean="0"/>
              <a:t>Holding all other things constant, a bond’s yield to maturity will not change over time.</a:t>
            </a:r>
          </a:p>
          <a:p>
            <a:pPr eaLnBrk="1" hangingPunct="1">
              <a:spcBef>
                <a:spcPct val="60000"/>
              </a:spcBef>
            </a:pPr>
            <a:r>
              <a:rPr lang="en-US" altLang="en-US" smtClean="0"/>
              <a:t>Holding all other things constant, the price of discount or premium bond will move toward par value over time.</a:t>
            </a:r>
          </a:p>
          <a:p>
            <a:pPr eaLnBrk="1" hangingPunct="1">
              <a:spcBef>
                <a:spcPct val="60000"/>
              </a:spcBef>
            </a:pPr>
            <a:r>
              <a:rPr lang="en-US" altLang="en-US" smtClean="0"/>
              <a:t>If a bond’s yield to maturity has not changed, then the IRR of an investment in the bond equals its yield to maturity even if you sell the bond early.</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smtClean="0"/>
              <a:t>Figure 6.1  </a:t>
            </a:r>
            <a:r>
              <a:rPr lang="en-US" altLang="en-US" b="0" smtClean="0"/>
              <a:t>The Effect of Time on Bond Prices</a:t>
            </a:r>
            <a:endParaRPr lang="en-US" altLang="en-US" smtClean="0"/>
          </a:p>
        </p:txBody>
      </p:sp>
      <p:pic>
        <p:nvPicPr>
          <p:cNvPr id="74755" name="Picture 4" descr="Y:\Graphics\Powerpoint\PEARSON\BERK\Final files\ch06\c06nf001.jpg"/>
          <p:cNvPicPr>
            <a:picLocks noChangeAspect="1" noChangeArrowheads="1"/>
          </p:cNvPicPr>
          <p:nvPr/>
        </p:nvPicPr>
        <p:blipFill>
          <a:blip r:embed="rId3" cstate="print"/>
          <a:srcRect/>
          <a:stretch>
            <a:fillRect/>
          </a:stretch>
        </p:blipFill>
        <p:spPr bwMode="auto">
          <a:xfrm>
            <a:off x="1228725" y="1460500"/>
            <a:ext cx="6686550" cy="46355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en-US" altLang="en-US" smtClean="0"/>
              <a:t>6.1 Bond Cash Flows, Prices, and Yields</a:t>
            </a:r>
          </a:p>
        </p:txBody>
      </p:sp>
      <p:sp>
        <p:nvSpPr>
          <p:cNvPr id="43011" name="Rectangle 5"/>
          <p:cNvSpPr>
            <a:spLocks noGrp="1" noChangeArrowheads="1"/>
          </p:cNvSpPr>
          <p:nvPr>
            <p:ph idx="1"/>
          </p:nvPr>
        </p:nvSpPr>
        <p:spPr/>
        <p:txBody>
          <a:bodyPr rIns="91440"/>
          <a:lstStyle/>
          <a:p>
            <a:pPr eaLnBrk="1" hangingPunct="1"/>
            <a:r>
              <a:rPr lang="en-US" altLang="en-US" smtClean="0"/>
              <a:t>Bond Terminology</a:t>
            </a:r>
          </a:p>
          <a:p>
            <a:pPr lvl="1" eaLnBrk="1" hangingPunct="1">
              <a:spcBef>
                <a:spcPct val="50000"/>
              </a:spcBef>
            </a:pPr>
            <a:r>
              <a:rPr lang="en-US" altLang="en-US" smtClean="0"/>
              <a:t>Bond Certificate</a:t>
            </a:r>
          </a:p>
          <a:p>
            <a:pPr lvl="2" eaLnBrk="1" hangingPunct="1">
              <a:spcBef>
                <a:spcPct val="25000"/>
              </a:spcBef>
            </a:pPr>
            <a:r>
              <a:rPr lang="en-US" altLang="en-US" smtClean="0"/>
              <a:t>States the terms of the bond</a:t>
            </a:r>
          </a:p>
          <a:p>
            <a:pPr lvl="1" eaLnBrk="1" hangingPunct="1">
              <a:spcBef>
                <a:spcPct val="50000"/>
              </a:spcBef>
            </a:pPr>
            <a:r>
              <a:rPr lang="en-US" altLang="en-US" smtClean="0"/>
              <a:t>Maturity Date</a:t>
            </a:r>
          </a:p>
          <a:p>
            <a:pPr lvl="2" eaLnBrk="1" hangingPunct="1">
              <a:spcBef>
                <a:spcPct val="25000"/>
              </a:spcBef>
            </a:pPr>
            <a:r>
              <a:rPr lang="en-US" altLang="en-US" smtClean="0"/>
              <a:t>Final repayment date</a:t>
            </a:r>
          </a:p>
          <a:p>
            <a:pPr lvl="1" eaLnBrk="1" hangingPunct="1">
              <a:spcBef>
                <a:spcPct val="50000"/>
              </a:spcBef>
            </a:pPr>
            <a:r>
              <a:rPr lang="en-US" altLang="en-US" smtClean="0"/>
              <a:t>Term</a:t>
            </a:r>
          </a:p>
          <a:p>
            <a:pPr lvl="2" eaLnBrk="1" hangingPunct="1">
              <a:spcBef>
                <a:spcPct val="25000"/>
              </a:spcBef>
            </a:pPr>
            <a:r>
              <a:rPr lang="en-US" altLang="en-US" smtClean="0"/>
              <a:t>The time remaining until the repayment date</a:t>
            </a:r>
          </a:p>
          <a:p>
            <a:pPr lvl="1" eaLnBrk="1" hangingPunct="1">
              <a:spcBef>
                <a:spcPct val="50000"/>
              </a:spcBef>
            </a:pPr>
            <a:r>
              <a:rPr lang="en-US" altLang="en-US" smtClean="0"/>
              <a:t>Coupon</a:t>
            </a:r>
          </a:p>
          <a:p>
            <a:pPr lvl="2" eaLnBrk="1" hangingPunct="1">
              <a:spcBef>
                <a:spcPct val="25000"/>
              </a:spcBef>
            </a:pPr>
            <a:r>
              <a:rPr lang="en-US" altLang="en-US" smtClean="0"/>
              <a:t>Promised interest payments</a:t>
            </a: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p:txBody>
          <a:bodyPr/>
          <a:lstStyle/>
          <a:p>
            <a:pPr eaLnBrk="1" hangingPunct="1"/>
            <a:r>
              <a:rPr lang="en-US" altLang="en-US" smtClean="0"/>
              <a:t>Interest Rate Changes and Bond Prices</a:t>
            </a:r>
          </a:p>
        </p:txBody>
      </p:sp>
      <p:sp>
        <p:nvSpPr>
          <p:cNvPr id="75779" name="Rectangle 5"/>
          <p:cNvSpPr>
            <a:spLocks noGrp="1" noChangeArrowheads="1"/>
          </p:cNvSpPr>
          <p:nvPr>
            <p:ph idx="1"/>
          </p:nvPr>
        </p:nvSpPr>
        <p:spPr/>
        <p:txBody>
          <a:bodyPr rIns="91440"/>
          <a:lstStyle/>
          <a:p>
            <a:pPr eaLnBrk="1" hangingPunct="1">
              <a:spcBef>
                <a:spcPct val="60000"/>
              </a:spcBef>
            </a:pPr>
            <a:r>
              <a:rPr lang="en-US" altLang="en-US" smtClean="0"/>
              <a:t>There is an inverse relationship between interest rates and bond prices.</a:t>
            </a:r>
          </a:p>
          <a:p>
            <a:pPr lvl="1" eaLnBrk="1" hangingPunct="1">
              <a:spcBef>
                <a:spcPct val="60000"/>
              </a:spcBef>
            </a:pPr>
            <a:r>
              <a:rPr lang="en-US" altLang="en-US" smtClean="0"/>
              <a:t>As interest rates and bond yields rise, bond prices fall.</a:t>
            </a:r>
          </a:p>
          <a:p>
            <a:pPr lvl="1" eaLnBrk="1" hangingPunct="1">
              <a:spcBef>
                <a:spcPct val="60000"/>
              </a:spcBef>
            </a:pPr>
            <a:r>
              <a:rPr lang="en-US" altLang="en-US" smtClean="0"/>
              <a:t>As interest rates and bond yields fall, bond prices rise.</a:t>
            </a: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mtClean="0"/>
              <a:t>Interest Rate Changes </a:t>
            </a:r>
            <a:br>
              <a:rPr lang="en-US" altLang="en-US" smtClean="0"/>
            </a:br>
            <a:r>
              <a:rPr lang="en-US" altLang="en-US" smtClean="0"/>
              <a:t>and Bond Prices (cont'd)</a:t>
            </a:r>
          </a:p>
        </p:txBody>
      </p:sp>
      <p:sp>
        <p:nvSpPr>
          <p:cNvPr id="76803" name="Rectangle 3"/>
          <p:cNvSpPr>
            <a:spLocks noGrp="1" noChangeArrowheads="1"/>
          </p:cNvSpPr>
          <p:nvPr>
            <p:ph idx="1"/>
          </p:nvPr>
        </p:nvSpPr>
        <p:spPr/>
        <p:txBody>
          <a:bodyPr rIns="91440"/>
          <a:lstStyle/>
          <a:p>
            <a:pPr eaLnBrk="1" hangingPunct="1">
              <a:spcBef>
                <a:spcPct val="60000"/>
              </a:spcBef>
            </a:pPr>
            <a:r>
              <a:rPr lang="en-US" altLang="en-US" smtClean="0"/>
              <a:t>The sensitivity of a bond’s price to changes in interest rates is measured by the bond’s </a:t>
            </a:r>
            <a:r>
              <a:rPr lang="en-US" altLang="en-US" b="1" smtClean="0"/>
              <a:t>duration</a:t>
            </a:r>
            <a:r>
              <a:rPr lang="en-US" altLang="en-US" smtClean="0"/>
              <a:t>.</a:t>
            </a:r>
          </a:p>
          <a:p>
            <a:pPr lvl="1" eaLnBrk="1" hangingPunct="1">
              <a:spcBef>
                <a:spcPct val="60000"/>
              </a:spcBef>
            </a:pPr>
            <a:r>
              <a:rPr lang="en-US" altLang="en-US" smtClean="0"/>
              <a:t>Bonds with high durations are highly sensitive to interest rate changes.</a:t>
            </a:r>
          </a:p>
          <a:p>
            <a:pPr lvl="1" eaLnBrk="1" hangingPunct="1">
              <a:spcBef>
                <a:spcPct val="60000"/>
              </a:spcBef>
            </a:pPr>
            <a:r>
              <a:rPr lang="en-US" altLang="en-US" smtClean="0"/>
              <a:t>Bonds with low durations are less sensitive to interest rate changes.</a:t>
            </a: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t>Figure 6.2  </a:t>
            </a:r>
            <a:r>
              <a:rPr lang="en-US" altLang="en-US" b="0" smtClean="0"/>
              <a:t>Yield to Maturity and Bond Price Fluctuations Over Time</a:t>
            </a:r>
            <a:endParaRPr lang="en-US" altLang="en-US" smtClean="0"/>
          </a:p>
        </p:txBody>
      </p:sp>
      <p:pic>
        <p:nvPicPr>
          <p:cNvPr id="80899" name="Picture 6" descr="Y:\Graphics\Powerpoint\PEARSON\BERK\Final files\ch06\c06nf002.jpg"/>
          <p:cNvPicPr>
            <a:picLocks noChangeAspect="1" noChangeArrowheads="1"/>
          </p:cNvPicPr>
          <p:nvPr/>
        </p:nvPicPr>
        <p:blipFill>
          <a:blip r:embed="rId3" cstate="print"/>
          <a:srcRect/>
          <a:stretch>
            <a:fillRect/>
          </a:stretch>
        </p:blipFill>
        <p:spPr bwMode="auto">
          <a:xfrm>
            <a:off x="2133600" y="1217613"/>
            <a:ext cx="4876800" cy="496411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smtClean="0"/>
              <a:t>Coupon Bond Yields</a:t>
            </a:r>
          </a:p>
        </p:txBody>
      </p:sp>
      <p:sp>
        <p:nvSpPr>
          <p:cNvPr id="20485" name="Rectangle 3"/>
          <p:cNvSpPr>
            <a:spLocks noGrp="1" noChangeArrowheads="1"/>
          </p:cNvSpPr>
          <p:nvPr>
            <p:ph idx="1"/>
          </p:nvPr>
        </p:nvSpPr>
        <p:spPr/>
        <p:txBody>
          <a:bodyPr rIns="91440"/>
          <a:lstStyle/>
          <a:p>
            <a:pPr eaLnBrk="1" hangingPunct="1"/>
            <a:r>
              <a:rPr lang="en-US" altLang="en-US" smtClean="0"/>
              <a:t>Given the yields for zero-coupon bonds, we can price a coupon bond.</a:t>
            </a:r>
          </a:p>
        </p:txBody>
      </p:sp>
      <p:graphicFrame>
        <p:nvGraphicFramePr>
          <p:cNvPr id="20482" name="Object 4"/>
          <p:cNvGraphicFramePr>
            <a:graphicFrameLocks noChangeAspect="1"/>
          </p:cNvGraphicFramePr>
          <p:nvPr/>
        </p:nvGraphicFramePr>
        <p:xfrm>
          <a:off x="579438" y="2597150"/>
          <a:ext cx="7272337" cy="887413"/>
        </p:xfrm>
        <a:graphic>
          <a:graphicData uri="http://schemas.openxmlformats.org/presentationml/2006/ole">
            <p:oleObj spid="_x0000_s20482" name="Equation" r:id="rId4" imgW="3441700" imgH="419100" progId="">
              <p:embed/>
            </p:oleObj>
          </a:graphicData>
        </a:graphic>
      </p:graphicFrame>
      <p:graphicFrame>
        <p:nvGraphicFramePr>
          <p:cNvPr id="20483" name="Object 5"/>
          <p:cNvGraphicFramePr>
            <a:graphicFrameLocks noChangeAspect="1"/>
          </p:cNvGraphicFramePr>
          <p:nvPr/>
        </p:nvGraphicFramePr>
        <p:xfrm>
          <a:off x="633413" y="3770313"/>
          <a:ext cx="7054850" cy="831850"/>
        </p:xfrm>
        <a:graphic>
          <a:graphicData uri="http://schemas.openxmlformats.org/presentationml/2006/ole">
            <p:oleObj spid="_x0000_s20483" name="Equation" r:id="rId5" imgW="3340100" imgH="393700" progId="">
              <p:embed/>
            </p:oleObj>
          </a:graphicData>
        </a:graphic>
      </p:graphicFrame>
      <p:pic>
        <p:nvPicPr>
          <p:cNvPr id="20486" name="Picture 6" descr="BD_08p226_xls"/>
          <p:cNvPicPr>
            <a:picLocks noChangeAspect="1" noChangeArrowheads="1"/>
          </p:cNvPicPr>
          <p:nvPr/>
        </p:nvPicPr>
        <p:blipFill>
          <a:blip r:embed="rId6" cstate="print"/>
          <a:srcRect/>
          <a:stretch>
            <a:fillRect/>
          </a:stretch>
        </p:blipFill>
        <p:spPr bwMode="auto">
          <a:xfrm>
            <a:off x="361950" y="4986338"/>
            <a:ext cx="8437563" cy="88106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mtClean="0"/>
              <a:t>Financial Calculator Solution</a:t>
            </a:r>
          </a:p>
        </p:txBody>
      </p:sp>
      <p:graphicFrame>
        <p:nvGraphicFramePr>
          <p:cNvPr id="21506" name="Object 2"/>
          <p:cNvGraphicFramePr>
            <a:graphicFrameLocks noChangeAspect="1"/>
          </p:cNvGraphicFramePr>
          <p:nvPr/>
        </p:nvGraphicFramePr>
        <p:xfrm>
          <a:off x="2552700" y="1409700"/>
          <a:ext cx="4037013" cy="714375"/>
        </p:xfrm>
        <a:graphic>
          <a:graphicData uri="http://schemas.openxmlformats.org/presentationml/2006/ole">
            <p:oleObj spid="_x0000_s21506" name="Visio" r:id="rId4" imgW="4145280" imgH="732781" progId="">
              <p:embed/>
            </p:oleObj>
          </a:graphicData>
        </a:graphic>
      </p:graphicFrame>
      <p:graphicFrame>
        <p:nvGraphicFramePr>
          <p:cNvPr id="21507" name="Object 3"/>
          <p:cNvGraphicFramePr>
            <a:graphicFrameLocks noChangeAspect="1"/>
          </p:cNvGraphicFramePr>
          <p:nvPr/>
        </p:nvGraphicFramePr>
        <p:xfrm>
          <a:off x="2019300" y="2155825"/>
          <a:ext cx="4862513" cy="4511675"/>
        </p:xfrm>
        <a:graphic>
          <a:graphicData uri="http://schemas.openxmlformats.org/presentationml/2006/ole">
            <p:oleObj spid="_x0000_s21507" name="Visio" r:id="rId5" imgW="4844017" imgH="4495064" progId="">
              <p:embed/>
            </p:oleObj>
          </a:graphicData>
        </a:graphic>
      </p:graphicFrame>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en-US" smtClean="0"/>
              <a:t>6.4 Corporate Bonds</a:t>
            </a:r>
          </a:p>
        </p:txBody>
      </p:sp>
      <p:sp>
        <p:nvSpPr>
          <p:cNvPr id="89091" name="Rectangle 3"/>
          <p:cNvSpPr>
            <a:spLocks noGrp="1" noChangeArrowheads="1"/>
          </p:cNvSpPr>
          <p:nvPr>
            <p:ph idx="1"/>
          </p:nvPr>
        </p:nvSpPr>
        <p:spPr/>
        <p:txBody>
          <a:bodyPr rIns="91440"/>
          <a:lstStyle/>
          <a:p>
            <a:pPr eaLnBrk="1" hangingPunct="1"/>
            <a:r>
              <a:rPr lang="en-US" altLang="en-US" smtClean="0"/>
              <a:t>Corporate Bonds</a:t>
            </a:r>
          </a:p>
          <a:p>
            <a:pPr lvl="1" eaLnBrk="1" hangingPunct="1">
              <a:spcBef>
                <a:spcPct val="30000"/>
              </a:spcBef>
            </a:pPr>
            <a:r>
              <a:rPr lang="en-US" altLang="en-US" smtClean="0"/>
              <a:t>Issued by corporations</a:t>
            </a:r>
          </a:p>
          <a:p>
            <a:pPr eaLnBrk="1" hangingPunct="1">
              <a:spcBef>
                <a:spcPct val="60000"/>
              </a:spcBef>
            </a:pPr>
            <a:r>
              <a:rPr lang="en-US" altLang="en-US" smtClean="0"/>
              <a:t>Credit Risk</a:t>
            </a:r>
          </a:p>
          <a:p>
            <a:pPr lvl="1" eaLnBrk="1" hangingPunct="1">
              <a:spcBef>
                <a:spcPct val="30000"/>
              </a:spcBef>
            </a:pPr>
            <a:r>
              <a:rPr lang="en-US" altLang="en-US" smtClean="0"/>
              <a:t>Risk of default</a:t>
            </a: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smtClean="0"/>
              <a:t>Corporate Bond Yields</a:t>
            </a:r>
          </a:p>
        </p:txBody>
      </p:sp>
      <p:sp>
        <p:nvSpPr>
          <p:cNvPr id="90115" name="Rectangle 3"/>
          <p:cNvSpPr>
            <a:spLocks noGrp="1" noChangeArrowheads="1"/>
          </p:cNvSpPr>
          <p:nvPr>
            <p:ph idx="1"/>
          </p:nvPr>
        </p:nvSpPr>
        <p:spPr/>
        <p:txBody>
          <a:bodyPr rIns="91440"/>
          <a:lstStyle/>
          <a:p>
            <a:pPr eaLnBrk="1" hangingPunct="1">
              <a:spcBef>
                <a:spcPct val="60000"/>
              </a:spcBef>
            </a:pPr>
            <a:r>
              <a:rPr lang="en-US" altLang="en-US" smtClean="0"/>
              <a:t>Investors pay less for bonds with credit risk than they would for an otherwise identical default-free bond. </a:t>
            </a:r>
          </a:p>
          <a:p>
            <a:pPr eaLnBrk="1" hangingPunct="1">
              <a:spcBef>
                <a:spcPct val="60000"/>
              </a:spcBef>
            </a:pPr>
            <a:r>
              <a:rPr lang="en-US" altLang="en-US" smtClean="0"/>
              <a:t>The yield of bonds with credit risk will be higher than that of otherwise identical default-free bonds.</a:t>
            </a: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smtClean="0"/>
              <a:t>Corporate Bond Yields (cont'd)</a:t>
            </a:r>
          </a:p>
        </p:txBody>
      </p:sp>
      <p:graphicFrame>
        <p:nvGraphicFramePr>
          <p:cNvPr id="23554" name="Object 4"/>
          <p:cNvGraphicFramePr>
            <a:graphicFrameLocks noChangeAspect="1"/>
          </p:cNvGraphicFramePr>
          <p:nvPr>
            <p:ph idx="1"/>
          </p:nvPr>
        </p:nvGraphicFramePr>
        <p:xfrm>
          <a:off x="1104900" y="4221163"/>
          <a:ext cx="7085013" cy="2103437"/>
        </p:xfrm>
        <a:graphic>
          <a:graphicData uri="http://schemas.openxmlformats.org/presentationml/2006/ole">
            <p:oleObj spid="_x0000_s23554" name="Visio" r:id="rId4" imgW="7084690" imgH="2104177" progId="">
              <p:embed/>
            </p:oleObj>
          </a:graphicData>
        </a:graphic>
      </p:graphicFrame>
      <p:sp>
        <p:nvSpPr>
          <p:cNvPr id="23557" name="Rectangle 3"/>
          <p:cNvSpPr>
            <a:spLocks noGrp="1" noChangeArrowheads="1"/>
          </p:cNvSpPr>
          <p:nvPr>
            <p:ph type="body" idx="4294967295"/>
          </p:nvPr>
        </p:nvSpPr>
        <p:spPr>
          <a:xfrm>
            <a:off x="315913" y="1447800"/>
            <a:ext cx="8294687" cy="4572000"/>
          </a:xfrm>
        </p:spPr>
        <p:txBody>
          <a:bodyPr rIns="91440"/>
          <a:lstStyle/>
          <a:p>
            <a:pPr eaLnBrk="1" hangingPunct="1"/>
            <a:r>
              <a:rPr lang="en-US" altLang="en-US" smtClean="0"/>
              <a:t>No Default</a:t>
            </a:r>
          </a:p>
          <a:p>
            <a:pPr lvl="1" eaLnBrk="1" hangingPunct="1">
              <a:spcBef>
                <a:spcPct val="50000"/>
              </a:spcBef>
            </a:pPr>
            <a:r>
              <a:rPr lang="en-US" altLang="en-US" smtClean="0"/>
              <a:t>Consider a 1-year, zero coupon Treasury Bill with a YTM of 4%.</a:t>
            </a:r>
          </a:p>
          <a:p>
            <a:pPr lvl="2" eaLnBrk="1" hangingPunct="1">
              <a:spcBef>
                <a:spcPct val="40000"/>
              </a:spcBef>
            </a:pPr>
            <a:r>
              <a:rPr lang="en-US" altLang="en-US" smtClean="0"/>
              <a:t>What is the price?</a:t>
            </a:r>
          </a:p>
        </p:txBody>
      </p:sp>
      <p:graphicFrame>
        <p:nvGraphicFramePr>
          <p:cNvPr id="23555" name="Object 5"/>
          <p:cNvGraphicFramePr>
            <a:graphicFrameLocks noChangeAspect="1"/>
          </p:cNvGraphicFramePr>
          <p:nvPr/>
        </p:nvGraphicFramePr>
        <p:xfrm>
          <a:off x="2133600" y="3516313"/>
          <a:ext cx="4867275" cy="827087"/>
        </p:xfrm>
        <a:graphic>
          <a:graphicData uri="http://schemas.openxmlformats.org/presentationml/2006/ole">
            <p:oleObj spid="_x0000_s23555" name="Equation" r:id="rId5" imgW="2540000" imgH="431800" progId="">
              <p:embed/>
            </p:oleObj>
          </a:graphicData>
        </a:graphic>
      </p:graphicFrame>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smtClean="0"/>
              <a:t>Corporate Bond Yields (cont'd)</a:t>
            </a:r>
          </a:p>
        </p:txBody>
      </p:sp>
      <p:sp>
        <p:nvSpPr>
          <p:cNvPr id="24581" name="Rectangle 3"/>
          <p:cNvSpPr>
            <a:spLocks noGrp="1" noChangeArrowheads="1"/>
          </p:cNvSpPr>
          <p:nvPr>
            <p:ph idx="1"/>
          </p:nvPr>
        </p:nvSpPr>
        <p:spPr/>
        <p:txBody>
          <a:bodyPr rIns="91440"/>
          <a:lstStyle/>
          <a:p>
            <a:pPr eaLnBrk="1" hangingPunct="1"/>
            <a:r>
              <a:rPr lang="en-US" altLang="en-US" smtClean="0"/>
              <a:t>Certain Default</a:t>
            </a:r>
          </a:p>
          <a:p>
            <a:pPr lvl="1" eaLnBrk="1" hangingPunct="1">
              <a:spcBef>
                <a:spcPct val="50000"/>
              </a:spcBef>
            </a:pPr>
            <a:r>
              <a:rPr lang="en-US" altLang="en-US" smtClean="0"/>
              <a:t>Suppose now bond issuer will pay 90% of </a:t>
            </a:r>
            <a:br>
              <a:rPr lang="en-US" altLang="en-US" smtClean="0"/>
            </a:br>
            <a:r>
              <a:rPr lang="en-US" altLang="en-US" smtClean="0"/>
              <a:t>the obligation. </a:t>
            </a:r>
          </a:p>
          <a:p>
            <a:pPr lvl="2" eaLnBrk="1" hangingPunct="1">
              <a:spcBef>
                <a:spcPct val="40000"/>
              </a:spcBef>
            </a:pPr>
            <a:r>
              <a:rPr lang="en-US" altLang="en-US" smtClean="0"/>
              <a:t>What is the price?</a:t>
            </a:r>
          </a:p>
        </p:txBody>
      </p:sp>
      <p:graphicFrame>
        <p:nvGraphicFramePr>
          <p:cNvPr id="24578" name="Object 6"/>
          <p:cNvGraphicFramePr>
            <a:graphicFrameLocks noChangeAspect="1"/>
          </p:cNvGraphicFramePr>
          <p:nvPr/>
        </p:nvGraphicFramePr>
        <p:xfrm>
          <a:off x="1457325" y="3532188"/>
          <a:ext cx="4794250" cy="827087"/>
        </p:xfrm>
        <a:graphic>
          <a:graphicData uri="http://schemas.openxmlformats.org/presentationml/2006/ole">
            <p:oleObj spid="_x0000_s24578" name="Equation" r:id="rId4" imgW="2501900" imgH="431800" progId="">
              <p:embed/>
            </p:oleObj>
          </a:graphicData>
        </a:graphic>
      </p:graphicFrame>
      <p:graphicFrame>
        <p:nvGraphicFramePr>
          <p:cNvPr id="24579" name="Object 4"/>
          <p:cNvGraphicFramePr>
            <a:graphicFrameLocks noChangeAspect="1"/>
          </p:cNvGraphicFramePr>
          <p:nvPr/>
        </p:nvGraphicFramePr>
        <p:xfrm>
          <a:off x="1371600" y="4495800"/>
          <a:ext cx="7024688" cy="2089150"/>
        </p:xfrm>
        <a:graphic>
          <a:graphicData uri="http://schemas.openxmlformats.org/presentationml/2006/ole">
            <p:oleObj spid="_x0000_s24579" name="Visio" r:id="rId5" imgW="7070385" imgH="2104177" progId="">
              <p:embed/>
            </p:oleObj>
          </a:graphicData>
        </a:graphic>
      </p:graphicFrame>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smtClean="0"/>
              <a:t>Corporate Bond Yields (cont'd)</a:t>
            </a:r>
          </a:p>
        </p:txBody>
      </p:sp>
      <p:sp>
        <p:nvSpPr>
          <p:cNvPr id="25605" name="Rectangle 3"/>
          <p:cNvSpPr>
            <a:spLocks noGrp="1" noChangeArrowheads="1"/>
          </p:cNvSpPr>
          <p:nvPr>
            <p:ph idx="1"/>
          </p:nvPr>
        </p:nvSpPr>
        <p:spPr/>
        <p:txBody>
          <a:bodyPr rIns="91440"/>
          <a:lstStyle/>
          <a:p>
            <a:pPr eaLnBrk="1" hangingPunct="1"/>
            <a:r>
              <a:rPr lang="en-US" altLang="en-US" smtClean="0"/>
              <a:t>Certain Default</a:t>
            </a:r>
          </a:p>
          <a:p>
            <a:pPr lvl="1" eaLnBrk="1" hangingPunct="1"/>
            <a:r>
              <a:rPr lang="en-US" altLang="en-US" smtClean="0"/>
              <a:t>When computing the yield to maturity for a bond with certain default, the promised rather than the actual cash flows are used.</a:t>
            </a:r>
          </a:p>
        </p:txBody>
      </p:sp>
      <p:graphicFrame>
        <p:nvGraphicFramePr>
          <p:cNvPr id="25602" name="Object 4"/>
          <p:cNvGraphicFramePr>
            <a:graphicFrameLocks noChangeAspect="1"/>
          </p:cNvGraphicFramePr>
          <p:nvPr/>
        </p:nvGraphicFramePr>
        <p:xfrm>
          <a:off x="1071563" y="3506788"/>
          <a:ext cx="5743575" cy="754062"/>
        </p:xfrm>
        <a:graphic>
          <a:graphicData uri="http://schemas.openxmlformats.org/presentationml/2006/ole">
            <p:oleObj spid="_x0000_s25602" name="Equation" r:id="rId4" imgW="2997200" imgH="393700" progId="">
              <p:embed/>
            </p:oleObj>
          </a:graphicData>
        </a:graphic>
      </p:graphicFrame>
      <p:graphicFrame>
        <p:nvGraphicFramePr>
          <p:cNvPr id="25603" name="Object 5"/>
          <p:cNvGraphicFramePr>
            <a:graphicFrameLocks noChangeAspect="1"/>
          </p:cNvGraphicFramePr>
          <p:nvPr/>
        </p:nvGraphicFramePr>
        <p:xfrm>
          <a:off x="1157288" y="4611688"/>
          <a:ext cx="1970087" cy="754062"/>
        </p:xfrm>
        <a:graphic>
          <a:graphicData uri="http://schemas.openxmlformats.org/presentationml/2006/ole">
            <p:oleObj spid="_x0000_s25603" name="Equation" r:id="rId5" imgW="1028254" imgH="393529" progId="">
              <p:embed/>
            </p:oleObj>
          </a:graphicData>
        </a:graphic>
      </p:graphicFrame>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mtClean="0"/>
              <a:t>6.1 Bond Cash Flows, Prices, </a:t>
            </a:r>
            <a:br>
              <a:rPr lang="en-US" altLang="en-US" smtClean="0"/>
            </a:br>
            <a:r>
              <a:rPr lang="en-US" altLang="en-US" smtClean="0"/>
              <a:t>and Yields (cont'd)</a:t>
            </a:r>
          </a:p>
        </p:txBody>
      </p:sp>
      <p:sp>
        <p:nvSpPr>
          <p:cNvPr id="1028" name="Rectangle 3"/>
          <p:cNvSpPr>
            <a:spLocks noGrp="1" noChangeArrowheads="1"/>
          </p:cNvSpPr>
          <p:nvPr>
            <p:ph idx="1"/>
          </p:nvPr>
        </p:nvSpPr>
        <p:spPr/>
        <p:txBody>
          <a:bodyPr rIns="91440"/>
          <a:lstStyle/>
          <a:p>
            <a:pPr eaLnBrk="1" hangingPunct="1"/>
            <a:r>
              <a:rPr lang="en-US" altLang="en-US" smtClean="0"/>
              <a:t>Bond Terminology</a:t>
            </a:r>
          </a:p>
          <a:p>
            <a:pPr lvl="1" eaLnBrk="1" hangingPunct="1">
              <a:spcBef>
                <a:spcPct val="50000"/>
              </a:spcBef>
            </a:pPr>
            <a:r>
              <a:rPr lang="en-US" altLang="en-US" smtClean="0"/>
              <a:t>Face Value</a:t>
            </a:r>
          </a:p>
          <a:p>
            <a:pPr lvl="2" eaLnBrk="1" hangingPunct="1">
              <a:spcBef>
                <a:spcPct val="25000"/>
              </a:spcBef>
            </a:pPr>
            <a:r>
              <a:rPr lang="en-US" altLang="en-US" smtClean="0"/>
              <a:t>Notional amount used to compute the interest payments</a:t>
            </a:r>
          </a:p>
          <a:p>
            <a:pPr lvl="1" eaLnBrk="1" hangingPunct="1">
              <a:spcBef>
                <a:spcPct val="50000"/>
              </a:spcBef>
            </a:pPr>
            <a:r>
              <a:rPr lang="en-US" altLang="en-US" smtClean="0"/>
              <a:t>Coupon Rate</a:t>
            </a:r>
          </a:p>
          <a:p>
            <a:pPr lvl="2" eaLnBrk="1" hangingPunct="1">
              <a:spcBef>
                <a:spcPct val="25000"/>
              </a:spcBef>
            </a:pPr>
            <a:r>
              <a:rPr lang="en-US" altLang="en-US" smtClean="0"/>
              <a:t>Determines the amount of each coupon payment, expressed as an APR</a:t>
            </a:r>
          </a:p>
          <a:p>
            <a:pPr lvl="1" eaLnBrk="1" hangingPunct="1">
              <a:spcBef>
                <a:spcPct val="50000"/>
              </a:spcBef>
            </a:pPr>
            <a:r>
              <a:rPr lang="en-US" altLang="en-US" smtClean="0"/>
              <a:t>Coupon Payment</a:t>
            </a:r>
          </a:p>
        </p:txBody>
      </p:sp>
      <p:graphicFrame>
        <p:nvGraphicFramePr>
          <p:cNvPr id="1026" name="Object 4"/>
          <p:cNvGraphicFramePr>
            <a:graphicFrameLocks noChangeAspect="1"/>
          </p:cNvGraphicFramePr>
          <p:nvPr/>
        </p:nvGraphicFramePr>
        <p:xfrm>
          <a:off x="1174750" y="5207000"/>
          <a:ext cx="5459413" cy="736600"/>
        </p:xfrm>
        <a:graphic>
          <a:graphicData uri="http://schemas.openxmlformats.org/presentationml/2006/ole">
            <p:oleObj spid="_x0000_s1026" name="Equation" r:id="rId4" imgW="3111500" imgH="419100" progId="">
              <p:embed/>
            </p:oleObj>
          </a:graphicData>
        </a:graphic>
      </p:graphicFrame>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smtClean="0"/>
              <a:t>Corporate Bond Yields (cont'd)</a:t>
            </a:r>
          </a:p>
        </p:txBody>
      </p:sp>
      <p:sp>
        <p:nvSpPr>
          <p:cNvPr id="91139" name="Rectangle 3"/>
          <p:cNvSpPr>
            <a:spLocks noGrp="1" noChangeArrowheads="1"/>
          </p:cNvSpPr>
          <p:nvPr>
            <p:ph idx="1"/>
          </p:nvPr>
        </p:nvSpPr>
        <p:spPr/>
        <p:txBody>
          <a:bodyPr rIns="91440"/>
          <a:lstStyle/>
          <a:p>
            <a:pPr eaLnBrk="1" hangingPunct="1">
              <a:spcBef>
                <a:spcPct val="60000"/>
              </a:spcBef>
            </a:pPr>
            <a:r>
              <a:rPr lang="en-US" altLang="en-US" smtClean="0"/>
              <a:t>Certain Default</a:t>
            </a:r>
          </a:p>
          <a:p>
            <a:pPr lvl="1" eaLnBrk="1" hangingPunct="1">
              <a:spcBef>
                <a:spcPct val="60000"/>
              </a:spcBef>
            </a:pPr>
            <a:r>
              <a:rPr lang="en-US" altLang="en-US" smtClean="0"/>
              <a:t>The yield to maturity of a certain default bond is not equal to the expected return of investing in the bond. The yield to maturity will always be higher than the expected return of investing in the bond.</a:t>
            </a: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smtClean="0"/>
              <a:t>Corporate Bond Yields (cont'd)</a:t>
            </a:r>
          </a:p>
        </p:txBody>
      </p:sp>
      <p:sp>
        <p:nvSpPr>
          <p:cNvPr id="92163" name="Rectangle 3"/>
          <p:cNvSpPr>
            <a:spLocks noGrp="1" noChangeArrowheads="1"/>
          </p:cNvSpPr>
          <p:nvPr>
            <p:ph idx="1"/>
          </p:nvPr>
        </p:nvSpPr>
        <p:spPr/>
        <p:txBody>
          <a:bodyPr rIns="91440"/>
          <a:lstStyle/>
          <a:p>
            <a:pPr eaLnBrk="1" hangingPunct="1"/>
            <a:r>
              <a:rPr lang="en-US" altLang="en-US" smtClean="0"/>
              <a:t>Risk of Default</a:t>
            </a:r>
          </a:p>
          <a:p>
            <a:pPr lvl="1" eaLnBrk="1" hangingPunct="1">
              <a:spcBef>
                <a:spcPct val="60000"/>
              </a:spcBef>
            </a:pPr>
            <a:r>
              <a:rPr lang="en-US" altLang="en-US" smtClean="0"/>
              <a:t>Consider a one-year, $1000, zero-coupon bond issued. Assume that the bond payoffs are uncertain. </a:t>
            </a:r>
          </a:p>
          <a:p>
            <a:pPr lvl="2" eaLnBrk="1" hangingPunct="1">
              <a:spcBef>
                <a:spcPct val="35000"/>
              </a:spcBef>
            </a:pPr>
            <a:r>
              <a:rPr lang="en-US" altLang="en-US" smtClean="0"/>
              <a:t>There is a 50% chance that the bond will repay its face value in full and a 50% chance that the bond will default and you will receive $900. Thus, you would expect to receive $950.</a:t>
            </a:r>
          </a:p>
          <a:p>
            <a:pPr lvl="2" eaLnBrk="1" hangingPunct="1">
              <a:spcBef>
                <a:spcPct val="35000"/>
              </a:spcBef>
            </a:pPr>
            <a:r>
              <a:rPr lang="en-US" altLang="en-US" smtClean="0"/>
              <a:t>Because of the uncertainty, the discount rate is 5.1%.</a:t>
            </a: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smtClean="0"/>
              <a:t>Corporate Bond Yields (cont'd)</a:t>
            </a:r>
          </a:p>
        </p:txBody>
      </p:sp>
      <p:sp>
        <p:nvSpPr>
          <p:cNvPr id="26629" name="Rectangle 3"/>
          <p:cNvSpPr>
            <a:spLocks noGrp="1" noChangeArrowheads="1"/>
          </p:cNvSpPr>
          <p:nvPr>
            <p:ph idx="1"/>
          </p:nvPr>
        </p:nvSpPr>
        <p:spPr/>
        <p:txBody>
          <a:bodyPr rIns="91440"/>
          <a:lstStyle/>
          <a:p>
            <a:pPr eaLnBrk="1" hangingPunct="1"/>
            <a:r>
              <a:rPr lang="en-US" altLang="en-US" smtClean="0"/>
              <a:t>Risk of Default</a:t>
            </a:r>
          </a:p>
          <a:p>
            <a:pPr lvl="1" eaLnBrk="1" hangingPunct="1">
              <a:spcBef>
                <a:spcPct val="60000"/>
              </a:spcBef>
            </a:pPr>
            <a:r>
              <a:rPr lang="en-US" altLang="en-US" smtClean="0"/>
              <a:t>The price of the bond will be</a:t>
            </a:r>
          </a:p>
          <a:p>
            <a:pPr lvl="1" eaLnBrk="1" hangingPunct="1">
              <a:spcBef>
                <a:spcPct val="300000"/>
              </a:spcBef>
            </a:pPr>
            <a:r>
              <a:rPr lang="en-US" altLang="en-US" smtClean="0"/>
              <a:t>The yield to maturity will be</a:t>
            </a:r>
          </a:p>
        </p:txBody>
      </p:sp>
      <p:graphicFrame>
        <p:nvGraphicFramePr>
          <p:cNvPr id="26626" name="Object 4"/>
          <p:cNvGraphicFramePr>
            <a:graphicFrameLocks noChangeAspect="1"/>
          </p:cNvGraphicFramePr>
          <p:nvPr/>
        </p:nvGraphicFramePr>
        <p:xfrm>
          <a:off x="1101725" y="2687638"/>
          <a:ext cx="2968625" cy="754062"/>
        </p:xfrm>
        <a:graphic>
          <a:graphicData uri="http://schemas.openxmlformats.org/presentationml/2006/ole">
            <p:oleObj spid="_x0000_s26626" name="Equation" r:id="rId4" imgW="1548728" imgH="393529" progId="">
              <p:embed/>
            </p:oleObj>
          </a:graphicData>
        </a:graphic>
      </p:graphicFrame>
      <p:graphicFrame>
        <p:nvGraphicFramePr>
          <p:cNvPr id="26627" name="Object 5"/>
          <p:cNvGraphicFramePr>
            <a:graphicFrameLocks noChangeAspect="1"/>
          </p:cNvGraphicFramePr>
          <p:nvPr/>
        </p:nvGraphicFramePr>
        <p:xfrm>
          <a:off x="1052513" y="4325938"/>
          <a:ext cx="5500687" cy="754062"/>
        </p:xfrm>
        <a:graphic>
          <a:graphicData uri="http://schemas.openxmlformats.org/presentationml/2006/ole">
            <p:oleObj spid="_x0000_s26627" name="Equation" r:id="rId5" imgW="2870200" imgH="393700" progId="">
              <p:embed/>
            </p:oleObj>
          </a:graphicData>
        </a:graphic>
      </p:graphicFrame>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smtClean="0"/>
              <a:t>Corporate Bond Yields (cont'd)</a:t>
            </a:r>
          </a:p>
        </p:txBody>
      </p:sp>
      <p:sp>
        <p:nvSpPr>
          <p:cNvPr id="93187" name="Rectangle 3"/>
          <p:cNvSpPr>
            <a:spLocks noGrp="1" noChangeArrowheads="1"/>
          </p:cNvSpPr>
          <p:nvPr>
            <p:ph idx="1"/>
          </p:nvPr>
        </p:nvSpPr>
        <p:spPr/>
        <p:txBody>
          <a:bodyPr rIns="91440"/>
          <a:lstStyle/>
          <a:p>
            <a:pPr eaLnBrk="1" hangingPunct="1">
              <a:spcBef>
                <a:spcPct val="60000"/>
              </a:spcBef>
            </a:pPr>
            <a:r>
              <a:rPr lang="en-US" altLang="en-US" smtClean="0"/>
              <a:t>Risk of Default</a:t>
            </a:r>
          </a:p>
          <a:p>
            <a:pPr lvl="1" eaLnBrk="1" hangingPunct="1">
              <a:spcBef>
                <a:spcPct val="60000"/>
              </a:spcBef>
            </a:pPr>
            <a:r>
              <a:rPr lang="en-US" altLang="en-US" smtClean="0"/>
              <a:t>A bond’s expected return will be less than the yield to maturity if there is a risk of default. </a:t>
            </a:r>
          </a:p>
          <a:p>
            <a:pPr lvl="1" eaLnBrk="1" hangingPunct="1">
              <a:spcBef>
                <a:spcPct val="60000"/>
              </a:spcBef>
            </a:pPr>
            <a:r>
              <a:rPr lang="en-US" altLang="en-US" smtClean="0"/>
              <a:t>A higher yield to maturity does not necessarily imply that a bond’s expected return is higher.</a:t>
            </a:r>
            <a:endParaRPr lang="en-US" altLang="en-US" smtClean="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en-US" smtClean="0"/>
              <a:t>Corporate Bond Yields (cont'd)</a:t>
            </a:r>
          </a:p>
        </p:txBody>
      </p:sp>
      <p:sp>
        <p:nvSpPr>
          <p:cNvPr id="94211" name="TextBox 5"/>
          <p:cNvSpPr txBox="1">
            <a:spLocks noChangeArrowheads="1"/>
          </p:cNvSpPr>
          <p:nvPr/>
        </p:nvSpPr>
        <p:spPr bwMode="auto">
          <a:xfrm>
            <a:off x="304800" y="1295400"/>
            <a:ext cx="8077200" cy="1200150"/>
          </a:xfrm>
          <a:prstGeom prst="rect">
            <a:avLst/>
          </a:prstGeom>
          <a:noFill/>
          <a:ln w="9525">
            <a:noFill/>
            <a:miter lim="800000"/>
            <a:headEnd/>
            <a:tailEnd/>
          </a:ln>
        </p:spPr>
        <p:txBody>
          <a:bodyPr>
            <a:spAutoFit/>
          </a:bodyPr>
          <a:lstStyle/>
          <a:p>
            <a:r>
              <a:rPr lang="en-US" altLang="en-US"/>
              <a:t>Table 6.3</a:t>
            </a:r>
            <a:r>
              <a:rPr lang="en-US" altLang="en-US" b="0"/>
              <a:t>  </a:t>
            </a:r>
            <a:r>
              <a:rPr lang="en-US" altLang="en-US" b="0">
                <a:solidFill>
                  <a:srgbClr val="000000"/>
                </a:solidFill>
              </a:rPr>
              <a:t>Price, Expected Return, and Yield to Maturity of a One-Year, Zero-Coupon Avant Bond with Different Likelihoods of Default</a:t>
            </a:r>
          </a:p>
        </p:txBody>
      </p:sp>
      <p:pic>
        <p:nvPicPr>
          <p:cNvPr id="94212" name="Picture 5" descr="Y:\Graphics\Powerpoint\PEARSON\BERK\Final files\ch06\c06nt003.jpg"/>
          <p:cNvPicPr>
            <a:picLocks noChangeAspect="1" noChangeArrowheads="1"/>
          </p:cNvPicPr>
          <p:nvPr/>
        </p:nvPicPr>
        <p:blipFill>
          <a:blip r:embed="rId3" cstate="print"/>
          <a:srcRect/>
          <a:stretch>
            <a:fillRect/>
          </a:stretch>
        </p:blipFill>
        <p:spPr bwMode="auto">
          <a:xfrm>
            <a:off x="469900" y="3048000"/>
            <a:ext cx="8204200" cy="13747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smtClean="0"/>
              <a:t>Bond Ratings</a:t>
            </a:r>
          </a:p>
        </p:txBody>
      </p:sp>
      <p:sp>
        <p:nvSpPr>
          <p:cNvPr id="95235" name="Rectangle 3"/>
          <p:cNvSpPr>
            <a:spLocks noGrp="1" noChangeArrowheads="1"/>
          </p:cNvSpPr>
          <p:nvPr>
            <p:ph idx="1"/>
          </p:nvPr>
        </p:nvSpPr>
        <p:spPr/>
        <p:txBody>
          <a:bodyPr rIns="91440"/>
          <a:lstStyle/>
          <a:p>
            <a:pPr eaLnBrk="1" hangingPunct="1">
              <a:spcBef>
                <a:spcPct val="60000"/>
              </a:spcBef>
            </a:pPr>
            <a:r>
              <a:rPr lang="en-US" altLang="en-US" smtClean="0"/>
              <a:t>Investment Grade Bonds</a:t>
            </a:r>
          </a:p>
          <a:p>
            <a:pPr eaLnBrk="1" hangingPunct="1">
              <a:spcBef>
                <a:spcPct val="60000"/>
              </a:spcBef>
            </a:pPr>
            <a:r>
              <a:rPr lang="en-US" altLang="en-US" smtClean="0"/>
              <a:t>Speculative Bonds</a:t>
            </a:r>
          </a:p>
          <a:p>
            <a:pPr lvl="1" eaLnBrk="1" hangingPunct="1">
              <a:spcBef>
                <a:spcPct val="40000"/>
              </a:spcBef>
            </a:pPr>
            <a:r>
              <a:rPr lang="en-US" altLang="en-US" smtClean="0"/>
              <a:t>Also known as Junk Bonds or High-Yield Bonds</a:t>
            </a:r>
            <a:endParaRPr lang="en-US" altLang="en-US" smtClean="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7"/>
          <p:cNvSpPr>
            <a:spLocks noGrp="1"/>
          </p:cNvSpPr>
          <p:nvPr>
            <p:ph type="title"/>
          </p:nvPr>
        </p:nvSpPr>
        <p:spPr/>
        <p:txBody>
          <a:bodyPr/>
          <a:lstStyle/>
          <a:p>
            <a:pPr eaLnBrk="1" hangingPunct="1"/>
            <a:r>
              <a:rPr lang="en-US" altLang="en-US" smtClean="0"/>
              <a:t>Table 6.4  </a:t>
            </a:r>
            <a:r>
              <a:rPr lang="en-US" altLang="en-US" b="0" smtClean="0">
                <a:solidFill>
                  <a:srgbClr val="000000"/>
                </a:solidFill>
              </a:rPr>
              <a:t>Bond Ratings</a:t>
            </a:r>
            <a:endParaRPr lang="en-US" altLang="en-US" smtClean="0"/>
          </a:p>
        </p:txBody>
      </p:sp>
      <p:pic>
        <p:nvPicPr>
          <p:cNvPr id="96259" name="Picture 5" descr="Y:\Graphics\Powerpoint\PEARSON\BERK\Final files\ch06\c06nt004a.jpg"/>
          <p:cNvPicPr>
            <a:picLocks noChangeAspect="1" noChangeArrowheads="1"/>
          </p:cNvPicPr>
          <p:nvPr/>
        </p:nvPicPr>
        <p:blipFill>
          <a:blip r:embed="rId3" cstate="print"/>
          <a:srcRect/>
          <a:stretch>
            <a:fillRect/>
          </a:stretch>
        </p:blipFill>
        <p:spPr bwMode="auto">
          <a:xfrm>
            <a:off x="211138" y="1905000"/>
            <a:ext cx="8721725" cy="35052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4"/>
          <p:cNvSpPr>
            <a:spLocks noGrp="1"/>
          </p:cNvSpPr>
          <p:nvPr>
            <p:ph type="title"/>
          </p:nvPr>
        </p:nvSpPr>
        <p:spPr/>
        <p:txBody>
          <a:bodyPr/>
          <a:lstStyle/>
          <a:p>
            <a:pPr eaLnBrk="1" hangingPunct="1"/>
            <a:r>
              <a:rPr lang="en-US" altLang="en-US" smtClean="0"/>
              <a:t>Table 6.4  </a:t>
            </a:r>
            <a:r>
              <a:rPr lang="en-US" altLang="en-US" b="0" smtClean="0">
                <a:solidFill>
                  <a:srgbClr val="000000"/>
                </a:solidFill>
              </a:rPr>
              <a:t>Bond Ratings (cont’d)</a:t>
            </a:r>
            <a:endParaRPr lang="en-US" altLang="en-US" smtClean="0"/>
          </a:p>
        </p:txBody>
      </p:sp>
      <p:pic>
        <p:nvPicPr>
          <p:cNvPr id="97283" name="Picture 4" descr="Y:\Graphics\Powerpoint\PEARSON\BERK\Final files\ch06\c06nt004b.jpg"/>
          <p:cNvPicPr>
            <a:picLocks noChangeAspect="1" noChangeArrowheads="1"/>
          </p:cNvPicPr>
          <p:nvPr/>
        </p:nvPicPr>
        <p:blipFill>
          <a:blip r:embed="rId3" cstate="print"/>
          <a:srcRect/>
          <a:stretch>
            <a:fillRect/>
          </a:stretch>
        </p:blipFill>
        <p:spPr bwMode="auto">
          <a:xfrm>
            <a:off x="238125" y="1900238"/>
            <a:ext cx="8667750" cy="32004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en-US" smtClean="0"/>
              <a:t>Corporate Yield Curves</a:t>
            </a:r>
          </a:p>
        </p:txBody>
      </p:sp>
      <p:sp>
        <p:nvSpPr>
          <p:cNvPr id="98307" name="Rectangle 3"/>
          <p:cNvSpPr>
            <a:spLocks noGrp="1" noChangeArrowheads="1"/>
          </p:cNvSpPr>
          <p:nvPr>
            <p:ph idx="1"/>
          </p:nvPr>
        </p:nvSpPr>
        <p:spPr/>
        <p:txBody>
          <a:bodyPr rIns="91440"/>
          <a:lstStyle/>
          <a:p>
            <a:pPr eaLnBrk="1" hangingPunct="1">
              <a:spcBef>
                <a:spcPct val="50000"/>
              </a:spcBef>
            </a:pPr>
            <a:r>
              <a:rPr lang="en-US" altLang="en-US" smtClean="0"/>
              <a:t>Default Spread</a:t>
            </a:r>
          </a:p>
          <a:p>
            <a:pPr lvl="1" eaLnBrk="1" hangingPunct="1">
              <a:spcBef>
                <a:spcPct val="50000"/>
              </a:spcBef>
            </a:pPr>
            <a:r>
              <a:rPr lang="en-US" altLang="en-US" smtClean="0"/>
              <a:t>Also known as Credit Spread</a:t>
            </a:r>
          </a:p>
          <a:p>
            <a:pPr lvl="1" eaLnBrk="1" hangingPunct="1">
              <a:spcBef>
                <a:spcPct val="50000"/>
              </a:spcBef>
            </a:pPr>
            <a:r>
              <a:rPr lang="en-US" altLang="en-US" smtClean="0"/>
              <a:t>The difference between the yield on corporate bonds and Treasury yields</a:t>
            </a: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en-US" smtClean="0"/>
              <a:t>Figure 6.3  </a:t>
            </a:r>
            <a:r>
              <a:rPr lang="en-US" altLang="en-US" b="0" smtClean="0"/>
              <a:t>Corporate Yield Curves for Various Ratings, August 2015</a:t>
            </a:r>
            <a:endParaRPr lang="en-US" altLang="en-US" smtClean="0"/>
          </a:p>
        </p:txBody>
      </p:sp>
      <p:sp>
        <p:nvSpPr>
          <p:cNvPr id="99331" name="TextBox 5"/>
          <p:cNvSpPr txBox="1">
            <a:spLocks noChangeArrowheads="1"/>
          </p:cNvSpPr>
          <p:nvPr/>
        </p:nvSpPr>
        <p:spPr bwMode="auto">
          <a:xfrm>
            <a:off x="457200" y="5943600"/>
            <a:ext cx="4038600" cy="366713"/>
          </a:xfrm>
          <a:prstGeom prst="rect">
            <a:avLst/>
          </a:prstGeom>
          <a:noFill/>
          <a:ln w="9525">
            <a:noFill/>
            <a:miter lim="800000"/>
            <a:headEnd/>
            <a:tailEnd/>
          </a:ln>
        </p:spPr>
        <p:txBody>
          <a:bodyPr>
            <a:spAutoFit/>
          </a:bodyPr>
          <a:lstStyle/>
          <a:p>
            <a:r>
              <a:rPr lang="en-US" altLang="en-US" sz="1800">
                <a:solidFill>
                  <a:srgbClr val="000000"/>
                </a:solidFill>
              </a:rPr>
              <a:t>Source: </a:t>
            </a:r>
            <a:r>
              <a:rPr lang="en-US" altLang="en-US" sz="1800" b="0">
                <a:solidFill>
                  <a:srgbClr val="000000"/>
                </a:solidFill>
              </a:rPr>
              <a:t>Yahoo! Finance</a:t>
            </a:r>
            <a:endParaRPr lang="en-US" altLang="en-US" sz="1800">
              <a:solidFill>
                <a:srgbClr val="000000"/>
              </a:solidFill>
            </a:endParaRPr>
          </a:p>
        </p:txBody>
      </p:sp>
      <p:pic>
        <p:nvPicPr>
          <p:cNvPr id="99332" name="Picture 5" descr="Y:\Graphics\Powerpoint\PEARSON\BERK\Final files\ch06\c06nf003.jpg"/>
          <p:cNvPicPr>
            <a:picLocks noChangeAspect="1" noChangeArrowheads="1"/>
          </p:cNvPicPr>
          <p:nvPr/>
        </p:nvPicPr>
        <p:blipFill>
          <a:blip r:embed="rId3" cstate="print"/>
          <a:srcRect/>
          <a:stretch>
            <a:fillRect/>
          </a:stretch>
        </p:blipFill>
        <p:spPr bwMode="auto">
          <a:xfrm>
            <a:off x="1525588" y="1612900"/>
            <a:ext cx="6092825" cy="38735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Zero-Coupon Bonds</a:t>
            </a:r>
          </a:p>
        </p:txBody>
      </p:sp>
      <p:sp>
        <p:nvSpPr>
          <p:cNvPr id="44035" name="Rectangle 3"/>
          <p:cNvSpPr>
            <a:spLocks noGrp="1" noChangeArrowheads="1"/>
          </p:cNvSpPr>
          <p:nvPr>
            <p:ph idx="1"/>
          </p:nvPr>
        </p:nvSpPr>
        <p:spPr/>
        <p:txBody>
          <a:bodyPr rIns="91440"/>
          <a:lstStyle/>
          <a:p>
            <a:pPr eaLnBrk="1" hangingPunct="1">
              <a:spcBef>
                <a:spcPct val="50000"/>
              </a:spcBef>
            </a:pPr>
            <a:r>
              <a:rPr lang="en-US" altLang="en-US" smtClean="0"/>
              <a:t>Zero-Coupon Bond</a:t>
            </a:r>
          </a:p>
          <a:p>
            <a:pPr lvl="1" eaLnBrk="1" hangingPunct="1">
              <a:spcBef>
                <a:spcPct val="50000"/>
              </a:spcBef>
            </a:pPr>
            <a:r>
              <a:rPr lang="en-US" altLang="en-US" smtClean="0"/>
              <a:t>Does not make coupon payments</a:t>
            </a:r>
          </a:p>
          <a:p>
            <a:pPr lvl="1" eaLnBrk="1" hangingPunct="1">
              <a:spcBef>
                <a:spcPct val="50000"/>
              </a:spcBef>
            </a:pPr>
            <a:r>
              <a:rPr lang="en-US" altLang="en-US" smtClean="0"/>
              <a:t>Always sells at a </a:t>
            </a:r>
            <a:r>
              <a:rPr lang="en-US" altLang="en-US" b="1" smtClean="0"/>
              <a:t>discount </a:t>
            </a:r>
            <a:r>
              <a:rPr lang="en-US" altLang="en-US" smtClean="0"/>
              <a:t>(a price lower than face value), so they are also called </a:t>
            </a:r>
            <a:r>
              <a:rPr lang="en-US" altLang="en-US" b="1" smtClean="0"/>
              <a:t>pure discount bonds</a:t>
            </a:r>
            <a:endParaRPr lang="en-US" altLang="en-US" smtClean="0"/>
          </a:p>
          <a:p>
            <a:pPr lvl="1" eaLnBrk="1" hangingPunct="1">
              <a:spcBef>
                <a:spcPct val="50000"/>
              </a:spcBef>
            </a:pPr>
            <a:r>
              <a:rPr lang="en-US" altLang="en-US" b="1" smtClean="0"/>
              <a:t>Treasury Bills </a:t>
            </a:r>
            <a:r>
              <a:rPr lang="en-US" altLang="en-US" smtClean="0"/>
              <a:t>are U.S. government zero-coupon bonds with a maturity of up to one year. </a:t>
            </a:r>
            <a:endParaRPr lang="en-US" altLang="en-US" b="1" smtClean="0"/>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143000" y="228600"/>
            <a:ext cx="2209800" cy="3429000"/>
          </a:xfrm>
        </p:spPr>
        <p:txBody>
          <a:bodyPr anchor="t"/>
          <a:lstStyle/>
          <a:p>
            <a:pPr eaLnBrk="1" hangingPunct="1"/>
            <a:r>
              <a:rPr lang="en-US" altLang="en-US" sz="2800" smtClean="0"/>
              <a:t>Figure 6.4  </a:t>
            </a:r>
            <a:r>
              <a:rPr lang="en-US" altLang="en-US" sz="2800" b="0" smtClean="0"/>
              <a:t>Yield Spreads and the Financial Crisis</a:t>
            </a:r>
            <a:endParaRPr lang="en-US" altLang="en-US" smtClean="0"/>
          </a:p>
        </p:txBody>
      </p:sp>
      <p:sp>
        <p:nvSpPr>
          <p:cNvPr id="100355" name="TextBox 5"/>
          <p:cNvSpPr txBox="1">
            <a:spLocks noChangeArrowheads="1"/>
          </p:cNvSpPr>
          <p:nvPr/>
        </p:nvSpPr>
        <p:spPr bwMode="auto">
          <a:xfrm>
            <a:off x="457200" y="5334000"/>
            <a:ext cx="2590800" cy="641350"/>
          </a:xfrm>
          <a:prstGeom prst="rect">
            <a:avLst/>
          </a:prstGeom>
          <a:noFill/>
          <a:ln w="9525">
            <a:noFill/>
            <a:miter lim="800000"/>
            <a:headEnd/>
            <a:tailEnd/>
          </a:ln>
        </p:spPr>
        <p:txBody>
          <a:bodyPr>
            <a:spAutoFit/>
          </a:bodyPr>
          <a:lstStyle/>
          <a:p>
            <a:r>
              <a:rPr lang="en-US" altLang="en-US" sz="1800"/>
              <a:t>Source: </a:t>
            </a:r>
            <a:r>
              <a:rPr lang="en-US" altLang="en-US" sz="1800" b="0"/>
              <a:t>Bloomberg.com</a:t>
            </a:r>
          </a:p>
        </p:txBody>
      </p:sp>
      <p:pic>
        <p:nvPicPr>
          <p:cNvPr id="100356" name="Picture 5" descr="Y:\Graphics\Powerpoint\PEARSON\BERK\Final files\ch06\c06nf004.jpg"/>
          <p:cNvPicPr>
            <a:picLocks noChangeAspect="1" noChangeArrowheads="1"/>
          </p:cNvPicPr>
          <p:nvPr/>
        </p:nvPicPr>
        <p:blipFill>
          <a:blip r:embed="rId3" cstate="print"/>
          <a:srcRect/>
          <a:stretch>
            <a:fillRect/>
          </a:stretch>
        </p:blipFill>
        <p:spPr bwMode="auto">
          <a:xfrm>
            <a:off x="3505200" y="381000"/>
            <a:ext cx="5221288" cy="5805488"/>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altLang="en-US" smtClean="0"/>
              <a:t>6.5 Sovereign Bonds</a:t>
            </a:r>
          </a:p>
        </p:txBody>
      </p:sp>
      <p:sp>
        <p:nvSpPr>
          <p:cNvPr id="101379" name="Content Placeholder 2"/>
          <p:cNvSpPr>
            <a:spLocks noGrp="1"/>
          </p:cNvSpPr>
          <p:nvPr>
            <p:ph idx="1"/>
          </p:nvPr>
        </p:nvSpPr>
        <p:spPr/>
        <p:txBody>
          <a:bodyPr/>
          <a:lstStyle/>
          <a:p>
            <a:pPr eaLnBrk="1" hangingPunct="1"/>
            <a:r>
              <a:rPr lang="en-US" altLang="en-US" smtClean="0"/>
              <a:t>Bonds issued by national governments</a:t>
            </a:r>
          </a:p>
          <a:p>
            <a:pPr lvl="1" eaLnBrk="1" hangingPunct="1"/>
            <a:r>
              <a:rPr lang="en-US" altLang="en-US" smtClean="0"/>
              <a:t>U.S. Treasury securities are generally considered to be default free.</a:t>
            </a:r>
          </a:p>
          <a:p>
            <a:pPr lvl="1" eaLnBrk="1" hangingPunct="1"/>
            <a:r>
              <a:rPr lang="en-US" altLang="en-US" smtClean="0"/>
              <a:t>All sovereign bonds are not default free,</a:t>
            </a:r>
          </a:p>
          <a:p>
            <a:pPr lvl="2" eaLnBrk="1" hangingPunct="1"/>
            <a:r>
              <a:rPr lang="en-US" altLang="en-US" smtClean="0"/>
              <a:t>e.g. Greece defaulted on its outstanding debt in 2012.</a:t>
            </a:r>
          </a:p>
          <a:p>
            <a:pPr lvl="1" eaLnBrk="1" hangingPunct="1"/>
            <a:r>
              <a:rPr lang="en-US" altLang="en-US" smtClean="0"/>
              <a:t>Importance of inflation expectations</a:t>
            </a:r>
          </a:p>
          <a:p>
            <a:pPr lvl="2" eaLnBrk="1" hangingPunct="1"/>
            <a:r>
              <a:rPr lang="en-US" altLang="en-US" smtClean="0"/>
              <a:t>Potential to “inflate away” the debt</a:t>
            </a:r>
          </a:p>
          <a:p>
            <a:pPr lvl="1" eaLnBrk="1" hangingPunct="1"/>
            <a:r>
              <a:rPr lang="en-US" altLang="en-US" smtClean="0"/>
              <a:t>European sovereign debt, the EMU, and the ECB</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hangingPunct="1"/>
            <a:r>
              <a:rPr lang="en-US" altLang="en-US" sz="2600" smtClean="0"/>
              <a:t>Figure 6.5 </a:t>
            </a:r>
            <a:r>
              <a:rPr lang="en-US" altLang="en-US" sz="2600" b="0" smtClean="0"/>
              <a:t>Percent of Debtor Countries in Default or Restructuring Debt, 1800–2006</a:t>
            </a:r>
          </a:p>
        </p:txBody>
      </p:sp>
      <p:pic>
        <p:nvPicPr>
          <p:cNvPr id="102403" name="Picture 3" descr="fig06_05.gif"/>
          <p:cNvPicPr>
            <a:picLocks noChangeAspect="1"/>
          </p:cNvPicPr>
          <p:nvPr/>
        </p:nvPicPr>
        <p:blipFill>
          <a:blip r:embed="rId2" cstate="print"/>
          <a:srcRect/>
          <a:stretch>
            <a:fillRect/>
          </a:stretch>
        </p:blipFill>
        <p:spPr bwMode="auto">
          <a:xfrm>
            <a:off x="381000" y="1295400"/>
            <a:ext cx="8462963" cy="4343400"/>
          </a:xfrm>
          <a:prstGeom prst="rect">
            <a:avLst/>
          </a:prstGeom>
          <a:noFill/>
          <a:ln w="9525">
            <a:noFill/>
            <a:miter lim="800000"/>
            <a:headEnd/>
            <a:tailEnd/>
          </a:ln>
        </p:spPr>
      </p:pic>
      <p:sp>
        <p:nvSpPr>
          <p:cNvPr id="102404" name="TextBox 3"/>
          <p:cNvSpPr txBox="1">
            <a:spLocks noChangeArrowheads="1"/>
          </p:cNvSpPr>
          <p:nvPr/>
        </p:nvSpPr>
        <p:spPr bwMode="auto">
          <a:xfrm>
            <a:off x="457200" y="5664200"/>
            <a:ext cx="8382000" cy="584200"/>
          </a:xfrm>
          <a:prstGeom prst="rect">
            <a:avLst/>
          </a:prstGeom>
          <a:noFill/>
          <a:ln w="9525">
            <a:noFill/>
            <a:miter lim="800000"/>
            <a:headEnd/>
            <a:tailEnd/>
          </a:ln>
        </p:spPr>
        <p:txBody>
          <a:bodyPr>
            <a:spAutoFit/>
          </a:bodyPr>
          <a:lstStyle/>
          <a:p>
            <a:r>
              <a:rPr lang="en-US" altLang="en-US" sz="1600" b="0" i="1"/>
              <a:t>Source: </a:t>
            </a:r>
            <a:r>
              <a:rPr lang="en-US" altLang="en-US" sz="1600" b="0"/>
              <a:t>Data from </a:t>
            </a:r>
            <a:r>
              <a:rPr lang="en-US" altLang="en-US" sz="1600" b="0" i="1"/>
              <a:t>This Time Is Different</a:t>
            </a:r>
            <a:r>
              <a:rPr lang="en-US" altLang="en-US" sz="1600" b="0"/>
              <a:t>, Carmen Reinhart and Kenneth Rogoff, Princeton University Press, 2009.</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r>
              <a:rPr lang="en-US" altLang="en-US" sz="2900" smtClean="0"/>
              <a:t>Figure 6.6 </a:t>
            </a:r>
            <a:r>
              <a:rPr lang="en-US" altLang="en-US" sz="2900" b="0" smtClean="0"/>
              <a:t>European Government Bond Yields, 1976–2015</a:t>
            </a:r>
          </a:p>
        </p:txBody>
      </p:sp>
      <p:sp>
        <p:nvSpPr>
          <p:cNvPr id="103427" name="TextBox 3"/>
          <p:cNvSpPr txBox="1">
            <a:spLocks noChangeArrowheads="1"/>
          </p:cNvSpPr>
          <p:nvPr/>
        </p:nvSpPr>
        <p:spPr bwMode="auto">
          <a:xfrm>
            <a:off x="381000" y="5800725"/>
            <a:ext cx="8458200" cy="307975"/>
          </a:xfrm>
          <a:prstGeom prst="rect">
            <a:avLst/>
          </a:prstGeom>
          <a:noFill/>
          <a:ln w="9525">
            <a:noFill/>
            <a:miter lim="800000"/>
            <a:headEnd/>
            <a:tailEnd/>
          </a:ln>
        </p:spPr>
        <p:txBody>
          <a:bodyPr>
            <a:spAutoFit/>
          </a:bodyPr>
          <a:lstStyle/>
          <a:p>
            <a:r>
              <a:rPr lang="en-US" altLang="en-US" sz="1400" b="0" i="1"/>
              <a:t>Source</a:t>
            </a:r>
            <a:r>
              <a:rPr lang="en-US" altLang="en-US" sz="1400" b="0"/>
              <a:t>: Federal Reserve Economic Data, research.stlouisfed.org/fred2.</a:t>
            </a:r>
          </a:p>
        </p:txBody>
      </p:sp>
      <p:pic>
        <p:nvPicPr>
          <p:cNvPr id="103428" name="Picture 5" descr="Y:\Graphics\Powerpoint\PEARSON\BERK\Final files\ch06\c06nf006.jpg"/>
          <p:cNvPicPr>
            <a:picLocks noChangeAspect="1" noChangeArrowheads="1"/>
          </p:cNvPicPr>
          <p:nvPr/>
        </p:nvPicPr>
        <p:blipFill>
          <a:blip r:embed="rId2" cstate="print"/>
          <a:srcRect/>
          <a:stretch>
            <a:fillRect/>
          </a:stretch>
        </p:blipFill>
        <p:spPr bwMode="auto">
          <a:xfrm>
            <a:off x="609600" y="1273175"/>
            <a:ext cx="7924800" cy="431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Zero-Coupon Bonds (cont'd)</a:t>
            </a:r>
          </a:p>
        </p:txBody>
      </p:sp>
      <p:sp>
        <p:nvSpPr>
          <p:cNvPr id="45059" name="Rectangle 3"/>
          <p:cNvSpPr>
            <a:spLocks noGrp="1" noChangeArrowheads="1"/>
          </p:cNvSpPr>
          <p:nvPr>
            <p:ph idx="1"/>
          </p:nvPr>
        </p:nvSpPr>
        <p:spPr/>
        <p:txBody>
          <a:bodyPr rIns="91440"/>
          <a:lstStyle/>
          <a:p>
            <a:pPr eaLnBrk="1" hangingPunct="1"/>
            <a:r>
              <a:rPr lang="en-US" altLang="en-US" smtClean="0"/>
              <a:t>Suppose that a one-year, risk-free, zero-coupon bond with a $100,000 face value has an initial price of $96,618.36. The cash flows would be</a:t>
            </a:r>
          </a:p>
          <a:p>
            <a:pPr lvl="1" eaLnBrk="1" hangingPunct="1">
              <a:spcBef>
                <a:spcPct val="450000"/>
              </a:spcBef>
            </a:pPr>
            <a:r>
              <a:rPr lang="en-US" altLang="en-US" smtClean="0"/>
              <a:t>Although the bond pays no “interest,” your compensation is the difference between the initial price and the face value.</a:t>
            </a:r>
          </a:p>
        </p:txBody>
      </p:sp>
      <p:pic>
        <p:nvPicPr>
          <p:cNvPr id="45060" name="Picture 4" descr="BD_08p213_TL"/>
          <p:cNvPicPr>
            <a:picLocks noChangeAspect="1" noChangeArrowheads="1"/>
          </p:cNvPicPr>
          <p:nvPr/>
        </p:nvPicPr>
        <p:blipFill>
          <a:blip r:embed="rId3" cstate="print"/>
          <a:srcRect/>
          <a:stretch>
            <a:fillRect/>
          </a:stretch>
        </p:blipFill>
        <p:spPr bwMode="auto">
          <a:xfrm>
            <a:off x="2819400" y="3581400"/>
            <a:ext cx="3409950" cy="9810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en-US" smtClean="0"/>
              <a:t>Zero-Coupon Bonds (cont'd)</a:t>
            </a:r>
          </a:p>
        </p:txBody>
      </p:sp>
      <p:sp>
        <p:nvSpPr>
          <p:cNvPr id="2052" name="Rectangle 3"/>
          <p:cNvSpPr>
            <a:spLocks noGrp="1" noChangeArrowheads="1"/>
          </p:cNvSpPr>
          <p:nvPr>
            <p:ph idx="1"/>
          </p:nvPr>
        </p:nvSpPr>
        <p:spPr/>
        <p:txBody>
          <a:bodyPr rIns="91440"/>
          <a:lstStyle/>
          <a:p>
            <a:pPr eaLnBrk="1" hangingPunct="1"/>
            <a:r>
              <a:rPr lang="en-US" altLang="en-US" smtClean="0"/>
              <a:t>Yield to Maturity</a:t>
            </a:r>
          </a:p>
          <a:p>
            <a:pPr lvl="1" eaLnBrk="1" hangingPunct="1">
              <a:spcBef>
                <a:spcPct val="50000"/>
              </a:spcBef>
            </a:pPr>
            <a:r>
              <a:rPr lang="en-US" altLang="en-US" i="1" smtClean="0"/>
              <a:t>The discount rate that sets the present value of the promised bond payments equal to the current market price of the bond.</a:t>
            </a:r>
          </a:p>
          <a:p>
            <a:pPr lvl="2" eaLnBrk="1" hangingPunct="1">
              <a:spcBef>
                <a:spcPct val="50000"/>
              </a:spcBef>
            </a:pPr>
            <a:r>
              <a:rPr lang="en-US" altLang="en-US" i="1" smtClean="0"/>
              <a:t>Price of a Zero-Coupon bond</a:t>
            </a:r>
          </a:p>
        </p:txBody>
      </p:sp>
      <p:graphicFrame>
        <p:nvGraphicFramePr>
          <p:cNvPr id="2050" name="Object 4"/>
          <p:cNvGraphicFramePr>
            <a:graphicFrameLocks noChangeAspect="1"/>
          </p:cNvGraphicFramePr>
          <p:nvPr/>
        </p:nvGraphicFramePr>
        <p:xfrm>
          <a:off x="1393825" y="3997325"/>
          <a:ext cx="3005138" cy="938213"/>
        </p:xfrm>
        <a:graphic>
          <a:graphicData uri="http://schemas.openxmlformats.org/presentationml/2006/ole">
            <p:oleObj spid="_x0000_s2050" name="Equation" r:id="rId4" imgW="1384300" imgH="431800" progId="">
              <p:embed/>
            </p:oleObj>
          </a:graphicData>
        </a:graphic>
      </p:graphicFrame>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en-US" smtClean="0"/>
              <a:t>Zero-Coupon Bonds (cont'd)</a:t>
            </a:r>
          </a:p>
        </p:txBody>
      </p:sp>
      <p:sp>
        <p:nvSpPr>
          <p:cNvPr id="3077" name="Rectangle 3"/>
          <p:cNvSpPr>
            <a:spLocks noGrp="1" noChangeArrowheads="1"/>
          </p:cNvSpPr>
          <p:nvPr>
            <p:ph idx="1"/>
          </p:nvPr>
        </p:nvSpPr>
        <p:spPr/>
        <p:txBody>
          <a:bodyPr rIns="91440"/>
          <a:lstStyle/>
          <a:p>
            <a:pPr eaLnBrk="1" hangingPunct="1"/>
            <a:r>
              <a:rPr lang="en-US" altLang="en-US" smtClean="0"/>
              <a:t>Yield to Maturity</a:t>
            </a:r>
          </a:p>
          <a:p>
            <a:pPr lvl="1" eaLnBrk="1" hangingPunct="1">
              <a:spcBef>
                <a:spcPct val="50000"/>
              </a:spcBef>
            </a:pPr>
            <a:r>
              <a:rPr lang="en-US" altLang="en-US" smtClean="0"/>
              <a:t>For the one-year zero coupon bond:</a:t>
            </a:r>
          </a:p>
          <a:p>
            <a:pPr lvl="1" eaLnBrk="1" hangingPunct="1">
              <a:spcBef>
                <a:spcPct val="50000"/>
              </a:spcBef>
            </a:pPr>
            <a:endParaRPr lang="en-US" altLang="en-US" smtClean="0"/>
          </a:p>
          <a:p>
            <a:pPr lvl="1" eaLnBrk="1" hangingPunct="1">
              <a:spcBef>
                <a:spcPct val="50000"/>
              </a:spcBef>
            </a:pPr>
            <a:endParaRPr lang="en-US" altLang="en-US" smtClean="0"/>
          </a:p>
          <a:p>
            <a:pPr lvl="1" eaLnBrk="1" hangingPunct="1">
              <a:spcBef>
                <a:spcPct val="50000"/>
              </a:spcBef>
            </a:pPr>
            <a:endParaRPr lang="en-US" altLang="en-US" smtClean="0"/>
          </a:p>
          <a:p>
            <a:pPr lvl="1" eaLnBrk="1" hangingPunct="1">
              <a:spcBef>
                <a:spcPct val="50000"/>
              </a:spcBef>
            </a:pPr>
            <a:endParaRPr lang="en-US" altLang="en-US" smtClean="0"/>
          </a:p>
          <a:p>
            <a:pPr lvl="2" eaLnBrk="1" hangingPunct="1">
              <a:spcBef>
                <a:spcPct val="50000"/>
              </a:spcBef>
            </a:pPr>
            <a:r>
              <a:rPr lang="en-US" altLang="en-US" smtClean="0"/>
              <a:t>Thus, the YTM is 3.5%.</a:t>
            </a:r>
          </a:p>
        </p:txBody>
      </p:sp>
      <p:graphicFrame>
        <p:nvGraphicFramePr>
          <p:cNvPr id="3074" name="Object 4"/>
          <p:cNvGraphicFramePr>
            <a:graphicFrameLocks noChangeAspect="1"/>
          </p:cNvGraphicFramePr>
          <p:nvPr/>
        </p:nvGraphicFramePr>
        <p:xfrm>
          <a:off x="1095375" y="2765425"/>
          <a:ext cx="3368675" cy="808038"/>
        </p:xfrm>
        <a:graphic>
          <a:graphicData uri="http://schemas.openxmlformats.org/presentationml/2006/ole">
            <p:oleObj spid="_x0000_s3074" name="Equation" r:id="rId4" imgW="1803400" imgH="431800" progId="">
              <p:embed/>
            </p:oleObj>
          </a:graphicData>
        </a:graphic>
      </p:graphicFrame>
      <p:graphicFrame>
        <p:nvGraphicFramePr>
          <p:cNvPr id="3075" name="Object 5"/>
          <p:cNvGraphicFramePr>
            <a:graphicFrameLocks noChangeAspect="1"/>
          </p:cNvGraphicFramePr>
          <p:nvPr/>
        </p:nvGraphicFramePr>
        <p:xfrm>
          <a:off x="1084263" y="3813175"/>
          <a:ext cx="4244975" cy="784225"/>
        </p:xfrm>
        <a:graphic>
          <a:graphicData uri="http://schemas.openxmlformats.org/presentationml/2006/ole">
            <p:oleObj spid="_x0000_s3075" name="Equation" r:id="rId5" imgW="2273300" imgH="419100" progId="">
              <p:embed/>
            </p:oleObj>
          </a:graphicData>
        </a:graphic>
      </p:graphicFrame>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smtClean="0"/>
              <a:t>Zero-Coupon Bonds (cont'd)</a:t>
            </a:r>
          </a:p>
        </p:txBody>
      </p:sp>
      <p:sp>
        <p:nvSpPr>
          <p:cNvPr id="4100" name="Rectangle 3"/>
          <p:cNvSpPr>
            <a:spLocks noGrp="1" noChangeArrowheads="1"/>
          </p:cNvSpPr>
          <p:nvPr>
            <p:ph idx="1"/>
          </p:nvPr>
        </p:nvSpPr>
        <p:spPr/>
        <p:txBody>
          <a:bodyPr rIns="91440"/>
          <a:lstStyle/>
          <a:p>
            <a:pPr eaLnBrk="1" hangingPunct="1"/>
            <a:r>
              <a:rPr lang="en-US" altLang="en-US" smtClean="0"/>
              <a:t>Yield to Maturity</a:t>
            </a:r>
          </a:p>
          <a:p>
            <a:pPr lvl="1" eaLnBrk="1" hangingPunct="1">
              <a:spcBef>
                <a:spcPct val="50000"/>
              </a:spcBef>
            </a:pPr>
            <a:r>
              <a:rPr lang="en-US" altLang="en-US" smtClean="0"/>
              <a:t>Yield to Maturity of an </a:t>
            </a:r>
            <a:r>
              <a:rPr lang="en-US" altLang="en-US" i="1" smtClean="0"/>
              <a:t>n</a:t>
            </a:r>
            <a:r>
              <a:rPr lang="en-US" altLang="en-US" smtClean="0"/>
              <a:t>-Year Zero-Coupon Bond</a:t>
            </a:r>
          </a:p>
        </p:txBody>
      </p:sp>
      <p:graphicFrame>
        <p:nvGraphicFramePr>
          <p:cNvPr id="4098" name="Object 6"/>
          <p:cNvGraphicFramePr>
            <a:graphicFrameLocks noChangeAspect="1"/>
          </p:cNvGraphicFramePr>
          <p:nvPr/>
        </p:nvGraphicFramePr>
        <p:xfrm>
          <a:off x="1143000" y="3124200"/>
          <a:ext cx="3065463" cy="973138"/>
        </p:xfrm>
        <a:graphic>
          <a:graphicData uri="http://schemas.openxmlformats.org/presentationml/2006/ole">
            <p:oleObj spid="_x0000_s4098" name="Equation" r:id="rId4" imgW="1524000" imgH="482600" progId="">
              <p:embed/>
            </p:oleObj>
          </a:graphicData>
        </a:graphic>
      </p:graphicFrame>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5"/>
  <p:tag name="MMPROD_UIDATA" val="&lt;database version=&quot;6.0&quot;&gt;&lt;object type=&quot;1&quot; unique_id=&quot;10001&quot;&gt;&lt;object type=&quot;8&quot; unique_id=&quot;16610&quot;&gt;&lt;/object&gt;&lt;object type=&quot;2&quot; unique_id=&quot;16611&quot;&gt;&lt;object type=&quot;3&quot; unique_id=&quot;16612&quot;&gt;&lt;property id=&quot;20148&quot; value=&quot;5&quot;/&gt;&lt;property id=&quot;20300&quot; value=&quot;Slide 1&quot;/&gt;&lt;property id=&quot;20307&quot; value=&quot;341&quot;/&gt;&lt;/object&gt;&lt;object type=&quot;3&quot; unique_id=&quot;16613&quot;&gt;&lt;property id=&quot;20148&quot; value=&quot;5&quot;/&gt;&lt;property id=&quot;20300&quot; value=&quot;Slide 2 - &amp;quot;Chapter Outline&amp;quot;&quot;/&gt;&lt;property id=&quot;20307&quot; value=&quot;257&quot;/&gt;&lt;/object&gt;&lt;object type=&quot;3&quot; unique_id=&quot;16614&quot;&gt;&lt;property id=&quot;20148&quot; value=&quot;5&quot;/&gt;&lt;property id=&quot;20300&quot; value=&quot;Slide 3 - &amp;quot;Learning Objectives&amp;quot;&quot;/&gt;&lt;property id=&quot;20307&quot; value=&quot;357&quot;/&gt;&lt;/object&gt;&lt;object type=&quot;3&quot; unique_id=&quot;16615&quot;&gt;&lt;property id=&quot;20148&quot; value=&quot;5&quot;/&gt;&lt;property id=&quot;20300&quot; value=&quot;Slide 4 - &amp;quot;Learning Objectives&amp;quot;&quot;/&gt;&lt;property id=&quot;20307&quot; value=&quot;360&quot;/&gt;&lt;/object&gt;&lt;object type=&quot;3&quot; unique_id=&quot;16616&quot;&gt;&lt;property id=&quot;20148&quot; value=&quot;5&quot;/&gt;&lt;property id=&quot;20300&quot; value=&quot;Slide 5 - &amp;quot;Learning Objectives&amp;quot;&quot;/&gt;&lt;property id=&quot;20307&quot; value=&quot;356&quot;/&gt;&lt;/object&gt;&lt;object type=&quot;3&quot; unique_id=&quot;16617&quot;&gt;&lt;property id=&quot;20148&quot; value=&quot;5&quot;/&gt;&lt;property id=&quot;20300&quot; value=&quot;Slide 6 - &amp;quot;Learning Objectives&amp;quot;&quot;/&gt;&lt;property id=&quot;20307&quot; value=&quot;358&quot;/&gt;&lt;/object&gt;&lt;object type=&quot;3&quot; unique_id=&quot;16618&quot;&gt;&lt;property id=&quot;20148&quot; value=&quot;5&quot;/&gt;&lt;property id=&quot;20300&quot; value=&quot;Slide 7 - &amp;quot;6.1 Bond Cash Flows, Prices, and Yields&amp;quot;&quot;/&gt;&lt;property id=&quot;20307&quot; value=&quot;259&quot;/&gt;&lt;/object&gt;&lt;object type=&quot;3&quot; unique_id=&quot;16619&quot;&gt;&lt;property id=&quot;20148&quot; value=&quot;5&quot;/&gt;&lt;property id=&quot;20300&quot; value=&quot;Slide 8 - &amp;quot;6.1 Bond Cash Flows, Prices, &amp;#x0D;&amp;#x0A;and Yields (cont'd)&amp;quot;&quot;/&gt;&lt;property id=&quot;20307&quot; value=&quot;260&quot;/&gt;&lt;/object&gt;&lt;object type=&quot;3&quot; unique_id=&quot;16620&quot;&gt;&lt;property id=&quot;20148&quot; value=&quot;5&quot;/&gt;&lt;property id=&quot;20300&quot; value=&quot;Slide 9 - &amp;quot;Zero-Coupon Bonds&amp;quot;&quot;/&gt;&lt;property id=&quot;20307&quot; value=&quot;261&quot;/&gt;&lt;/object&gt;&lt;object type=&quot;3&quot; unique_id=&quot;16621&quot;&gt;&lt;property id=&quot;20148&quot; value=&quot;5&quot;/&gt;&lt;property id=&quot;20300&quot; value=&quot;Slide 10 - &amp;quot;Zero-Coupon Bonds (cont'd)&amp;quot;&quot;/&gt;&lt;property id=&quot;20307&quot; value=&quot;262&quot;/&gt;&lt;/object&gt;&lt;object type=&quot;3&quot; unique_id=&quot;16622&quot;&gt;&lt;property id=&quot;20148&quot; value=&quot;5&quot;/&gt;&lt;property id=&quot;20300&quot; value=&quot;Slide 11 - &amp;quot;Zero-Coupon Bonds (cont'd)&amp;quot;&quot;/&gt;&lt;property id=&quot;20307&quot; value=&quot;263&quot;/&gt;&lt;/object&gt;&lt;object type=&quot;3&quot; unique_id=&quot;16623&quot;&gt;&lt;property id=&quot;20148&quot; value=&quot;5&quot;/&gt;&lt;property id=&quot;20300&quot; value=&quot;Slide 12 - &amp;quot;Zero-Coupon Bonds (cont'd)&amp;quot;&quot;/&gt;&lt;property id=&quot;20307&quot; value=&quot;264&quot;/&gt;&lt;/object&gt;&lt;object type=&quot;3&quot; unique_id=&quot;16624&quot;&gt;&lt;property id=&quot;20148&quot; value=&quot;5&quot;/&gt;&lt;property id=&quot;20300&quot; value=&quot;Slide 13 - &amp;quot;Zero-Coupon Bonds (cont'd)&amp;quot;&quot;/&gt;&lt;property id=&quot;20307&quot; value=&quot;329&quot;/&gt;&lt;/object&gt;&lt;object type=&quot;3&quot; unique_id=&quot;16625&quot;&gt;&lt;property id=&quot;20148&quot; value=&quot;5&quot;/&gt;&lt;property id=&quot;20300&quot; value=&quot;Slide 14 - &amp;quot;Textbook Example 6.1&amp;quot;&quot;/&gt;&lt;property id=&quot;20307&quot; value=&quot;265&quot;/&gt;&lt;/object&gt;&lt;object type=&quot;3&quot; unique_id=&quot;16626&quot;&gt;&lt;property id=&quot;20148&quot; value=&quot;5&quot;/&gt;&lt;property id=&quot;20300&quot; value=&quot;Slide 15 - &amp;quot;Textbook Example 6.1 (cont'd)&amp;quot;&quot;/&gt;&lt;property id=&quot;20307&quot; value=&quot;266&quot;/&gt;&lt;/object&gt;&lt;object type=&quot;3&quot; unique_id=&quot;16627&quot;&gt;&lt;property id=&quot;20148&quot; value=&quot;5&quot;/&gt;&lt;property id=&quot;20300&quot; value=&quot;Slide 16 - &amp;quot;Alternative Example 6.1&amp;quot;&quot;/&gt;&lt;property id=&quot;20307&quot; value=&quot;337&quot;/&gt;&lt;/object&gt;&lt;object type=&quot;3&quot; unique_id=&quot;16628&quot;&gt;&lt;property id=&quot;20148&quot; value=&quot;5&quot;/&gt;&lt;property id=&quot;20300&quot; value=&quot;Slide 17 - &amp;quot;Alternative Example 6.1 (cont'd)&amp;quot;&quot;/&gt;&lt;property id=&quot;20307&quot; value=&quot;338&quot;/&gt;&lt;/object&gt;&lt;object type=&quot;3&quot; unique_id=&quot;16629&quot;&gt;&lt;property id=&quot;20148&quot; value=&quot;5&quot;/&gt;&lt;property id=&quot;20300&quot; value=&quot;Slide 18 - &amp;quot;Zero-Coupon Bonds (cont'd)&amp;quot;&quot;/&gt;&lt;property id=&quot;20307&quot; value=&quot;267&quot;/&gt;&lt;/object&gt;&lt;object type=&quot;3&quot; unique_id=&quot;16630&quot;&gt;&lt;property id=&quot;20148&quot; value=&quot;5&quot;/&gt;&lt;property id=&quot;20300&quot; value=&quot;Slide 19 - &amp;quot;Zero-Coupon Bonds (cont'd)&amp;quot;&quot;/&gt;&lt;property id=&quot;20307&quot; value=&quot;268&quot;/&gt;&lt;/object&gt;&lt;object type=&quot;3&quot; unique_id=&quot;16631&quot;&gt;&lt;property id=&quot;20148&quot; value=&quot;5&quot;/&gt;&lt;property id=&quot;20300&quot; value=&quot;Slide 20 - &amp;quot;Coupon Bonds&amp;quot;&quot;/&gt;&lt;property id=&quot;20307&quot; value=&quot;269&quot;/&gt;&lt;/object&gt;&lt;object type=&quot;3&quot; unique_id=&quot;16632&quot;&gt;&lt;property id=&quot;20148&quot; value=&quot;5&quot;/&gt;&lt;property id=&quot;20300&quot; value=&quot;Slide 21 - &amp;quot;Textbook Example 6.2&amp;quot;&quot;/&gt;&lt;property id=&quot;20307&quot; value=&quot;270&quot;/&gt;&lt;/object&gt;&lt;object type=&quot;3&quot; unique_id=&quot;16633&quot;&gt;&lt;property id=&quot;20148&quot; value=&quot;5&quot;/&gt;&lt;property id=&quot;20300&quot; value=&quot;Slide 22 - &amp;quot;Textbook Example 6.2 (cont'd)&amp;quot;&quot;/&gt;&lt;property id=&quot;20307&quot; value=&quot;271&quot;/&gt;&lt;/object&gt;&lt;object type=&quot;3&quot; unique_id=&quot;16634&quot;&gt;&lt;property id=&quot;20148&quot; value=&quot;5&quot;/&gt;&lt;property id=&quot;20300&quot; value=&quot;Slide 23 - &amp;quot;Alternative Example 6.2&amp;quot;&quot;/&gt;&lt;property id=&quot;20307&quot; value=&quot;380&quot;/&gt;&lt;/object&gt;&lt;object type=&quot;3&quot; unique_id=&quot;16635&quot;&gt;&lt;property id=&quot;20148&quot; value=&quot;5&quot;/&gt;&lt;property id=&quot;20300&quot; value=&quot;Slide 24 - &amp;quot;Alternative Example 6.2 (cont'd)&amp;quot;&quot;/&gt;&lt;property id=&quot;20307&quot; value=&quot;381&quot;/&gt;&lt;/object&gt;&lt;object type=&quot;3&quot; unique_id=&quot;16636&quot;&gt;&lt;property id=&quot;20148&quot; value=&quot;5&quot;/&gt;&lt;property id=&quot;20300&quot; value=&quot;Slide 25 - &amp;quot;Coupon Bonds (cont'd)&amp;quot;&quot;/&gt;&lt;property id=&quot;20307&quot; value=&quot;272&quot;/&gt;&lt;/object&gt;&lt;object type=&quot;3&quot; unique_id=&quot;16637&quot;&gt;&lt;property id=&quot;20148&quot; value=&quot;5&quot;/&gt;&lt;property id=&quot;20300&quot; value=&quot;Slide 26 - &amp;quot;Textbook Example 6.3&amp;quot;&quot;/&gt;&lt;property id=&quot;20307&quot; value=&quot;273&quot;/&gt;&lt;/object&gt;&lt;object type=&quot;3&quot; unique_id=&quot;16638&quot;&gt;&lt;property id=&quot;20148&quot; value=&quot;5&quot;/&gt;&lt;property id=&quot;20300&quot; value=&quot;Slide 27 - &amp;quot;Textbook Example 6.3 (cont'd)&amp;quot;&quot;/&gt;&lt;property id=&quot;20307&quot; value=&quot;274&quot;/&gt;&lt;/object&gt;&lt;object type=&quot;3&quot; unique_id=&quot;16639&quot;&gt;&lt;property id=&quot;20148&quot; value=&quot;5&quot;/&gt;&lt;property id=&quot;20300&quot; value=&quot;Slide 28 - &amp;quot;Financial Calculator Solution&amp;quot;&quot;/&gt;&lt;property id=&quot;20307&quot; value=&quot;367&quot;/&gt;&lt;/object&gt;&lt;object type=&quot;3&quot; unique_id=&quot;16640&quot;&gt;&lt;property id=&quot;20148&quot; value=&quot;5&quot;/&gt;&lt;property id=&quot;20300&quot; value=&quot;Slide 29 - &amp;quot;Alternative Example 6.3&amp;quot;&quot;/&gt;&lt;property id=&quot;20307&quot; value=&quot;330&quot;/&gt;&lt;/object&gt;&lt;object type=&quot;3&quot; unique_id=&quot;16641&quot;&gt;&lt;property id=&quot;20148&quot; value=&quot;5&quot;/&gt;&lt;property id=&quot;20300&quot; value=&quot;Slide 30 - &amp;quot;Alternative Example 6.3&amp;quot;&quot;/&gt;&lt;property id=&quot;20307&quot; value=&quot;368&quot;/&gt;&lt;/object&gt;&lt;object type=&quot;3&quot; unique_id=&quot;16642&quot;&gt;&lt;property id=&quot;20148&quot; value=&quot;5&quot;/&gt;&lt;property id=&quot;20300&quot; value=&quot;Slide 31 - &amp;quot;Textbook Example 6.4&amp;quot;&quot;/&gt;&lt;property id=&quot;20307&quot; value=&quot;276&quot;/&gt;&lt;/object&gt;&lt;object type=&quot;3&quot; unique_id=&quot;16643&quot;&gt;&lt;property id=&quot;20148&quot; value=&quot;5&quot;/&gt;&lt;property id=&quot;20300&quot; value=&quot;Slide 32 - &amp;quot;Textbook Example 6.4 (cont'd)&amp;quot;&quot;/&gt;&lt;property id=&quot;20307&quot; value=&quot;277&quot;/&gt;&lt;/object&gt;&lt;object type=&quot;3&quot; unique_id=&quot;16644&quot;&gt;&lt;property id=&quot;20148&quot; value=&quot;5&quot;/&gt;&lt;property id=&quot;20300&quot; value=&quot;Slide 33 - &amp;quot;Financial Calculator Solution&amp;quot;&quot;/&gt;&lt;property id=&quot;20307&quot; value=&quot;369&quot;/&gt;&lt;/object&gt;&lt;object type=&quot;3&quot; unique_id=&quot;16645&quot;&gt;&lt;property id=&quot;20148&quot; value=&quot;5&quot;/&gt;&lt;property id=&quot;20300&quot; value=&quot;Slide 34 - &amp;quot;Alternative Example 6.4&amp;quot;&quot;/&gt;&lt;property id=&quot;20307&quot; value=&quot;332&quot;/&gt;&lt;/object&gt;&lt;object type=&quot;3&quot; unique_id=&quot;16646&quot;&gt;&lt;property id=&quot;20148&quot; value=&quot;5&quot;/&gt;&lt;property id=&quot;20300&quot; value=&quot;Slide 35 - &amp;quot;Alternative Example 6.4&amp;quot;&quot;/&gt;&lt;property id=&quot;20307&quot; value=&quot;370&quot;/&gt;&lt;/object&gt;&lt;object type=&quot;3&quot; unique_id=&quot;16647&quot;&gt;&lt;property id=&quot;20148&quot; value=&quot;5&quot;/&gt;&lt;property id=&quot;20300&quot; value=&quot;Slide 36 - &amp;quot;6.2 Dynamic Behavior of Bond Prices&amp;quot;&quot;/&gt;&lt;property id=&quot;20307&quot; value=&quot;279&quot;/&gt;&lt;/object&gt;&lt;object type=&quot;3&quot; unique_id=&quot;16648&quot;&gt;&lt;property id=&quot;20148&quot; value=&quot;5&quot;/&gt;&lt;property id=&quot;20300&quot; value=&quot;Slide 37 - &amp;quot;Discounts and Premiums&amp;quot;&quot;/&gt;&lt;property id=&quot;20307&quot; value=&quot;280&quot;/&gt;&lt;/object&gt;&lt;object type=&quot;3&quot; unique_id=&quot;16649&quot;&gt;&lt;property id=&quot;20148&quot; value=&quot;5&quot;/&gt;&lt;property id=&quot;20300&quot; value=&quot;Slide 38 - &amp;quot;Discounts and Premiums (cont'd)&amp;quot;&quot;/&gt;&lt;property id=&quot;20307&quot; value=&quot;281&quot;/&gt;&lt;/object&gt;&lt;object type=&quot;3&quot; unique_id=&quot;16650&quot;&gt;&lt;property id=&quot;20148&quot; value=&quot;5&quot;/&gt;&lt;property id=&quot;20300&quot; value=&quot;Slide 39 - &amp;quot;Discounts and Premiums (cont'd)&amp;quot;&quot;/&gt;&lt;property id=&quot;20307&quot; value=&quot;282&quot;/&gt;&lt;/object&gt;&lt;object type=&quot;3&quot; unique_id=&quot;16651&quot;&gt;&lt;property id=&quot;20148&quot; value=&quot;5&quot;/&gt;&lt;property id=&quot;20300&quot; value=&quot;Slide 40 - &amp;quot;Textbook Example 6.5&amp;quot;&quot;/&gt;&lt;property id=&quot;20307&quot; value=&quot;283&quot;/&gt;&lt;/object&gt;&lt;object type=&quot;3&quot; unique_id=&quot;16652&quot;&gt;&lt;property id=&quot;20148&quot; value=&quot;5&quot;/&gt;&lt;property id=&quot;20300&quot; value=&quot;Slide 41 - &amp;quot;Textbook Example 6.5 (cont'd)&amp;quot;&quot;/&gt;&lt;property id=&quot;20307&quot; value=&quot;284&quot;/&gt;&lt;/object&gt;&lt;object type=&quot;3&quot; unique_id=&quot;16653&quot;&gt;&lt;property id=&quot;20148&quot; value=&quot;5&quot;/&gt;&lt;property id=&quot;20300&quot; value=&quot;Slide 42 - &amp;quot;Financial Calculator Solution&amp;quot;&quot;/&gt;&lt;property id=&quot;20307&quot; value=&quot;371&quot;/&gt;&lt;/object&gt;&lt;object type=&quot;3&quot; unique_id=&quot;16654&quot;&gt;&lt;property id=&quot;20148&quot; value=&quot;5&quot;/&gt;&lt;property id=&quot;20300&quot; value=&quot;Slide 43 - &amp;quot;Financial Calculator Solution (cont'd)&amp;quot;&quot;/&gt;&lt;property id=&quot;20307&quot; value=&quot;372&quot;/&gt;&lt;/object&gt;&lt;object type=&quot;3&quot; unique_id=&quot;16655&quot;&gt;&lt;property id=&quot;20148&quot; value=&quot;5&quot;/&gt;&lt;property id=&quot;20300&quot; value=&quot;Slide 44 - &amp;quot;Financial Calculator Solution (cont'd)&amp;quot;&quot;/&gt;&lt;property id=&quot;20307&quot; value=&quot;373&quot;/&gt;&lt;/object&gt;&lt;object type=&quot;3&quot; unique_id=&quot;16656&quot;&gt;&lt;property id=&quot;20148&quot; value=&quot;5&quot;/&gt;&lt;property id=&quot;20300&quot; value=&quot;Slide 45 - &amp;quot;Alternative Example 6.5&amp;quot;&quot;/&gt;&lt;property id=&quot;20307&quot; value=&quot;382&quot;/&gt;&lt;/object&gt;&lt;object type=&quot;3&quot; unique_id=&quot;16657&quot;&gt;&lt;property id=&quot;20148&quot; value=&quot;5&quot;/&gt;&lt;property id=&quot;20300&quot; value=&quot;Slide 46 - &amp;quot;Alternative Example 6.5 (cont'd)&amp;quot;&quot;/&gt;&lt;property id=&quot;20307&quot; value=&quot;383&quot;/&gt;&lt;/object&gt;&lt;object type=&quot;3&quot; unique_id=&quot;16658&quot;&gt;&lt;property id=&quot;20148&quot; value=&quot;5&quot;/&gt;&lt;property id=&quot;20300&quot; value=&quot;Slide 47 - &amp;quot;Alternative Example 6.5 (cont'd)&amp;quot;&quot;/&gt;&lt;property id=&quot;20307&quot; value=&quot;384&quot;/&gt;&lt;/object&gt;&lt;object type=&quot;3&quot; unique_id=&quot;16659&quot;&gt;&lt;property id=&quot;20148&quot; value=&quot;5&quot;/&gt;&lt;property id=&quot;20300&quot; value=&quot;Slide 48 - &amp;quot;Time and Bond Prices&amp;quot;&quot;/&gt;&lt;property id=&quot;20307&quot; value=&quot;288&quot;/&gt;&lt;/object&gt;&lt;object type=&quot;3&quot; unique_id=&quot;16660&quot;&gt;&lt;property id=&quot;20148&quot; value=&quot;5&quot;/&gt;&lt;property id=&quot;20300&quot; value=&quot;Slide 49 - &amp;quot;Textbook Example 6.6&amp;quot;&quot;/&gt;&lt;property id=&quot;20307&quot; value=&quot;289&quot;/&gt;&lt;/object&gt;&lt;object type=&quot;3&quot; unique_id=&quot;16661&quot;&gt;&lt;property id=&quot;20148&quot; value=&quot;5&quot;/&gt;&lt;property id=&quot;20300&quot; value=&quot;Slide 50 - &amp;quot;Textbook Example 6.6 (cont'd)&amp;quot;&quot;/&gt;&lt;property id=&quot;20307&quot; value=&quot;290&quot;/&gt;&lt;/object&gt;&lt;object type=&quot;3&quot; unique_id=&quot;16662&quot;&gt;&lt;property id=&quot;20148&quot; value=&quot;5&quot;/&gt;&lt;property id=&quot;20300&quot; value=&quot;Slide 51 - &amp;quot;Textbook Example 6.6 (cont'd)&amp;quot;&quot;/&gt;&lt;property id=&quot;20307&quot; value=&quot;325&quot;/&gt;&lt;/object&gt;&lt;object type=&quot;3&quot; unique_id=&quot;16663&quot;&gt;&lt;property id=&quot;20148&quot; value=&quot;5&quot;/&gt;&lt;property id=&quot;20300&quot; value=&quot;Slide 52 - &amp;quot;Financial Calculator Solution&amp;quot;&quot;/&gt;&lt;property id=&quot;20307&quot; value=&quot;374&quot;/&gt;&lt;/object&gt;&lt;object type=&quot;3&quot; unique_id=&quot;16664&quot;&gt;&lt;property id=&quot;20148&quot; value=&quot;5&quot;/&gt;&lt;property id=&quot;20300&quot; value=&quot;Slide 53 - &amp;quot;Financial Calculator Solution (cont'd)&amp;quot;&quot;/&gt;&lt;property id=&quot;20307&quot; value=&quot;375&quot;/&gt;&lt;/object&gt;&lt;object type=&quot;3&quot; unique_id=&quot;16665&quot;&gt;&lt;property id=&quot;20148&quot; value=&quot;5&quot;/&gt;&lt;property id=&quot;20300&quot; value=&quot;Slide 54 - &amp;quot;Figure 6.1  The Effect of Time on Bond Prices&amp;quot;&quot;/&gt;&lt;property id=&quot;20307&quot; value=&quot;293&quot;/&gt;&lt;/object&gt;&lt;object type=&quot;3&quot; unique_id=&quot;16666&quot;&gt;&lt;property id=&quot;20148&quot; value=&quot;5&quot;/&gt;&lt;property id=&quot;20300&quot; value=&quot;Slide 55 - &amp;quot;Interest Rate Changes and Bond Prices&amp;quot;&quot;/&gt;&lt;property id=&quot;20307&quot; value=&quot;294&quot;/&gt;&lt;/object&gt;&lt;object type=&quot;3&quot; unique_id=&quot;16667&quot;&gt;&lt;property id=&quot;20148&quot; value=&quot;5&quot;/&gt;&lt;property id=&quot;20300&quot; value=&quot;Slide 56 - &amp;quot;Interest Rate Changes &amp;#x0D;&amp;#x0A;and Bond Prices (cont'd)&amp;quot;&quot;/&gt;&lt;property id=&quot;20307&quot; value=&quot;295&quot;/&gt;&lt;/object&gt;&lt;object type=&quot;3&quot; unique_id=&quot;16668&quot;&gt;&lt;property id=&quot;20148&quot; value=&quot;5&quot;/&gt;&lt;property id=&quot;20300&quot; value=&quot;Slide 57 - &amp;quot;Textbook Example 6.7&amp;quot;&quot;/&gt;&lt;property id=&quot;20307&quot; value=&quot;296&quot;/&gt;&lt;/object&gt;&lt;object type=&quot;3&quot; unique_id=&quot;16669&quot;&gt;&lt;property id=&quot;20148&quot; value=&quot;5&quot;/&gt;&lt;property id=&quot;20300&quot; value=&quot;Slide 58 - &amp;quot;Textbook Example 6.7 (cont'd)&amp;quot;&quot;/&gt;&lt;property id=&quot;20307&quot; value=&quot;297&quot;/&gt;&lt;/object&gt;&lt;object type=&quot;3&quot; unique_id=&quot;16670&quot;&gt;&lt;property id=&quot;20148&quot; value=&quot;5&quot;/&gt;&lt;property id=&quot;20300&quot; value=&quot;Slide 59 - &amp;quot;Alternative Example 6.7&amp;quot;&quot;/&gt;&lt;property id=&quot;20307&quot; value=&quot;364&quot;/&gt;&lt;/object&gt;&lt;object type=&quot;3&quot; unique_id=&quot;16671&quot;&gt;&lt;property id=&quot;20148&quot; value=&quot;5&quot;/&gt;&lt;property id=&quot;20300&quot; value=&quot;Slide 60 - &amp;quot;Alternative Example 6.7&amp;quot;&quot;/&gt;&lt;property id=&quot;20307&quot; value=&quot;365&quot;/&gt;&lt;/object&gt;&lt;object type=&quot;3&quot; unique_id=&quot;16672&quot;&gt;&lt;property id=&quot;20148&quot; value=&quot;5&quot;/&gt;&lt;property id=&quot;20300&quot; value=&quot;Slide 61 - &amp;quot;Alternative Example 6.7&amp;quot;&quot;/&gt;&lt;property id=&quot;20307&quot; value=&quot;366&quot;/&gt;&lt;/object&gt;&lt;object type=&quot;3&quot; unique_id=&quot;16673&quot;&gt;&lt;property id=&quot;20148&quot; value=&quot;5&quot;/&gt;&lt;property id=&quot;20300&quot; value=&quot;Slide 62 - &amp;quot;Figure 6.2  Yield to Maturity and Bond Price Fluctuations Over Time&amp;quot;&quot;/&gt;&lt;property id=&quot;20307&quot; value=&quot;298&quot;/&gt;&lt;/object&gt;&lt;object type=&quot;3&quot; unique_id=&quot;16674&quot;&gt;&lt;property id=&quot;20148&quot; value=&quot;5&quot;/&gt;&lt;property id=&quot;20300&quot; value=&quot;Slide 63 - &amp;quot;6.3 The Yield Curve and Bond Arbitrage&amp;quot;&quot;/&gt;&lt;property id=&quot;20307&quot; value=&quot;299&quot;/&gt;&lt;/object&gt;&lt;object type=&quot;3&quot; unique_id=&quot;16675&quot;&gt;&lt;property id=&quot;20148&quot; value=&quot;5&quot;/&gt;&lt;property id=&quot;20300&quot; value=&quot;Slide 64 - &amp;quot;Replicating a Coupon Bond&amp;quot;&quot;/&gt;&lt;property id=&quot;20307&quot; value=&quot;300&quot;/&gt;&lt;/object&gt;&lt;object type=&quot;3&quot; unique_id=&quot;16676&quot;&gt;&lt;property id=&quot;20148&quot; value=&quot;5&quot;/&gt;&lt;property id=&quot;20300&quot; value=&quot;Slide 65 - &amp;quot;Replicating a Coupon Bond (cont'd)&amp;quot;&quot;/&gt;&lt;property id=&quot;20307&quot; value=&quot;301&quot;/&gt;&lt;/object&gt;&lt;object type=&quot;3&quot; unique_id=&quot;16677&quot;&gt;&lt;property id=&quot;20148&quot; value=&quot;5&quot;/&gt;&lt;property id=&quot;20300&quot; value=&quot;Slide 66 - &amp;quot;Replicating a Coupon Bond (cont'd)&amp;quot;&quot;/&gt;&lt;property id=&quot;20307&quot; value=&quot;302&quot;/&gt;&lt;/object&gt;&lt;object type=&quot;3&quot; unique_id=&quot;16678&quot;&gt;&lt;property id=&quot;20148&quot; value=&quot;5&quot;/&gt;&lt;property id=&quot;20300&quot; value=&quot;Slide 67 - &amp;quot;Valuing a Coupon Bond &amp;#x0D;&amp;#x0A;Using Zero-Coupon Yields&amp;quot;&quot;/&gt;&lt;property id=&quot;20307&quot; value=&quot;303&quot;/&gt;&lt;/object&gt;&lt;object type=&quot;3&quot; unique_id=&quot;16679&quot;&gt;&lt;property id=&quot;20148&quot; value=&quot;5&quot;/&gt;&lt;property id=&quot;20300&quot; value=&quot;Slide 68 - &amp;quot;Coupon Bond Yields&amp;quot;&quot;/&gt;&lt;property id=&quot;20307&quot; value=&quot;304&quot;/&gt;&lt;/object&gt;&lt;object type=&quot;3&quot; unique_id=&quot;16680&quot;&gt;&lt;property id=&quot;20148&quot; value=&quot;5&quot;/&gt;&lt;property id=&quot;20300&quot; value=&quot;Slide 69 - &amp;quot;Financial Calculator Solution&amp;quot;&quot;/&gt;&lt;property id=&quot;20307&quot; value=&quot;376&quot;/&gt;&lt;/object&gt;&lt;object type=&quot;3&quot; unique_id=&quot;16681&quot;&gt;&lt;property id=&quot;20148&quot; value=&quot;5&quot;/&gt;&lt;property id=&quot;20300&quot; value=&quot;Slide 70 - &amp;quot;Textbook Example 6.8&amp;quot;&quot;/&gt;&lt;property id=&quot;20307&quot; value=&quot;306&quot;/&gt;&lt;/object&gt;&lt;object type=&quot;3&quot; unique_id=&quot;16682&quot;&gt;&lt;property id=&quot;20148&quot; value=&quot;5&quot;/&gt;&lt;property id=&quot;20300&quot; value=&quot;Slide 71 - &amp;quot;Textbook Example 6.8 (cont'd)&amp;quot;&quot;/&gt;&lt;property id=&quot;20307&quot; value=&quot;307&quot;/&gt;&lt;/object&gt;&lt;object type=&quot;3&quot; unique_id=&quot;16683&quot;&gt;&lt;property id=&quot;20148&quot; value=&quot;5&quot;/&gt;&lt;property id=&quot;20300&quot; value=&quot;Slide 72 - &amp;quot;Financial Calculator Solution&amp;quot;&quot;/&gt;&lt;property id=&quot;20307&quot; value=&quot;377&quot;/&gt;&lt;/object&gt;&lt;object type=&quot;3&quot; unique_id=&quot;16684&quot;&gt;&lt;property id=&quot;20148&quot; value=&quot;5&quot;/&gt;&lt;property id=&quot;20300&quot; value=&quot;Slide 73 - &amp;quot;Treasury Yield Curves&amp;quot;&quot;/&gt;&lt;property id=&quot;20307&quot; value=&quot;309&quot;/&gt;&lt;/object&gt;&lt;object type=&quot;3&quot; unique_id=&quot;16685&quot;&gt;&lt;property id=&quot;20148&quot; value=&quot;5&quot;/&gt;&lt;property id=&quot;20300&quot; value=&quot;Slide 74 - &amp;quot;6.4 Corporate Bonds&amp;quot;&quot;/&gt;&lt;property id=&quot;20307&quot; value=&quot;310&quot;/&gt;&lt;/object&gt;&lt;object type=&quot;3&quot; unique_id=&quot;16686&quot;&gt;&lt;property id=&quot;20148&quot; value=&quot;5&quot;/&gt;&lt;property id=&quot;20300&quot; value=&quot;Slide 75 - &amp;quot;Corporate Bond Yields&amp;quot;&quot;/&gt;&lt;property id=&quot;20307&quot; value=&quot;311&quot;/&gt;&lt;/object&gt;&lt;object type=&quot;3&quot; unique_id=&quot;16687&quot;&gt;&lt;property id=&quot;20148&quot; value=&quot;5&quot;/&gt;&lt;property id=&quot;20300&quot; value=&quot;Slide 76 - &amp;quot;Corporate Bond Yields (cont'd)&amp;quot;&quot;/&gt;&lt;property id=&quot;20307&quot; value=&quot;378&quot;/&gt;&lt;/object&gt;&lt;object type=&quot;3&quot; unique_id=&quot;16688&quot;&gt;&lt;property id=&quot;20148&quot; value=&quot;5&quot;/&gt;&lt;property id=&quot;20300&quot; value=&quot;Slide 77 - &amp;quot;Corporate Bond Yields (cont'd)&amp;quot;&quot;/&gt;&lt;property id=&quot;20307&quot; value=&quot;379&quot;/&gt;&lt;/object&gt;&lt;object type=&quot;3&quot; unique_id=&quot;16689&quot;&gt;&lt;property id=&quot;20148&quot; value=&quot;5&quot;/&gt;&lt;property id=&quot;20300&quot; value=&quot;Slide 78 - &amp;quot;Corporate Bond Yields (cont'd)&amp;quot;&quot;/&gt;&lt;property id=&quot;20307&quot; value=&quot;314&quot;/&gt;&lt;/object&gt;&lt;object type=&quot;3&quot; unique_id=&quot;16690&quot;&gt;&lt;property id=&quot;20148&quot; value=&quot;5&quot;/&gt;&lt;property id=&quot;20300&quot; value=&quot;Slide 79 - &amp;quot;Corporate Bond Yields (cont'd)&amp;quot;&quot;/&gt;&lt;property id=&quot;20307&quot; value=&quot;315&quot;/&gt;&lt;/object&gt;&lt;object type=&quot;3&quot; unique_id=&quot;16691&quot;&gt;&lt;property id=&quot;20148&quot; value=&quot;5&quot;/&gt;&lt;property id=&quot;20300&quot; value=&quot;Slide 80 - &amp;quot;Corporate Bond Yields (cont'd)&amp;quot;&quot;/&gt;&lt;property id=&quot;20307&quot; value=&quot;316&quot;/&gt;&lt;/object&gt;&lt;object type=&quot;3&quot; unique_id=&quot;16692&quot;&gt;&lt;property id=&quot;20148&quot; value=&quot;5&quot;/&gt;&lt;property id=&quot;20300&quot; value=&quot;Slide 81 - &amp;quot;Corporate Bond Yields (cont'd)&amp;quot;&quot;/&gt;&lt;property id=&quot;20307&quot; value=&quot;317&quot;/&gt;&lt;/object&gt;&lt;object type=&quot;3&quot; unique_id=&quot;16693&quot;&gt;&lt;property id=&quot;20148&quot; value=&quot;5&quot;/&gt;&lt;property id=&quot;20300&quot; value=&quot;Slide 82 - &amp;quot;Corporate Bond Yields (cont'd)&amp;quot;&quot;/&gt;&lt;property id=&quot;20307&quot; value=&quot;318&quot;/&gt;&lt;/object&gt;&lt;object type=&quot;3&quot; unique_id=&quot;16694&quot;&gt;&lt;property id=&quot;20148&quot; value=&quot;5&quot;/&gt;&lt;property id=&quot;20300&quot; value=&quot;Slide 83 - &amp;quot;Corporate Bond Yields (cont'd)&amp;quot;&quot;/&gt;&lt;property id=&quot;20307&quot; value=&quot;319&quot;/&gt;&lt;/object&gt;&lt;object type=&quot;3&quot; unique_id=&quot;16695&quot;&gt;&lt;property id=&quot;20148&quot; value=&quot;5&quot;/&gt;&lt;property id=&quot;20300&quot; value=&quot;Slide 84 - &amp;quot;Bond Ratings&amp;quot;&quot;/&gt;&lt;property id=&quot;20307&quot; value=&quot;320&quot;/&gt;&lt;/object&gt;&lt;object type=&quot;3&quot; unique_id=&quot;16696&quot;&gt;&lt;property id=&quot;20148&quot; value=&quot;5&quot;/&gt;&lt;property id=&quot;20300&quot; value=&quot;Slide 85 - &amp;quot;Table 6.4  Bond Ratings&amp;quot;&quot;/&gt;&lt;property id=&quot;20307&quot; value=&quot;321&quot;/&gt;&lt;/object&gt;&lt;object type=&quot;3&quot; unique_id=&quot;16697&quot;&gt;&lt;property id=&quot;20148&quot; value=&quot;5&quot;/&gt;&lt;property id=&quot;20300&quot; value=&quot;Slide 86 - &amp;quot;Table 6.4  Bond Ratings (cont’d)&amp;quot;&quot;/&gt;&lt;property id=&quot;20307&quot; value=&quot;359&quot;/&gt;&lt;/object&gt;&lt;object type=&quot;3&quot; unique_id=&quot;16698&quot;&gt;&lt;property id=&quot;20148&quot; value=&quot;5&quot;/&gt;&lt;property id=&quot;20300&quot; value=&quot;Slide 87 - &amp;quot;Corporate Yield Curves&amp;quot;&quot;/&gt;&lt;property id=&quot;20307&quot; value=&quot;322&quot;/&gt;&lt;/object&gt;&lt;object type=&quot;3&quot; unique_id=&quot;16699&quot;&gt;&lt;property id=&quot;20148&quot; value=&quot;5&quot;/&gt;&lt;property id=&quot;20300&quot; value=&quot;Slide 88 - &amp;quot;Figure 6.3  Corporate Yield Curves for Various Ratings, August 2015&amp;quot;&quot;/&gt;&lt;property id=&quot;20307&quot; value=&quot;323&quot;/&gt;&lt;/object&gt;&lt;object type=&quot;3&quot; unique_id=&quot;16700&quot;&gt;&lt;property id=&quot;20148&quot; value=&quot;5&quot;/&gt;&lt;property id=&quot;20300&quot; value=&quot;Slide 89 - &amp;quot;Figure 6.4  Yield Spreads and the Financial Crisis&amp;quot;&quot;/&gt;&lt;property id=&quot;20307&quot; value=&quot;334&quot;/&gt;&lt;/object&gt;&lt;object type=&quot;3&quot; unique_id=&quot;16701&quot;&gt;&lt;property id=&quot;20148&quot; value=&quot;5&quot;/&gt;&lt;property id=&quot;20300&quot; value=&quot;Slide 90 - &amp;quot;6.5 Sovereign Bonds&amp;quot;&quot;/&gt;&lt;property id=&quot;20307&quot; value=&quot;361&quot;/&gt;&lt;/object&gt;&lt;object type=&quot;3&quot; unique_id=&quot;16702&quot;&gt;&lt;property id=&quot;20148&quot; value=&quot;5&quot;/&gt;&lt;property id=&quot;20300&quot; value=&quot;Slide 91 - &amp;quot;Figure 6.5 Percent of Debtor Countries in Default or Restructuring Debt, 1800–2006&amp;quot;&quot;/&gt;&lt;property id=&quot;20307&quot; value=&quot;362&quot;/&gt;&lt;/object&gt;&lt;object type=&quot;3&quot; unique_id=&quot;16703&quot;&gt;&lt;property id=&quot;20148&quot; value=&quot;5&quot;/&gt;&lt;property id=&quot;20300&quot; value=&quot;Slide 92 - &amp;quot;Figure 6.6 European Government Bond Yields, 1976–2015&amp;quot;&quot;/&gt;&lt;property id=&quot;20307&quot; value=&quot;363&quot;/&gt;&lt;/object&gt;&lt;object type=&quot;3&quot; unique_id=&quot;16704&quot;&gt;&lt;property id=&quot;20148&quot; value=&quot;5&quot;/&gt;&lt;property id=&quot;20300&quot; value=&quot;Slide 93 - &amp;quot;Discussion of Data Case Key Topic&amp;quot;&quot;/&gt;&lt;property id=&quot;20307&quot; value=&quot;335&quot;/&gt;&lt;/object&gt;&lt;object type=&quot;3&quot; unique_id=&quot;16705&quot;&gt;&lt;property id=&quot;20148&quot; value=&quot;5&quot;/&gt;&lt;property id=&quot;20300&quot; value=&quot;Slide 94 - &amp;quot;Chapter Quiz&amp;quot;&quot;/&gt;&lt;property id=&quot;20307&quot; value=&quot;336&quot;/&gt;&lt;/object&gt;&lt;object type=&quot;3&quot; unique_id=&quot;16706&quot;&gt;&lt;property id=&quot;20148&quot; value=&quot;5&quot;/&gt;&lt;property id=&quot;20300&quot; value=&quot;Slide 95&quot;/&gt;&lt;property id=&quot;20307&quot; value=&quot;342&quot;/&gt;&lt;/object&gt;&lt;object type=&quot;3&quot; unique_id=&quot;16707&quot;&gt;&lt;property id=&quot;20148&quot; value=&quot;5&quot;/&gt;&lt;property id=&quot;20300&quot; value=&quot;Slide 96 - &amp;quot;Forward Interest Rates&amp;quot;&quot;/&gt;&lt;property id=&quot;20307&quot; value=&quot;343&quot;/&gt;&lt;/object&gt;&lt;object type=&quot;3&quot; unique_id=&quot;16708&quot;&gt;&lt;property id=&quot;20148&quot; value=&quot;5&quot;/&gt;&lt;property id=&quot;20300&quot; value=&quot;Slide 97 - &amp;quot;Computing Forward Rates&amp;quot;&quot;/&gt;&lt;property id=&quot;20307&quot; value=&quot;344&quot;/&gt;&lt;/object&gt;&lt;object type=&quot;3&quot; unique_id=&quot;16709&quot;&gt;&lt;property id=&quot;20148&quot; value=&quot;5&quot;/&gt;&lt;property id=&quot;20300&quot; value=&quot;Slide 98 - &amp;quot;Computing Forward Rates&amp;quot;&quot;/&gt;&lt;property id=&quot;20307&quot; value=&quot;345&quot;/&gt;&lt;/object&gt;&lt;object type=&quot;3&quot; unique_id=&quot;16710&quot;&gt;&lt;property id=&quot;20148&quot; value=&quot;5&quot;/&gt;&lt;property id=&quot;20300&quot; value=&quot;Slide 99 - &amp;quot;Computing Forward Rates&amp;quot;&quot;/&gt;&lt;property id=&quot;20307&quot; value=&quot;346&quot;/&gt;&lt;/object&gt;&lt;object type=&quot;3&quot; unique_id=&quot;16711&quot;&gt;&lt;property id=&quot;20148&quot; value=&quot;5&quot;/&gt;&lt;property id=&quot;20300&quot; value=&quot;Slide 100 - &amp;quot;Computing Forward Rates&amp;quot;&quot;/&gt;&lt;property id=&quot;20307&quot; value=&quot;347&quot;/&gt;&lt;/object&gt;&lt;object type=&quot;3&quot; unique_id=&quot;16712&quot;&gt;&lt;property id=&quot;20148&quot; value=&quot;5&quot;/&gt;&lt;property id=&quot;20300&quot; value=&quot;Slide 101 - &amp;quot;Computing Forward Rates&amp;quot;&quot;/&gt;&lt;property id=&quot;20307&quot; value=&quot;348&quot;/&gt;&lt;/object&gt;&lt;object type=&quot;3&quot; unique_id=&quot;16713&quot;&gt;&lt;property id=&quot;20148&quot; value=&quot;5&quot;/&gt;&lt;property id=&quot;20300&quot; value=&quot;Slide 102 - &amp;quot;Textbook Example 6A.1&amp;quot;&quot;/&gt;&lt;property id=&quot;20307&quot; value=&quot;349&quot;/&gt;&lt;/object&gt;&lt;object type=&quot;3&quot; unique_id=&quot;16714&quot;&gt;&lt;property id=&quot;20148&quot; value=&quot;5&quot;/&gt;&lt;property id=&quot;20300&quot; value=&quot;Slide 103 - &amp;quot;Textbook Example 6A.1 (cont’d)&amp;quot;&quot;/&gt;&lt;property id=&quot;20307&quot; value=&quot;350&quot;/&gt;&lt;/object&gt;&lt;object type=&quot;3&quot; unique_id=&quot;16715&quot;&gt;&lt;property id=&quot;20148&quot; value=&quot;5&quot;/&gt;&lt;property id=&quot;20300&quot; value=&quot;Slide 104 - &amp;quot;Alternative Example 6.A1&amp;quot;&quot;/&gt;&lt;property id=&quot;20307&quot; value=&quot;385&quot;/&gt;&lt;/object&gt;&lt;object type=&quot;3&quot; unique_id=&quot;16716&quot;&gt;&lt;property id=&quot;20148&quot; value=&quot;5&quot;/&gt;&lt;property id=&quot;20300&quot; value=&quot;Slide 105 - &amp;quot;Alternative Example 6.A1&amp;quot;&quot;/&gt;&lt;property id=&quot;20307&quot; value=&quot;386&quot;/&gt;&lt;/object&gt;&lt;object type=&quot;3&quot; unique_id=&quot;16717&quot;&gt;&lt;property id=&quot;20148&quot; value=&quot;5&quot;/&gt;&lt;property id=&quot;20300&quot; value=&quot;Slide 106 - &amp;quot;6A.2 Computing Bond Yields from Forward Rates&amp;quot;&quot;/&gt;&lt;property id=&quot;20307&quot; value=&quot;351&quot;/&gt;&lt;/object&gt;&lt;object type=&quot;3&quot; unique_id=&quot;16718&quot;&gt;&lt;property id=&quot;20148&quot; value=&quot;5&quot;/&gt;&lt;property id=&quot;20300&quot; value=&quot;Slide 107 - &amp;quot;6A.3 Forward Rates and Future Interest Rates&amp;quot;&quot;/&gt;&lt;property id=&quot;20307&quot; value=&quot;352&quot;/&gt;&lt;/object&gt;&lt;object type=&quot;3&quot; unique_id=&quot;16719&quot;&gt;&lt;property id=&quot;20148&quot; value=&quot;5&quot;/&gt;&lt;property id=&quot;20300&quot; value=&quot;Slide 108 - &amp;quot;Textbook Example 6A.2&amp;quot;&quot;/&gt;&lt;property id=&quot;20307&quot; value=&quot;353&quot;/&gt;&lt;/object&gt;&lt;object type=&quot;3&quot; unique_id=&quot;16720&quot;&gt;&lt;property id=&quot;20148&quot; value=&quot;5&quot;/&gt;&lt;property id=&quot;20300&quot; value=&quot;Slide 109 - &amp;quot;Textbook Example 6A.2 (cont’d)&amp;quot;&quot;/&gt;&lt;property id=&quot;20307&quot; value=&quot;354&quot;/&gt;&lt;/object&gt;&lt;object type=&quot;3&quot; unique_id=&quot;16721&quot;&gt;&lt;property id=&quot;20148&quot; value=&quot;5&quot;/&gt;&lt;property id=&quot;20300&quot; value=&quot;Slide 110 - &amp;quot;Forward Rates and Future Interest Rates&amp;quot;&quot;/&gt;&lt;property id=&quot;20307&quot; value=&quot;355&quot;/&gt;&lt;/object&gt;&lt;/object&gt;&lt;/object&gt;&lt;/database&gt;"/>
</p:tagLst>
</file>

<file path=ppt/theme/theme1.xml><?xml version="1.0" encoding="utf-8"?>
<a:theme xmlns:a="http://schemas.openxmlformats.org/drawingml/2006/main" name="Template_Berk3e">
  <a:themeElements>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arson_PowerPoint_Template_Bekaer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earson_PowerPoint_Template_Bekae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arson_PowerPoint_Template_Bekae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arson_PowerPoint_Template_Bekae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arson_PowerPoint_Template_Bekae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arson_PowerPoint_Template_Bekae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arson_PowerPoint_Template_Bekae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arson_PowerPoint_Template_Bekaer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arson_PowerPoint_Template_Bekae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arson_PowerPoint_Template_Bekae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arson_PowerPoint_Template_Bekae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arson_PowerPoint_Template_Bekae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arson_PowerPoint_Template_Bekae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Template_Berk3e.pot</Template>
  <TotalTime>10133</TotalTime>
  <Words>1603</Words>
  <Application>Microsoft Office PowerPoint</Application>
  <PresentationFormat>On-screen Show (4:3)</PresentationFormat>
  <Paragraphs>249</Paragraphs>
  <Slides>53</Slides>
  <Notes>50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Template_Berk3e</vt:lpstr>
      <vt:lpstr>Equation</vt:lpstr>
      <vt:lpstr>Visio</vt:lpstr>
      <vt:lpstr>Slide 1</vt:lpstr>
      <vt:lpstr>Chapter Outline</vt:lpstr>
      <vt:lpstr>6.1 Bond Cash Flows, Prices, and Yields</vt:lpstr>
      <vt:lpstr>6.1 Bond Cash Flows, Prices,  and Yields (cont'd)</vt:lpstr>
      <vt:lpstr>Zero-Coupon Bonds</vt:lpstr>
      <vt:lpstr>Zero-Coupon Bonds (cont'd)</vt:lpstr>
      <vt:lpstr>Zero-Coupon Bonds (cont'd)</vt:lpstr>
      <vt:lpstr>Zero-Coupon Bonds (cont'd)</vt:lpstr>
      <vt:lpstr>Zero-Coupon Bonds (cont'd)</vt:lpstr>
      <vt:lpstr>Zero-Coupon Bonds (cont'd)</vt:lpstr>
      <vt:lpstr>Zero-Coupon Bonds (cont'd)</vt:lpstr>
      <vt:lpstr>Coupon Bonds</vt:lpstr>
      <vt:lpstr>Coupon Bonds (cont'd)</vt:lpstr>
      <vt:lpstr>Textbook Example 6.3</vt:lpstr>
      <vt:lpstr>Textbook Example 6.3 (cont'd)</vt:lpstr>
      <vt:lpstr>Financial Calculator Solution</vt:lpstr>
      <vt:lpstr>Alternative Example 6.3</vt:lpstr>
      <vt:lpstr>Alternative Example 6.3</vt:lpstr>
      <vt:lpstr>Textbook Example 6.4</vt:lpstr>
      <vt:lpstr>Textbook Example 6.4 (cont'd)</vt:lpstr>
      <vt:lpstr>Financial Calculator Solution</vt:lpstr>
      <vt:lpstr>Alternative Example 6.4</vt:lpstr>
      <vt:lpstr>Alternative Example 6.4</vt:lpstr>
      <vt:lpstr>6.2 Dynamic Behavior of Bond Prices</vt:lpstr>
      <vt:lpstr>Discounts and Premiums</vt:lpstr>
      <vt:lpstr>Discounts and Premiums (cont'd)</vt:lpstr>
      <vt:lpstr>Discounts and Premiums (cont'd)</vt:lpstr>
      <vt:lpstr>Time and Bond Prices</vt:lpstr>
      <vt:lpstr>Figure 6.1  The Effect of Time on Bond Prices</vt:lpstr>
      <vt:lpstr>Interest Rate Changes and Bond Prices</vt:lpstr>
      <vt:lpstr>Interest Rate Changes  and Bond Prices (cont'd)</vt:lpstr>
      <vt:lpstr>Figure 6.2  Yield to Maturity and Bond Price Fluctuations Over Time</vt:lpstr>
      <vt:lpstr>Coupon Bond Yields</vt:lpstr>
      <vt:lpstr>Financial Calculator Solution</vt:lpstr>
      <vt:lpstr>6.4 Corporate Bonds</vt:lpstr>
      <vt:lpstr>Corporate Bond Yields</vt:lpstr>
      <vt:lpstr>Corporate Bond Yields (cont'd)</vt:lpstr>
      <vt:lpstr>Corporate Bond Yields (cont'd)</vt:lpstr>
      <vt:lpstr>Corporate Bond Yields (cont'd)</vt:lpstr>
      <vt:lpstr>Corporate Bond Yields (cont'd)</vt:lpstr>
      <vt:lpstr>Corporate Bond Yields (cont'd)</vt:lpstr>
      <vt:lpstr>Corporate Bond Yields (cont'd)</vt:lpstr>
      <vt:lpstr>Corporate Bond Yields (cont'd)</vt:lpstr>
      <vt:lpstr>Corporate Bond Yields (cont'd)</vt:lpstr>
      <vt:lpstr>Bond Ratings</vt:lpstr>
      <vt:lpstr>Table 6.4  Bond Ratings</vt:lpstr>
      <vt:lpstr>Table 6.4  Bond Ratings (cont’d)</vt:lpstr>
      <vt:lpstr>Corporate Yield Curves</vt:lpstr>
      <vt:lpstr>Figure 6.3  Corporate Yield Curves for Various Ratings, August 2015</vt:lpstr>
      <vt:lpstr>Figure 6.4  Yield Spreads and the Financial Crisis</vt:lpstr>
      <vt:lpstr>6.5 Sovereign Bonds</vt:lpstr>
      <vt:lpstr>Figure 6.5 Percent of Debtor Countries in Default or Restructuring Debt, 1800–2006</vt:lpstr>
      <vt:lpstr>Figure 6.6 European Government Bond Yields, 1976–2015</vt:lpstr>
    </vt:vector>
  </TitlesOfParts>
  <Company>Copyright ©2014 Pearson Education, Inc. All rights reserved.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Valuing Bonds</dc:subject>
  <dc:creator>Berk / DeMarzo</dc:creator>
  <cp:lastModifiedBy>ddumpe</cp:lastModifiedBy>
  <cp:revision>252</cp:revision>
  <dcterms:created xsi:type="dcterms:W3CDTF">2013-02-13T20:27:48Z</dcterms:created>
  <dcterms:modified xsi:type="dcterms:W3CDTF">2017-03-20T20:45:43Z</dcterms:modified>
</cp:coreProperties>
</file>