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57" r:id="rId1"/>
  </p:sldMasterIdLst>
  <p:notesMasterIdLst>
    <p:notesMasterId r:id="rId47"/>
  </p:notesMasterIdLst>
  <p:handoutMasterIdLst>
    <p:handoutMasterId r:id="rId48"/>
  </p:handoutMasterIdLst>
  <p:sldIdLst>
    <p:sldId id="256" r:id="rId2"/>
    <p:sldId id="257" r:id="rId3"/>
    <p:sldId id="259" r:id="rId4"/>
    <p:sldId id="260" r:id="rId5"/>
    <p:sldId id="261" r:id="rId6"/>
    <p:sldId id="263" r:id="rId7"/>
    <p:sldId id="330" r:id="rId8"/>
    <p:sldId id="331" r:id="rId9"/>
    <p:sldId id="332" r:id="rId10"/>
    <p:sldId id="333" r:id="rId11"/>
    <p:sldId id="334" r:id="rId12"/>
    <p:sldId id="378" r:id="rId13"/>
    <p:sldId id="336" r:id="rId14"/>
    <p:sldId id="337" r:id="rId15"/>
    <p:sldId id="347" r:id="rId16"/>
    <p:sldId id="348" r:id="rId17"/>
    <p:sldId id="349" r:id="rId18"/>
    <p:sldId id="350" r:id="rId19"/>
    <p:sldId id="351" r:id="rId20"/>
    <p:sldId id="338" r:id="rId21"/>
    <p:sldId id="340" r:id="rId22"/>
    <p:sldId id="346" r:id="rId23"/>
    <p:sldId id="325" r:id="rId24"/>
    <p:sldId id="326" r:id="rId25"/>
    <p:sldId id="375" r:id="rId26"/>
    <p:sldId id="323" r:id="rId27"/>
    <p:sldId id="352" r:id="rId28"/>
    <p:sldId id="293" r:id="rId29"/>
    <p:sldId id="353" r:id="rId30"/>
    <p:sldId id="354" r:id="rId31"/>
    <p:sldId id="294" r:id="rId32"/>
    <p:sldId id="303" r:id="rId33"/>
    <p:sldId id="304" r:id="rId34"/>
    <p:sldId id="308" r:id="rId35"/>
    <p:sldId id="355" r:id="rId36"/>
    <p:sldId id="356" r:id="rId37"/>
    <p:sldId id="374" r:id="rId38"/>
    <p:sldId id="387" r:id="rId39"/>
    <p:sldId id="311" r:id="rId40"/>
    <p:sldId id="312" r:id="rId41"/>
    <p:sldId id="313" r:id="rId42"/>
    <p:sldId id="314" r:id="rId43"/>
    <p:sldId id="358" r:id="rId44"/>
    <p:sldId id="316" r:id="rId45"/>
    <p:sldId id="317" r:id="rId46"/>
  </p:sldIdLst>
  <p:sldSz cx="9144000" cy="6858000" type="screen4x3"/>
  <p:notesSz cx="6858000" cy="9144000"/>
  <p:custDataLst>
    <p:tags r:id="rId49"/>
  </p:custDataLst>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FFFFFF"/>
    <a:srgbClr val="FFFDE9"/>
    <a:srgbClr val="006AA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0155" autoAdjust="0"/>
    <p:restoredTop sz="86364" autoAdjust="0"/>
  </p:normalViewPr>
  <p:slideViewPr>
    <p:cSldViewPr>
      <p:cViewPr varScale="1">
        <p:scale>
          <a:sx n="91" d="100"/>
          <a:sy n="91" d="100"/>
        </p:scale>
        <p:origin x="-1638" y="-114"/>
      </p:cViewPr>
      <p:guideLst>
        <p:guide orient="horz" pos="961"/>
        <p:guide orient="horz" pos="470"/>
        <p:guide pos="2880"/>
        <p:guide pos="261"/>
      </p:guideLst>
    </p:cSldViewPr>
  </p:slideViewPr>
  <p:outlineViewPr>
    <p:cViewPr>
      <p:scale>
        <a:sx n="33" d="100"/>
        <a:sy n="33" d="100"/>
      </p:scale>
      <p:origin x="0" y="26202"/>
    </p:cViewPr>
  </p:outlineViewPr>
  <p:notesTextViewPr>
    <p:cViewPr>
      <p:scale>
        <a:sx n="100" d="100"/>
        <a:sy n="100" d="100"/>
      </p:scale>
      <p:origin x="0" y="0"/>
    </p:cViewPr>
  </p:notesTextViewPr>
  <p:sorterViewPr>
    <p:cViewPr>
      <p:scale>
        <a:sx n="100" d="100"/>
        <a:sy n="100" d="100"/>
      </p:scale>
      <p:origin x="0" y="758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65" charset="0"/>
                <a:ea typeface="ＭＳ Ｐゴシック" pitchFamily="34" charset="-128"/>
                <a:cs typeface="ＭＳ Ｐゴシック" pitchFamily="34"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ea typeface="ＭＳ Ｐゴシック" pitchFamily="34" charset="-128"/>
              </a:defRPr>
            </a:lvl1pPr>
          </a:lstStyle>
          <a:p>
            <a:pPr>
              <a:defRPr/>
            </a:pPr>
            <a:fld id="{09D22B90-5B10-4707-A770-3F7D97F482F0}" type="datetime1">
              <a:rPr lang="en-US" altLang="en-US"/>
              <a:pPr>
                <a:defRPr/>
              </a:pPr>
              <a:t>3/1/2017</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itchFamily="-65" charset="0"/>
                <a:ea typeface="ＭＳ Ｐゴシック" pitchFamily="34" charset="-128"/>
                <a:cs typeface="ＭＳ Ｐゴシック" pitchFamily="34"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charset="0"/>
                <a:ea typeface="ＭＳ Ｐゴシック" pitchFamily="34" charset="-128"/>
              </a:defRPr>
            </a:lvl1pPr>
          </a:lstStyle>
          <a:p>
            <a:pPr>
              <a:defRPr/>
            </a:pPr>
            <a:fld id="{8C10E3A7-FC0C-464A-8F56-09A180CEA96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64" charset="-128"/>
                <a:cs typeface="+mn-cs"/>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64" charset="-128"/>
                <a:cs typeface="+mn-cs"/>
              </a:defRPr>
            </a:lvl1pPr>
          </a:lstStyle>
          <a:p>
            <a:pPr>
              <a:defRPr/>
            </a:pPr>
            <a:endParaRPr lang="en-US"/>
          </a:p>
        </p:txBody>
      </p:sp>
      <p:sp>
        <p:nvSpPr>
          <p:cNvPr id="71684"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64" charset="-128"/>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Arial" charset="0"/>
                <a:ea typeface="ＭＳ Ｐゴシック" pitchFamily="34" charset="-128"/>
              </a:defRPr>
            </a:lvl1pPr>
          </a:lstStyle>
          <a:p>
            <a:pPr>
              <a:defRPr/>
            </a:pPr>
            <a:fld id="{60CA3A23-1266-4044-9611-58D304A3FB4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pitchFamily="34"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pitchFamily="34" charset="-128"/>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pitchFamily="34" charset="-128"/>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pitchFamily="34" charset="-128"/>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AE3F7A0-8CBA-49B7-B503-6B30C8057581}" type="slidenum">
              <a:rPr lang="en-US" altLang="en-US" smtClean="0"/>
              <a:pPr/>
              <a:t>1</a:t>
            </a:fld>
            <a:endParaRPr lang="en-US" altLang="en-US" smtClean="0"/>
          </a:p>
        </p:txBody>
      </p:sp>
      <p:sp>
        <p:nvSpPr>
          <p:cNvPr id="72707" name="Rectangle 2"/>
          <p:cNvSpPr>
            <a:spLocks noChangeArrowheads="1" noTextEdit="1"/>
          </p:cNvSpPr>
          <p:nvPr>
            <p:ph type="sldImg"/>
          </p:nvPr>
        </p:nvSpPr>
        <p:spPr>
          <a:solidFill>
            <a:srgbClr val="FFFFFF"/>
          </a:solidFill>
          <a:ln/>
        </p:spPr>
      </p:sp>
      <p:sp>
        <p:nvSpPr>
          <p:cNvPr id="72708"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C830E516-BF80-44B6-8748-592B3338836C}" type="slidenum">
              <a:rPr lang="en-US" altLang="en-US" smtClean="0"/>
              <a:pPr/>
              <a:t>10</a:t>
            </a:fld>
            <a:endParaRPr lang="en-US" altLang="en-US" smtClean="0"/>
          </a:p>
        </p:txBody>
      </p:sp>
      <p:sp>
        <p:nvSpPr>
          <p:cNvPr id="81923" name="Rectangle 2"/>
          <p:cNvSpPr>
            <a:spLocks noChangeArrowheads="1" noTextEdit="1"/>
          </p:cNvSpPr>
          <p:nvPr>
            <p:ph type="sldImg"/>
          </p:nvPr>
        </p:nvSpPr>
        <p:spPr>
          <a:solidFill>
            <a:srgbClr val="FFFFFF"/>
          </a:solidFill>
          <a:ln/>
        </p:spPr>
      </p:sp>
      <p:sp>
        <p:nvSpPr>
          <p:cNvPr id="81924"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98156BDB-1543-4797-A823-7682173C3958}" type="slidenum">
              <a:rPr lang="en-US" altLang="en-US" smtClean="0"/>
              <a:pPr/>
              <a:t>11</a:t>
            </a:fld>
            <a:endParaRPr lang="en-US" altLang="en-US" smtClean="0"/>
          </a:p>
        </p:txBody>
      </p:sp>
      <p:sp>
        <p:nvSpPr>
          <p:cNvPr id="82947" name="Rectangle 2"/>
          <p:cNvSpPr>
            <a:spLocks noChangeArrowheads="1" noTextEdit="1"/>
          </p:cNvSpPr>
          <p:nvPr>
            <p:ph type="sldImg"/>
          </p:nvPr>
        </p:nvSpPr>
        <p:spPr>
          <a:solidFill>
            <a:srgbClr val="FFFFFF"/>
          </a:solidFill>
          <a:ln/>
        </p:spPr>
      </p:sp>
      <p:sp>
        <p:nvSpPr>
          <p:cNvPr id="82948"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01080C2F-516E-466E-A235-D413AC542546}" type="slidenum">
              <a:rPr lang="en-US" altLang="en-US" smtClean="0"/>
              <a:pPr/>
              <a:t>12</a:t>
            </a:fld>
            <a:endParaRPr lang="en-US" altLang="en-US" smtClean="0"/>
          </a:p>
        </p:txBody>
      </p:sp>
      <p:sp>
        <p:nvSpPr>
          <p:cNvPr id="83971" name="Rectangle 2"/>
          <p:cNvSpPr>
            <a:spLocks noChangeArrowheads="1" noTextEdit="1"/>
          </p:cNvSpPr>
          <p:nvPr>
            <p:ph type="sldImg"/>
          </p:nvPr>
        </p:nvSpPr>
        <p:spPr>
          <a:solidFill>
            <a:srgbClr val="FFFFFF"/>
          </a:solidFill>
          <a:ln/>
        </p:spPr>
      </p:sp>
      <p:sp>
        <p:nvSpPr>
          <p:cNvPr id="83972"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2D8F1B6B-9788-4E0F-9E98-941179BD766C}" type="slidenum">
              <a:rPr lang="en-US" altLang="en-US" smtClean="0"/>
              <a:pPr/>
              <a:t>13</a:t>
            </a:fld>
            <a:endParaRPr lang="en-US" altLang="en-US" smtClean="0"/>
          </a:p>
        </p:txBody>
      </p:sp>
      <p:sp>
        <p:nvSpPr>
          <p:cNvPr id="84995" name="Rectangle 2"/>
          <p:cNvSpPr>
            <a:spLocks noChangeArrowheads="1" noTextEdit="1"/>
          </p:cNvSpPr>
          <p:nvPr>
            <p:ph type="sldImg"/>
          </p:nvPr>
        </p:nvSpPr>
        <p:spPr>
          <a:solidFill>
            <a:srgbClr val="FFFFFF"/>
          </a:solidFill>
          <a:ln/>
        </p:spPr>
      </p:sp>
      <p:sp>
        <p:nvSpPr>
          <p:cNvPr id="84996"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C92200C5-2981-4542-9ACB-A56BBAEA6291}" type="slidenum">
              <a:rPr lang="en-US" altLang="en-US" smtClean="0"/>
              <a:pPr/>
              <a:t>14</a:t>
            </a:fld>
            <a:endParaRPr lang="en-US" altLang="en-US" smtClean="0"/>
          </a:p>
        </p:txBody>
      </p:sp>
      <p:sp>
        <p:nvSpPr>
          <p:cNvPr id="86019" name="Rectangle 2"/>
          <p:cNvSpPr>
            <a:spLocks noChangeArrowheads="1" noTextEdit="1"/>
          </p:cNvSpPr>
          <p:nvPr>
            <p:ph type="sldImg"/>
          </p:nvPr>
        </p:nvSpPr>
        <p:spPr>
          <a:solidFill>
            <a:srgbClr val="FFFFFF"/>
          </a:solidFill>
          <a:ln/>
        </p:spPr>
      </p:sp>
      <p:sp>
        <p:nvSpPr>
          <p:cNvPr id="86020"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57164F5F-DFE6-4E04-83AF-261A4E4CFEDC}" type="slidenum">
              <a:rPr lang="en-US" altLang="en-US" smtClean="0"/>
              <a:pPr/>
              <a:t>15</a:t>
            </a:fld>
            <a:endParaRPr lang="en-US" altLang="en-US" smtClean="0"/>
          </a:p>
        </p:txBody>
      </p:sp>
      <p:sp>
        <p:nvSpPr>
          <p:cNvPr id="87043" name="Rectangle 2"/>
          <p:cNvSpPr>
            <a:spLocks noChangeArrowheads="1" noTextEdit="1"/>
          </p:cNvSpPr>
          <p:nvPr>
            <p:ph type="sldImg"/>
          </p:nvPr>
        </p:nvSpPr>
        <p:spPr>
          <a:solidFill>
            <a:srgbClr val="FFFFFF"/>
          </a:solidFill>
          <a:ln/>
        </p:spPr>
      </p:sp>
      <p:sp>
        <p:nvSpPr>
          <p:cNvPr id="87044"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0F87F5E4-A427-4C56-B2C3-2B78D5143797}" type="slidenum">
              <a:rPr lang="en-US" altLang="en-US" smtClean="0"/>
              <a:pPr/>
              <a:t>16</a:t>
            </a:fld>
            <a:endParaRPr lang="en-US" altLang="en-US" smtClean="0"/>
          </a:p>
        </p:txBody>
      </p:sp>
      <p:sp>
        <p:nvSpPr>
          <p:cNvPr id="88067" name="Rectangle 2"/>
          <p:cNvSpPr>
            <a:spLocks noChangeArrowheads="1" noTextEdit="1"/>
          </p:cNvSpPr>
          <p:nvPr>
            <p:ph type="sldImg"/>
          </p:nvPr>
        </p:nvSpPr>
        <p:spPr>
          <a:solidFill>
            <a:srgbClr val="FFFFFF"/>
          </a:solidFill>
          <a:ln/>
        </p:spPr>
      </p:sp>
      <p:sp>
        <p:nvSpPr>
          <p:cNvPr id="88068"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22BAE341-BBAE-4097-A51B-5A7B3050B45C}" type="slidenum">
              <a:rPr lang="en-US" altLang="en-US" smtClean="0"/>
              <a:pPr/>
              <a:t>17</a:t>
            </a:fld>
            <a:endParaRPr lang="en-US" altLang="en-US" smtClean="0"/>
          </a:p>
        </p:txBody>
      </p:sp>
      <p:sp>
        <p:nvSpPr>
          <p:cNvPr id="89091" name="Rectangle 2"/>
          <p:cNvSpPr>
            <a:spLocks noChangeArrowheads="1" noTextEdit="1"/>
          </p:cNvSpPr>
          <p:nvPr>
            <p:ph type="sldImg"/>
          </p:nvPr>
        </p:nvSpPr>
        <p:spPr>
          <a:solidFill>
            <a:srgbClr val="FFFFFF"/>
          </a:solidFill>
          <a:ln/>
        </p:spPr>
      </p:sp>
      <p:sp>
        <p:nvSpPr>
          <p:cNvPr id="89092"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915CA52E-E040-44F4-BB0A-E51193E685B5}" type="slidenum">
              <a:rPr lang="en-US" altLang="en-US" smtClean="0"/>
              <a:pPr/>
              <a:t>18</a:t>
            </a:fld>
            <a:endParaRPr lang="en-US" altLang="en-US" smtClean="0"/>
          </a:p>
        </p:txBody>
      </p:sp>
      <p:sp>
        <p:nvSpPr>
          <p:cNvPr id="90115" name="Rectangle 2"/>
          <p:cNvSpPr>
            <a:spLocks noChangeArrowheads="1" noTextEdit="1"/>
          </p:cNvSpPr>
          <p:nvPr>
            <p:ph type="sldImg"/>
          </p:nvPr>
        </p:nvSpPr>
        <p:spPr>
          <a:solidFill>
            <a:srgbClr val="FFFFFF"/>
          </a:solidFill>
          <a:ln/>
        </p:spPr>
      </p:sp>
      <p:sp>
        <p:nvSpPr>
          <p:cNvPr id="90116"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4282F5C1-D86A-4678-9248-73ED190DE109}" type="slidenum">
              <a:rPr lang="en-US" altLang="en-US" smtClean="0"/>
              <a:pPr/>
              <a:t>19</a:t>
            </a:fld>
            <a:endParaRPr lang="en-US" altLang="en-US" smtClean="0"/>
          </a:p>
        </p:txBody>
      </p:sp>
      <p:sp>
        <p:nvSpPr>
          <p:cNvPr id="91139" name="Rectangle 2"/>
          <p:cNvSpPr>
            <a:spLocks noChangeArrowheads="1" noTextEdit="1"/>
          </p:cNvSpPr>
          <p:nvPr>
            <p:ph type="sldImg"/>
          </p:nvPr>
        </p:nvSpPr>
        <p:spPr>
          <a:solidFill>
            <a:srgbClr val="FFFFFF"/>
          </a:solidFill>
          <a:ln/>
        </p:spPr>
      </p:sp>
      <p:sp>
        <p:nvSpPr>
          <p:cNvPr id="91140"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317408C4-85CF-4998-A128-5B0ABFD00A44}" type="slidenum">
              <a:rPr lang="en-US" altLang="en-US" smtClean="0"/>
              <a:pPr/>
              <a:t>2</a:t>
            </a:fld>
            <a:endParaRPr lang="en-US" altLang="en-US" smtClean="0"/>
          </a:p>
        </p:txBody>
      </p:sp>
      <p:sp>
        <p:nvSpPr>
          <p:cNvPr id="73731" name="Rectangle 2"/>
          <p:cNvSpPr>
            <a:spLocks noChangeArrowheads="1" noTextEdit="1"/>
          </p:cNvSpPr>
          <p:nvPr>
            <p:ph type="sldImg"/>
          </p:nvPr>
        </p:nvSpPr>
        <p:spPr>
          <a:solidFill>
            <a:srgbClr val="FFFFFF"/>
          </a:solidFill>
          <a:ln/>
        </p:spPr>
      </p:sp>
      <p:sp>
        <p:nvSpPr>
          <p:cNvPr id="73732"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CE45BED9-CE09-4646-8F2D-8CE9F4DF6144}" type="slidenum">
              <a:rPr lang="en-US" altLang="en-US" smtClean="0"/>
              <a:pPr/>
              <a:t>20</a:t>
            </a:fld>
            <a:endParaRPr lang="en-US" altLang="en-US" smtClean="0"/>
          </a:p>
        </p:txBody>
      </p:sp>
      <p:sp>
        <p:nvSpPr>
          <p:cNvPr id="92163" name="Rectangle 2"/>
          <p:cNvSpPr>
            <a:spLocks noChangeArrowheads="1" noTextEdit="1"/>
          </p:cNvSpPr>
          <p:nvPr>
            <p:ph type="sldImg"/>
          </p:nvPr>
        </p:nvSpPr>
        <p:spPr>
          <a:solidFill>
            <a:srgbClr val="FFFFFF"/>
          </a:solidFill>
          <a:ln/>
        </p:spPr>
      </p:sp>
      <p:sp>
        <p:nvSpPr>
          <p:cNvPr id="92164"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B3312DB1-2AF4-40E3-9829-63D9BE3AD968}" type="slidenum">
              <a:rPr lang="en-US" altLang="en-US" smtClean="0"/>
              <a:pPr/>
              <a:t>21</a:t>
            </a:fld>
            <a:endParaRPr lang="en-US" altLang="en-US" smtClean="0"/>
          </a:p>
        </p:txBody>
      </p:sp>
      <p:sp>
        <p:nvSpPr>
          <p:cNvPr id="93187" name="Rectangle 2"/>
          <p:cNvSpPr>
            <a:spLocks noChangeArrowheads="1" noTextEdit="1"/>
          </p:cNvSpPr>
          <p:nvPr>
            <p:ph type="sldImg"/>
          </p:nvPr>
        </p:nvSpPr>
        <p:spPr>
          <a:solidFill>
            <a:srgbClr val="FFFFFF"/>
          </a:solidFill>
          <a:ln/>
        </p:spPr>
      </p:sp>
      <p:sp>
        <p:nvSpPr>
          <p:cNvPr id="93188"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C3819797-1134-4CCF-8403-D7BA7DB584A2}" type="slidenum">
              <a:rPr lang="en-US" altLang="en-US" smtClean="0"/>
              <a:pPr/>
              <a:t>22</a:t>
            </a:fld>
            <a:endParaRPr lang="en-US" altLang="en-US" smtClean="0"/>
          </a:p>
        </p:txBody>
      </p:sp>
      <p:sp>
        <p:nvSpPr>
          <p:cNvPr id="94211" name="Rectangle 2"/>
          <p:cNvSpPr>
            <a:spLocks noChangeArrowheads="1" noTextEdit="1"/>
          </p:cNvSpPr>
          <p:nvPr>
            <p:ph type="sldImg"/>
          </p:nvPr>
        </p:nvSpPr>
        <p:spPr>
          <a:solidFill>
            <a:srgbClr val="FFFFFF"/>
          </a:solidFill>
          <a:ln/>
        </p:spPr>
      </p:sp>
      <p:sp>
        <p:nvSpPr>
          <p:cNvPr id="94212"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ABCB70BE-FA45-4FE3-854F-590AF104833E}" type="slidenum">
              <a:rPr lang="en-US" altLang="en-US" smtClean="0"/>
              <a:pPr/>
              <a:t>26</a:t>
            </a:fld>
            <a:endParaRPr lang="en-US" altLang="en-US" smtClean="0"/>
          </a:p>
        </p:txBody>
      </p:sp>
      <p:sp>
        <p:nvSpPr>
          <p:cNvPr id="98307" name="Rectangle 2"/>
          <p:cNvSpPr>
            <a:spLocks noChangeArrowheads="1" noTextEdit="1"/>
          </p:cNvSpPr>
          <p:nvPr>
            <p:ph type="sldImg"/>
          </p:nvPr>
        </p:nvSpPr>
        <p:spPr>
          <a:solidFill>
            <a:srgbClr val="FFFFFF"/>
          </a:solidFill>
          <a:ln/>
        </p:spPr>
      </p:sp>
      <p:sp>
        <p:nvSpPr>
          <p:cNvPr id="98308"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FAB3C029-1C1C-4088-B929-62BEF4A33DD7}" type="slidenum">
              <a:rPr lang="en-US" altLang="en-US" smtClean="0"/>
              <a:pPr/>
              <a:t>27</a:t>
            </a:fld>
            <a:endParaRPr lang="en-US" altLang="en-US" smtClean="0"/>
          </a:p>
        </p:txBody>
      </p:sp>
      <p:sp>
        <p:nvSpPr>
          <p:cNvPr id="103427" name="Rectangle 2"/>
          <p:cNvSpPr>
            <a:spLocks noChangeArrowheads="1" noTextEdit="1"/>
          </p:cNvSpPr>
          <p:nvPr>
            <p:ph type="sldImg"/>
          </p:nvPr>
        </p:nvSpPr>
        <p:spPr>
          <a:solidFill>
            <a:srgbClr val="FFFFFF"/>
          </a:solidFill>
          <a:ln/>
        </p:spPr>
      </p:sp>
      <p:sp>
        <p:nvSpPr>
          <p:cNvPr id="103428"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88D9D146-7FCF-4C58-8110-935D9AA3E0CE}" type="slidenum">
              <a:rPr lang="en-US" altLang="en-US" smtClean="0"/>
              <a:pPr/>
              <a:t>28</a:t>
            </a:fld>
            <a:endParaRPr lang="en-US" altLang="en-US" smtClean="0"/>
          </a:p>
        </p:txBody>
      </p:sp>
      <p:sp>
        <p:nvSpPr>
          <p:cNvPr id="104451" name="Rectangle 2"/>
          <p:cNvSpPr>
            <a:spLocks noChangeArrowheads="1" noTextEdit="1"/>
          </p:cNvSpPr>
          <p:nvPr>
            <p:ph type="sldImg"/>
          </p:nvPr>
        </p:nvSpPr>
        <p:spPr>
          <a:solidFill>
            <a:srgbClr val="FFFFFF"/>
          </a:solidFill>
          <a:ln/>
        </p:spPr>
      </p:sp>
      <p:sp>
        <p:nvSpPr>
          <p:cNvPr id="104452"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0899DAA8-C8EB-4BDF-BA40-F49F1BAACB38}" type="slidenum">
              <a:rPr lang="en-US" altLang="en-US" smtClean="0"/>
              <a:pPr/>
              <a:t>31</a:t>
            </a:fld>
            <a:endParaRPr lang="en-US" altLang="en-US" smtClean="0"/>
          </a:p>
        </p:txBody>
      </p:sp>
      <p:sp>
        <p:nvSpPr>
          <p:cNvPr id="107523" name="Rectangle 2"/>
          <p:cNvSpPr>
            <a:spLocks noChangeArrowheads="1" noTextEdit="1"/>
          </p:cNvSpPr>
          <p:nvPr>
            <p:ph type="sldImg"/>
          </p:nvPr>
        </p:nvSpPr>
        <p:spPr>
          <a:solidFill>
            <a:srgbClr val="FFFFFF"/>
          </a:solidFill>
          <a:ln/>
        </p:spPr>
      </p:sp>
      <p:sp>
        <p:nvSpPr>
          <p:cNvPr id="107524"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F12F97D1-5B4F-4FB9-AE7F-68A1DBC54660}" type="slidenum">
              <a:rPr lang="en-US" altLang="en-US" smtClean="0"/>
              <a:pPr/>
              <a:t>32</a:t>
            </a:fld>
            <a:endParaRPr lang="en-US" altLang="en-US" smtClean="0"/>
          </a:p>
        </p:txBody>
      </p:sp>
      <p:sp>
        <p:nvSpPr>
          <p:cNvPr id="109571" name="Rectangle 2"/>
          <p:cNvSpPr>
            <a:spLocks noChangeArrowheads="1" noTextEdit="1"/>
          </p:cNvSpPr>
          <p:nvPr>
            <p:ph type="sldImg"/>
          </p:nvPr>
        </p:nvSpPr>
        <p:spPr>
          <a:solidFill>
            <a:srgbClr val="FFFFFF"/>
          </a:solidFill>
          <a:ln/>
        </p:spPr>
      </p:sp>
      <p:sp>
        <p:nvSpPr>
          <p:cNvPr id="109572"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2D37B61F-8D88-4907-B2DC-38A74551EA4F}" type="slidenum">
              <a:rPr lang="en-US" altLang="en-US" smtClean="0"/>
              <a:pPr/>
              <a:t>33</a:t>
            </a:fld>
            <a:endParaRPr lang="en-US" altLang="en-US" smtClean="0"/>
          </a:p>
        </p:txBody>
      </p:sp>
      <p:sp>
        <p:nvSpPr>
          <p:cNvPr id="110595" name="Rectangle 2"/>
          <p:cNvSpPr>
            <a:spLocks noChangeArrowheads="1" noTextEdit="1"/>
          </p:cNvSpPr>
          <p:nvPr>
            <p:ph type="sldImg"/>
          </p:nvPr>
        </p:nvSpPr>
        <p:spPr>
          <a:solidFill>
            <a:srgbClr val="FFFFFF"/>
          </a:solidFill>
          <a:ln/>
        </p:spPr>
      </p:sp>
      <p:sp>
        <p:nvSpPr>
          <p:cNvPr id="110596"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289165EB-8A53-4BB9-8DF5-2F44E39F2678}" type="slidenum">
              <a:rPr lang="en-US" altLang="en-US" smtClean="0"/>
              <a:pPr/>
              <a:t>34</a:t>
            </a:fld>
            <a:endParaRPr lang="en-US" altLang="en-US" smtClean="0"/>
          </a:p>
        </p:txBody>
      </p:sp>
      <p:sp>
        <p:nvSpPr>
          <p:cNvPr id="111619" name="Rectangle 2"/>
          <p:cNvSpPr>
            <a:spLocks noChangeArrowheads="1" noTextEdit="1"/>
          </p:cNvSpPr>
          <p:nvPr>
            <p:ph type="sldImg"/>
          </p:nvPr>
        </p:nvSpPr>
        <p:spPr>
          <a:solidFill>
            <a:srgbClr val="FFFFFF"/>
          </a:solidFill>
          <a:ln/>
        </p:spPr>
      </p:sp>
      <p:sp>
        <p:nvSpPr>
          <p:cNvPr id="111620"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45361DB9-4711-4D5D-806D-0E1C943A4680}" type="slidenum">
              <a:rPr lang="en-US" altLang="en-US" smtClean="0"/>
              <a:pPr/>
              <a:t>3</a:t>
            </a:fld>
            <a:endParaRPr lang="en-US" altLang="en-US" smtClean="0"/>
          </a:p>
        </p:txBody>
      </p:sp>
      <p:sp>
        <p:nvSpPr>
          <p:cNvPr id="74755" name="Rectangle 2"/>
          <p:cNvSpPr>
            <a:spLocks noChangeArrowheads="1" noTextEdit="1"/>
          </p:cNvSpPr>
          <p:nvPr>
            <p:ph type="sldImg"/>
          </p:nvPr>
        </p:nvSpPr>
        <p:spPr>
          <a:solidFill>
            <a:srgbClr val="FFFFFF"/>
          </a:solidFill>
          <a:ln/>
        </p:spPr>
      </p:sp>
      <p:sp>
        <p:nvSpPr>
          <p:cNvPr id="74756"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B134ECB6-AADD-42C5-9D71-627E9C07738B}" type="slidenum">
              <a:rPr lang="en-US" altLang="en-US" smtClean="0"/>
              <a:pPr/>
              <a:t>38</a:t>
            </a:fld>
            <a:endParaRPr lang="en-US" altLang="en-US" smtClean="0"/>
          </a:p>
        </p:txBody>
      </p:sp>
      <p:sp>
        <p:nvSpPr>
          <p:cNvPr id="112643" name="Rectangle 2"/>
          <p:cNvSpPr>
            <a:spLocks noChangeArrowheads="1" noTextEdit="1"/>
          </p:cNvSpPr>
          <p:nvPr>
            <p:ph type="sldImg"/>
          </p:nvPr>
        </p:nvSpPr>
        <p:spPr>
          <a:solidFill>
            <a:srgbClr val="FFFFFF"/>
          </a:solidFill>
          <a:ln/>
        </p:spPr>
      </p:sp>
      <p:sp>
        <p:nvSpPr>
          <p:cNvPr id="112644"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415C5B59-A13D-451A-B840-B35802F3E0EA}" type="slidenum">
              <a:rPr lang="en-US" altLang="en-US" smtClean="0"/>
              <a:pPr/>
              <a:t>39</a:t>
            </a:fld>
            <a:endParaRPr lang="en-US" altLang="en-US" smtClean="0"/>
          </a:p>
        </p:txBody>
      </p:sp>
      <p:sp>
        <p:nvSpPr>
          <p:cNvPr id="118787" name="Rectangle 2"/>
          <p:cNvSpPr>
            <a:spLocks noChangeArrowheads="1" noTextEdit="1"/>
          </p:cNvSpPr>
          <p:nvPr>
            <p:ph type="sldImg"/>
          </p:nvPr>
        </p:nvSpPr>
        <p:spPr>
          <a:solidFill>
            <a:srgbClr val="FFFFFF"/>
          </a:solidFill>
          <a:ln/>
        </p:spPr>
      </p:sp>
      <p:sp>
        <p:nvSpPr>
          <p:cNvPr id="118788"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A3C68C3A-C733-4DC8-96B4-AA2AA78CCB9A}" type="slidenum">
              <a:rPr lang="en-US" altLang="en-US" smtClean="0"/>
              <a:pPr/>
              <a:t>40</a:t>
            </a:fld>
            <a:endParaRPr lang="en-US" altLang="en-US" smtClean="0"/>
          </a:p>
        </p:txBody>
      </p:sp>
      <p:sp>
        <p:nvSpPr>
          <p:cNvPr id="119811" name="Rectangle 2"/>
          <p:cNvSpPr>
            <a:spLocks noChangeArrowheads="1" noTextEdit="1"/>
          </p:cNvSpPr>
          <p:nvPr>
            <p:ph type="sldImg"/>
          </p:nvPr>
        </p:nvSpPr>
        <p:spPr>
          <a:solidFill>
            <a:srgbClr val="FFFFFF"/>
          </a:solidFill>
          <a:ln/>
        </p:spPr>
      </p:sp>
      <p:sp>
        <p:nvSpPr>
          <p:cNvPr id="119812"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93AAF740-1752-4C4D-9384-48FC8B1CEB00}" type="slidenum">
              <a:rPr lang="en-US" altLang="en-US" smtClean="0"/>
              <a:pPr/>
              <a:t>41</a:t>
            </a:fld>
            <a:endParaRPr lang="en-US" altLang="en-US" smtClean="0"/>
          </a:p>
        </p:txBody>
      </p:sp>
      <p:sp>
        <p:nvSpPr>
          <p:cNvPr id="120835" name="Rectangle 2"/>
          <p:cNvSpPr>
            <a:spLocks noChangeArrowheads="1" noTextEdit="1"/>
          </p:cNvSpPr>
          <p:nvPr>
            <p:ph type="sldImg"/>
          </p:nvPr>
        </p:nvSpPr>
        <p:spPr>
          <a:solidFill>
            <a:srgbClr val="FFFFFF"/>
          </a:solidFill>
          <a:ln/>
        </p:spPr>
      </p:sp>
      <p:sp>
        <p:nvSpPr>
          <p:cNvPr id="120836"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C611BDFF-DFFE-42A7-B329-B739B37393D1}" type="slidenum">
              <a:rPr lang="en-US" altLang="en-US" smtClean="0"/>
              <a:pPr/>
              <a:t>42</a:t>
            </a:fld>
            <a:endParaRPr lang="en-US" altLang="en-US" smtClean="0"/>
          </a:p>
        </p:txBody>
      </p:sp>
      <p:sp>
        <p:nvSpPr>
          <p:cNvPr id="121859" name="Rectangle 2"/>
          <p:cNvSpPr>
            <a:spLocks noChangeArrowheads="1" noTextEdit="1"/>
          </p:cNvSpPr>
          <p:nvPr>
            <p:ph type="sldImg"/>
          </p:nvPr>
        </p:nvSpPr>
        <p:spPr>
          <a:solidFill>
            <a:srgbClr val="FFFFFF"/>
          </a:solidFill>
          <a:ln/>
        </p:spPr>
      </p:sp>
      <p:sp>
        <p:nvSpPr>
          <p:cNvPr id="121860"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C77CE863-61F5-4B05-9E6D-01B34E610CC1}" type="slidenum">
              <a:rPr lang="en-US" altLang="en-US" smtClean="0"/>
              <a:pPr/>
              <a:t>43</a:t>
            </a:fld>
            <a:endParaRPr lang="en-US" altLang="en-US" smtClean="0"/>
          </a:p>
        </p:txBody>
      </p:sp>
      <p:sp>
        <p:nvSpPr>
          <p:cNvPr id="122883" name="Rectangle 2"/>
          <p:cNvSpPr>
            <a:spLocks noChangeArrowheads="1" noTextEdit="1"/>
          </p:cNvSpPr>
          <p:nvPr>
            <p:ph type="sldImg"/>
          </p:nvPr>
        </p:nvSpPr>
        <p:spPr>
          <a:solidFill>
            <a:srgbClr val="FFFFFF"/>
          </a:solidFill>
          <a:ln/>
        </p:spPr>
      </p:sp>
      <p:sp>
        <p:nvSpPr>
          <p:cNvPr id="122884"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B7B6A347-0CBD-4304-8F1B-89AA80684D9C}" type="slidenum">
              <a:rPr lang="en-US" altLang="en-US" smtClean="0"/>
              <a:pPr/>
              <a:t>44</a:t>
            </a:fld>
            <a:endParaRPr lang="en-US" altLang="en-US" smtClean="0"/>
          </a:p>
        </p:txBody>
      </p:sp>
      <p:sp>
        <p:nvSpPr>
          <p:cNvPr id="126979" name="Rectangle 2"/>
          <p:cNvSpPr>
            <a:spLocks noChangeArrowheads="1" noTextEdit="1"/>
          </p:cNvSpPr>
          <p:nvPr>
            <p:ph type="sldImg"/>
          </p:nvPr>
        </p:nvSpPr>
        <p:spPr>
          <a:solidFill>
            <a:srgbClr val="FFFFFF"/>
          </a:solidFill>
          <a:ln/>
        </p:spPr>
      </p:sp>
      <p:sp>
        <p:nvSpPr>
          <p:cNvPr id="126980"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EBCA332A-BA20-4F9B-9832-F15EE618DD4D}" type="slidenum">
              <a:rPr lang="en-US" altLang="en-US" smtClean="0"/>
              <a:pPr/>
              <a:t>45</a:t>
            </a:fld>
            <a:endParaRPr lang="en-US" altLang="en-US" smtClean="0"/>
          </a:p>
        </p:txBody>
      </p:sp>
      <p:sp>
        <p:nvSpPr>
          <p:cNvPr id="128003" name="Rectangle 2"/>
          <p:cNvSpPr>
            <a:spLocks noChangeArrowheads="1" noTextEdit="1"/>
          </p:cNvSpPr>
          <p:nvPr>
            <p:ph type="sldImg"/>
          </p:nvPr>
        </p:nvSpPr>
        <p:spPr>
          <a:solidFill>
            <a:srgbClr val="FFFFFF"/>
          </a:solidFill>
          <a:ln/>
        </p:spPr>
      </p:sp>
      <p:sp>
        <p:nvSpPr>
          <p:cNvPr id="128004"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11FD07A0-F1D5-4711-8211-BAC6C231369C}" type="slidenum">
              <a:rPr lang="en-US" altLang="en-US" smtClean="0"/>
              <a:pPr/>
              <a:t>4</a:t>
            </a:fld>
            <a:endParaRPr lang="en-US" altLang="en-US" smtClean="0"/>
          </a:p>
        </p:txBody>
      </p:sp>
      <p:sp>
        <p:nvSpPr>
          <p:cNvPr id="75779" name="Rectangle 2"/>
          <p:cNvSpPr>
            <a:spLocks noChangeArrowheads="1" noTextEdit="1"/>
          </p:cNvSpPr>
          <p:nvPr>
            <p:ph type="sldImg"/>
          </p:nvPr>
        </p:nvSpPr>
        <p:spPr>
          <a:solidFill>
            <a:srgbClr val="FFFFFF"/>
          </a:solidFill>
          <a:ln/>
        </p:spPr>
      </p:sp>
      <p:sp>
        <p:nvSpPr>
          <p:cNvPr id="75780"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A60093F3-7A4E-47C4-9188-A2BAB10EB8BD}" type="slidenum">
              <a:rPr lang="en-US" altLang="en-US" smtClean="0"/>
              <a:pPr/>
              <a:t>5</a:t>
            </a:fld>
            <a:endParaRPr lang="en-US" altLang="en-US" smtClean="0"/>
          </a:p>
        </p:txBody>
      </p:sp>
      <p:sp>
        <p:nvSpPr>
          <p:cNvPr id="76803" name="Rectangle 2"/>
          <p:cNvSpPr>
            <a:spLocks noChangeArrowheads="1" noTextEdit="1"/>
          </p:cNvSpPr>
          <p:nvPr>
            <p:ph type="sldImg"/>
          </p:nvPr>
        </p:nvSpPr>
        <p:spPr>
          <a:solidFill>
            <a:srgbClr val="FFFFFF"/>
          </a:solidFill>
          <a:ln/>
        </p:spPr>
      </p:sp>
      <p:sp>
        <p:nvSpPr>
          <p:cNvPr id="76804"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67308E8A-62D2-4EFA-8631-7E493EB0CEF8}" type="slidenum">
              <a:rPr lang="en-US" altLang="en-US" smtClean="0"/>
              <a:pPr/>
              <a:t>6</a:t>
            </a:fld>
            <a:endParaRPr lang="en-US" altLang="en-US" smtClean="0"/>
          </a:p>
        </p:txBody>
      </p:sp>
      <p:sp>
        <p:nvSpPr>
          <p:cNvPr id="77827" name="Rectangle 2"/>
          <p:cNvSpPr>
            <a:spLocks noChangeArrowheads="1" noTextEdit="1"/>
          </p:cNvSpPr>
          <p:nvPr>
            <p:ph type="sldImg"/>
          </p:nvPr>
        </p:nvSpPr>
        <p:spPr>
          <a:solidFill>
            <a:srgbClr val="FFFFFF"/>
          </a:solidFill>
          <a:ln/>
        </p:spPr>
      </p:sp>
      <p:sp>
        <p:nvSpPr>
          <p:cNvPr id="77828"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B818DB22-C329-4D5E-934F-6A32617F7AAA}" type="slidenum">
              <a:rPr lang="en-US" altLang="en-US" smtClean="0"/>
              <a:pPr/>
              <a:t>7</a:t>
            </a:fld>
            <a:endParaRPr lang="en-US" altLang="en-US" smtClean="0"/>
          </a:p>
        </p:txBody>
      </p:sp>
      <p:sp>
        <p:nvSpPr>
          <p:cNvPr id="78851" name="Rectangle 2"/>
          <p:cNvSpPr>
            <a:spLocks noChangeArrowheads="1" noTextEdit="1"/>
          </p:cNvSpPr>
          <p:nvPr>
            <p:ph type="sldImg"/>
          </p:nvPr>
        </p:nvSpPr>
        <p:spPr>
          <a:solidFill>
            <a:srgbClr val="FFFFFF"/>
          </a:solidFill>
          <a:ln/>
        </p:spPr>
      </p:sp>
      <p:sp>
        <p:nvSpPr>
          <p:cNvPr id="78852"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C4EC6CA4-20BB-4733-8F8C-7BC8E643E52D}" type="slidenum">
              <a:rPr lang="en-US" altLang="en-US" smtClean="0"/>
              <a:pPr/>
              <a:t>8</a:t>
            </a:fld>
            <a:endParaRPr lang="en-US" altLang="en-US" smtClean="0"/>
          </a:p>
        </p:txBody>
      </p:sp>
      <p:sp>
        <p:nvSpPr>
          <p:cNvPr id="79875" name="Rectangle 2"/>
          <p:cNvSpPr>
            <a:spLocks noChangeArrowheads="1" noTextEdit="1"/>
          </p:cNvSpPr>
          <p:nvPr>
            <p:ph type="sldImg"/>
          </p:nvPr>
        </p:nvSpPr>
        <p:spPr>
          <a:solidFill>
            <a:srgbClr val="FFFFFF"/>
          </a:solidFill>
          <a:ln/>
        </p:spPr>
      </p:sp>
      <p:sp>
        <p:nvSpPr>
          <p:cNvPr id="79876"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80ABA09D-652F-450C-BC6A-611C3645270D}" type="slidenum">
              <a:rPr lang="en-US" altLang="en-US" smtClean="0"/>
              <a:pPr/>
              <a:t>9</a:t>
            </a:fld>
            <a:endParaRPr lang="en-US" altLang="en-US" smtClean="0"/>
          </a:p>
        </p:txBody>
      </p:sp>
      <p:sp>
        <p:nvSpPr>
          <p:cNvPr id="80899" name="Rectangle 2"/>
          <p:cNvSpPr>
            <a:spLocks noChangeArrowheads="1" noTextEdit="1"/>
          </p:cNvSpPr>
          <p:nvPr>
            <p:ph type="sldImg"/>
          </p:nvPr>
        </p:nvSpPr>
        <p:spPr>
          <a:solidFill>
            <a:srgbClr val="FFFFFF"/>
          </a:solidFill>
          <a:ln/>
        </p:spPr>
      </p:sp>
      <p:sp>
        <p:nvSpPr>
          <p:cNvPr id="80900" name="Rectangle 3"/>
          <p:cNvSpPr>
            <a:spLocks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Rectangle 2"/>
          <p:cNvSpPr>
            <a:spLocks noChangeArrowheads="1"/>
          </p:cNvSpPr>
          <p:nvPr userDrawn="1"/>
        </p:nvSpPr>
        <p:spPr bwMode="gray">
          <a:xfrm>
            <a:off x="0" y="6400800"/>
            <a:ext cx="9144000" cy="457200"/>
          </a:xfrm>
          <a:prstGeom prst="rect">
            <a:avLst/>
          </a:prstGeom>
          <a:solidFill>
            <a:srgbClr val="E99C51"/>
          </a:solidFill>
          <a:ln>
            <a:noFill/>
          </a:ln>
          <a:extLst/>
        </p:spPr>
        <p:txBody>
          <a:bodyPr wrap="none" lIns="0" tIns="0" rIns="0" bIns="0"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US" altLang="en-US" smtClean="0">
                <a:cs typeface="Arial" panose="020B0604020202020204" pitchFamily="34" charset="0"/>
              </a:rPr>
              <a:t> </a:t>
            </a:r>
          </a:p>
        </p:txBody>
      </p:sp>
      <p:pic>
        <p:nvPicPr>
          <p:cNvPr id="3" name="Picture 3" descr="Pearson_Bound_White"/>
          <p:cNvPicPr>
            <a:picLocks noChangeAspect="1" noChangeArrowheads="1"/>
          </p:cNvPicPr>
          <p:nvPr/>
        </p:nvPicPr>
        <p:blipFill>
          <a:blip r:embed="rId2" cstate="print"/>
          <a:srcRect/>
          <a:stretch>
            <a:fillRect/>
          </a:stretch>
        </p:blipFill>
        <p:spPr bwMode="auto">
          <a:xfrm>
            <a:off x="7488238" y="6356350"/>
            <a:ext cx="1655762" cy="493713"/>
          </a:xfrm>
          <a:prstGeom prst="rect">
            <a:avLst/>
          </a:prstGeom>
          <a:noFill/>
          <a:ln w="9525">
            <a:noFill/>
            <a:miter lim="800000"/>
            <a:headEnd/>
            <a:tailEnd/>
          </a:ln>
        </p:spPr>
      </p:pic>
      <p:pic>
        <p:nvPicPr>
          <p:cNvPr id="4" name="Picture 4" descr="Pearson_Strap_Bound_White"/>
          <p:cNvPicPr>
            <a:picLocks noChangeAspect="1" noChangeArrowheads="1"/>
          </p:cNvPicPr>
          <p:nvPr/>
        </p:nvPicPr>
        <p:blipFill>
          <a:blip r:embed="rId3" cstate="print"/>
          <a:srcRect/>
          <a:stretch>
            <a:fillRect/>
          </a:stretch>
        </p:blipFill>
        <p:spPr bwMode="auto">
          <a:xfrm>
            <a:off x="0" y="6356350"/>
            <a:ext cx="1908175" cy="493713"/>
          </a:xfrm>
          <a:prstGeom prst="rect">
            <a:avLst/>
          </a:prstGeom>
          <a:noFill/>
          <a:ln w="9525">
            <a:noFill/>
            <a:miter lim="800000"/>
            <a:headEnd/>
            <a:tailEnd/>
          </a:ln>
        </p:spPr>
      </p:pic>
      <p:pic>
        <p:nvPicPr>
          <p:cNvPr id="5" name="Picture 14" descr="Berk_0132992477_rev-1.jpg"/>
          <p:cNvPicPr>
            <a:picLocks noChangeAspect="1"/>
          </p:cNvPicPr>
          <p:nvPr userDrawn="1"/>
        </p:nvPicPr>
        <p:blipFill>
          <a:blip r:embed="rId4" cstate="print"/>
          <a:srcRect/>
          <a:stretch>
            <a:fillRect/>
          </a:stretch>
        </p:blipFill>
        <p:spPr bwMode="auto">
          <a:xfrm>
            <a:off x="0" y="0"/>
            <a:ext cx="5121275" cy="64008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0"/>
            <a:ext cx="21145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0"/>
            <a:ext cx="61912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800"/>
            <a:ext cx="411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411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2"/>
          <p:cNvSpPr>
            <a:spLocks noChangeArrowheads="1"/>
          </p:cNvSpPr>
          <p:nvPr userDrawn="1"/>
        </p:nvSpPr>
        <p:spPr bwMode="gray">
          <a:xfrm>
            <a:off x="0" y="6397625"/>
            <a:ext cx="9144000" cy="457200"/>
          </a:xfrm>
          <a:prstGeom prst="rect">
            <a:avLst/>
          </a:prstGeom>
          <a:solidFill>
            <a:srgbClr val="E99C51"/>
          </a:solidFill>
          <a:ln>
            <a:noFill/>
          </a:ln>
          <a:extLst/>
        </p:spPr>
        <p:txBody>
          <a:bodyPr wrap="none" lIns="0" tIns="0" rIns="0" bIns="0"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smtClean="0">
              <a:cs typeface="Arial" panose="020B0604020202020204" pitchFamily="34" charset="0"/>
            </a:endParaRPr>
          </a:p>
        </p:txBody>
      </p:sp>
      <p:sp>
        <p:nvSpPr>
          <p:cNvPr id="8195" name="Rectangle 4"/>
          <p:cNvSpPr>
            <a:spLocks noGrp="1" noChangeArrowheads="1"/>
          </p:cNvSpPr>
          <p:nvPr>
            <p:ph type="body" idx="1"/>
          </p:nvPr>
        </p:nvSpPr>
        <p:spPr bwMode="auto">
          <a:xfrm>
            <a:off x="381000" y="1447800"/>
            <a:ext cx="8382000" cy="4648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196" name="Rectangle 5"/>
          <p:cNvSpPr>
            <a:spLocks noGrp="1" noChangeArrowheads="1"/>
          </p:cNvSpPr>
          <p:nvPr>
            <p:ph type="title"/>
          </p:nvPr>
        </p:nvSpPr>
        <p:spPr bwMode="auto">
          <a:xfrm>
            <a:off x="1143000" y="0"/>
            <a:ext cx="7696200" cy="1143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9" name="Rectangle 7"/>
          <p:cNvSpPr>
            <a:spLocks noChangeArrowheads="1"/>
          </p:cNvSpPr>
          <p:nvPr/>
        </p:nvSpPr>
        <p:spPr bwMode="gray">
          <a:xfrm>
            <a:off x="8229600" y="6553200"/>
            <a:ext cx="512763" cy="228600"/>
          </a:xfrm>
          <a:prstGeom prst="rect">
            <a:avLst/>
          </a:prstGeom>
          <a:noFill/>
          <a:ln w="9525">
            <a:noFill/>
            <a:miter lim="800000"/>
            <a:headEnd/>
            <a:tailEnd/>
          </a:ln>
        </p:spPr>
        <p:txBody>
          <a:bodyPr lIns="0" tIns="0" rIns="0" bIns="0"/>
          <a:lstStyle/>
          <a:p>
            <a:pPr algn="r">
              <a:defRPr/>
            </a:pPr>
            <a:r>
              <a:rPr lang="en-GB" altLang="en-US" sz="900">
                <a:solidFill>
                  <a:schemeClr val="bg1"/>
                </a:solidFill>
                <a:latin typeface="Verdana" pitchFamily="34" charset="0"/>
                <a:ea typeface="MS PGothic" pitchFamily="34" charset="-128"/>
                <a:cs typeface="Arial" pitchFamily="34" charset="0"/>
              </a:rPr>
              <a:t>7-</a:t>
            </a:r>
            <a:fld id="{2B9AF73B-AC83-4452-80ED-49DB0399BDBC}" type="slidenum">
              <a:rPr lang="en-GB" altLang="en-US" sz="900">
                <a:solidFill>
                  <a:schemeClr val="bg1"/>
                </a:solidFill>
                <a:latin typeface="Verdana" pitchFamily="34" charset="0"/>
                <a:ea typeface="MS PGothic" pitchFamily="34" charset="-128"/>
                <a:cs typeface="Arial" pitchFamily="34" charset="0"/>
              </a:rPr>
              <a:pPr algn="r">
                <a:defRPr/>
              </a:pPr>
              <a:t>‹#›</a:t>
            </a:fld>
            <a:r>
              <a:rPr lang="en-GB" altLang="en-US" sz="900">
                <a:solidFill>
                  <a:schemeClr val="bg1"/>
                </a:solidFill>
                <a:latin typeface="Verdana" pitchFamily="34" charset="0"/>
                <a:ea typeface="MS PGothic" pitchFamily="34" charset="-128"/>
                <a:cs typeface="Arial" pitchFamily="34" charset="0"/>
              </a:rPr>
              <a:t> </a:t>
            </a:r>
          </a:p>
        </p:txBody>
      </p:sp>
      <p:sp>
        <p:nvSpPr>
          <p:cNvPr id="10" name="Rectangle 6"/>
          <p:cNvSpPr>
            <a:spLocks noChangeArrowheads="1"/>
          </p:cNvSpPr>
          <p:nvPr userDrawn="1"/>
        </p:nvSpPr>
        <p:spPr bwMode="gray">
          <a:xfrm>
            <a:off x="392113" y="6553200"/>
            <a:ext cx="5399087" cy="179388"/>
          </a:xfrm>
          <a:prstGeom prst="rect">
            <a:avLst/>
          </a:prstGeom>
          <a:noFill/>
          <a:ln w="9525">
            <a:noFill/>
            <a:miter lim="800000"/>
            <a:headEnd/>
            <a:tailEnd/>
          </a:ln>
          <a:effec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US" altLang="en-US" sz="900" dirty="0" smtClean="0">
                <a:solidFill>
                  <a:schemeClr val="bg1"/>
                </a:solidFill>
                <a:latin typeface="Verdana" panose="020B0604030504040204" pitchFamily="34" charset="0"/>
                <a:ea typeface="Arial" panose="020B0604020202020204" pitchFamily="34" charset="0"/>
              </a:rPr>
              <a:t>Copyright ©2017 Pearson Education, Inc. All rights reserved.</a:t>
            </a:r>
            <a:endParaRPr lang="en-GB" altLang="en-US" sz="900" dirty="0" smtClean="0">
              <a:solidFill>
                <a:schemeClr val="bg1"/>
              </a:solidFill>
              <a:latin typeface="Verdana" panose="020B0604030504040204" pitchFamily="34" charset="0"/>
              <a:ea typeface="Arial" panose="020B0604020202020204" pitchFamily="34" charset="0"/>
            </a:endParaRPr>
          </a:p>
        </p:txBody>
      </p:sp>
      <p:pic>
        <p:nvPicPr>
          <p:cNvPr id="8199" name="Picture 8" descr="G:\08VOL4\Graphics\Powerpoint\PEARSON\BERK\Incoming\BD.4e-small.jpg"/>
          <p:cNvPicPr>
            <a:picLocks noChangeAspect="1" noChangeArrowheads="1"/>
          </p:cNvPicPr>
          <p:nvPr userDrawn="1"/>
        </p:nvPicPr>
        <p:blipFill>
          <a:blip r:embed="rId13" cstate="print"/>
          <a:srcRect/>
          <a:stretch>
            <a:fillRect/>
          </a:stretch>
        </p:blipFill>
        <p:spPr bwMode="auto">
          <a:xfrm>
            <a:off x="0" y="0"/>
            <a:ext cx="908050" cy="1143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72"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rtl="0" eaLnBrk="0" fontAlgn="base" hangingPunct="0">
        <a:spcBef>
          <a:spcPct val="0"/>
        </a:spcBef>
        <a:spcAft>
          <a:spcPct val="0"/>
        </a:spcAft>
        <a:defRPr sz="3200" b="1">
          <a:solidFill>
            <a:schemeClr val="tx1"/>
          </a:solidFill>
          <a:latin typeface="+mj-lt"/>
          <a:ea typeface="ヒラギノ角ゴ Pro W3" pitchFamily="-1" charset="-128"/>
          <a:cs typeface="ヒラギノ角ゴ Pro W3" pitchFamily="-1" charset="-128"/>
        </a:defRPr>
      </a:lvl1pPr>
      <a:lvl2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2pPr>
      <a:lvl3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3pPr>
      <a:lvl4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4pPr>
      <a:lvl5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5pPr>
      <a:lvl6pPr marL="457200" algn="l" rtl="0" eaLnBrk="1" fontAlgn="base" hangingPunct="1">
        <a:spcBef>
          <a:spcPct val="0"/>
        </a:spcBef>
        <a:spcAft>
          <a:spcPct val="0"/>
        </a:spcAft>
        <a:defRPr sz="3200" b="1">
          <a:solidFill>
            <a:schemeClr val="tx1"/>
          </a:solidFill>
          <a:latin typeface="Verdana" pitchFamily="-1" charset="0"/>
        </a:defRPr>
      </a:lvl6pPr>
      <a:lvl7pPr marL="914400" algn="l" rtl="0" eaLnBrk="1" fontAlgn="base" hangingPunct="1">
        <a:spcBef>
          <a:spcPct val="0"/>
        </a:spcBef>
        <a:spcAft>
          <a:spcPct val="0"/>
        </a:spcAft>
        <a:defRPr sz="3200" b="1">
          <a:solidFill>
            <a:schemeClr val="tx1"/>
          </a:solidFill>
          <a:latin typeface="Verdana" pitchFamily="-1" charset="0"/>
        </a:defRPr>
      </a:lvl7pPr>
      <a:lvl8pPr marL="1371600" algn="l" rtl="0" eaLnBrk="1" fontAlgn="base" hangingPunct="1">
        <a:spcBef>
          <a:spcPct val="0"/>
        </a:spcBef>
        <a:spcAft>
          <a:spcPct val="0"/>
        </a:spcAft>
        <a:defRPr sz="3200" b="1">
          <a:solidFill>
            <a:schemeClr val="tx1"/>
          </a:solidFill>
          <a:latin typeface="Verdana" pitchFamily="-1" charset="0"/>
        </a:defRPr>
      </a:lvl8pPr>
      <a:lvl9pPr marL="1828800" algn="l" rtl="0" eaLnBrk="1" fontAlgn="base" hangingPunct="1">
        <a:spcBef>
          <a:spcPct val="0"/>
        </a:spcBef>
        <a:spcAft>
          <a:spcPct val="0"/>
        </a:spcAft>
        <a:defRPr sz="3200" b="1">
          <a:solidFill>
            <a:schemeClr val="tx1"/>
          </a:solidFill>
          <a:latin typeface="Verdana" pitchFamily="-1"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ヒラギノ角ゴ Pro W3" pitchFamily="-1" charset="-128"/>
          <a:cs typeface="ヒラギノ角ゴ Pro W3" pitchFamily="-1" charset="-128"/>
        </a:defRPr>
      </a:lvl1pPr>
      <a:lvl2pPr marL="742950" indent="-285750" algn="l" rtl="0" eaLnBrk="0" fontAlgn="base" hangingPunct="0">
        <a:spcBef>
          <a:spcPct val="20000"/>
        </a:spcBef>
        <a:spcAft>
          <a:spcPct val="0"/>
        </a:spcAft>
        <a:buChar char="–"/>
        <a:defRPr sz="2400">
          <a:solidFill>
            <a:schemeClr val="tx1"/>
          </a:solidFill>
          <a:latin typeface="+mn-lt"/>
          <a:ea typeface="ヒラギノ角ゴ Pro W3" pitchFamily="-1" charset="-128"/>
        </a:defRPr>
      </a:lvl2pPr>
      <a:lvl3pPr marL="1143000" indent="-228600" algn="l" rtl="0" eaLnBrk="0" fontAlgn="base" hangingPunct="0">
        <a:spcBef>
          <a:spcPct val="20000"/>
        </a:spcBef>
        <a:spcAft>
          <a:spcPct val="0"/>
        </a:spcAft>
        <a:buChar char="•"/>
        <a:defRPr sz="2000">
          <a:solidFill>
            <a:schemeClr val="tx1"/>
          </a:solidFill>
          <a:latin typeface="+mn-lt"/>
          <a:ea typeface="ヒラギノ角ゴ Pro W3" pitchFamily="-1" charset="-128"/>
        </a:defRPr>
      </a:lvl3pPr>
      <a:lvl4pPr marL="1600200" indent="-228600" algn="l" rtl="0" eaLnBrk="0" fontAlgn="base" hangingPunct="0">
        <a:spcBef>
          <a:spcPct val="20000"/>
        </a:spcBef>
        <a:spcAft>
          <a:spcPct val="0"/>
        </a:spcAft>
        <a:buChar char="–"/>
        <a:defRPr>
          <a:solidFill>
            <a:schemeClr val="tx1"/>
          </a:solidFill>
          <a:latin typeface="+mn-lt"/>
          <a:ea typeface="ヒラギノ角ゴ Pro W3" pitchFamily="-1" charset="-128"/>
        </a:defRPr>
      </a:lvl4pPr>
      <a:lvl5pPr marL="2057400" indent="-228600" algn="l" rtl="0" eaLnBrk="0" fontAlgn="base" hangingPunct="0">
        <a:spcBef>
          <a:spcPct val="20000"/>
        </a:spcBef>
        <a:spcAft>
          <a:spcPct val="0"/>
        </a:spcAft>
        <a:buChar char="»"/>
        <a:defRPr>
          <a:solidFill>
            <a:schemeClr val="tx1"/>
          </a:solidFill>
          <a:latin typeface="+mn-lt"/>
          <a:ea typeface="ヒラギノ角ゴ Pro W3" pitchFamily="-1" charset="-128"/>
        </a:defRPr>
      </a:lvl5pPr>
      <a:lvl6pPr marL="25146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6pPr>
      <a:lvl7pPr marL="29718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7pPr>
      <a:lvl8pPr marL="34290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8pPr>
      <a:lvl9pPr marL="38862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2.png"/><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40.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28.xml"/><Relationship Id="rId5" Type="http://schemas.openxmlformats.org/officeDocument/2006/relationships/slide" Target="slide26.xml"/><Relationship Id="rId4" Type="http://schemas.openxmlformats.org/officeDocument/2006/relationships/slide" Target="slide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txBox="1">
            <a:spLocks noChangeArrowheads="1"/>
          </p:cNvSpPr>
          <p:nvPr/>
        </p:nvSpPr>
        <p:spPr bwMode="auto">
          <a:xfrm>
            <a:off x="4953000" y="1295400"/>
            <a:ext cx="4191000" cy="2590800"/>
          </a:xfrm>
          <a:prstGeom prst="rect">
            <a:avLst/>
          </a:prstGeom>
          <a:noFill/>
          <a:ln w="9525">
            <a:noFill/>
            <a:miter lim="800000"/>
            <a:headEnd/>
            <a:tailEnd/>
          </a:ln>
        </p:spPr>
        <p:txBody>
          <a:bodyPr lIns="0" tIns="0" rIns="0" bIns="0"/>
          <a:lstStyle/>
          <a:p>
            <a:pPr algn="ctr" eaLnBrk="1" hangingPunct="1">
              <a:spcBef>
                <a:spcPct val="20000"/>
              </a:spcBef>
            </a:pPr>
            <a:r>
              <a:rPr lang="en-US" altLang="en-US" sz="3200" b="1">
                <a:latin typeface="Verdana" pitchFamily="34" charset="0"/>
                <a:ea typeface="ヒラギノ角ゴ Pro W3" pitchFamily="-1" charset="-128"/>
              </a:rPr>
              <a:t>Chapter 7</a:t>
            </a:r>
            <a:r>
              <a:rPr lang="en-US" altLang="en-US" sz="3200">
                <a:latin typeface="Verdana" pitchFamily="34" charset="0"/>
                <a:ea typeface="ヒラギノ角ゴ Pro W3" pitchFamily="-1" charset="-128"/>
              </a:rPr>
              <a:t/>
            </a:r>
            <a:br>
              <a:rPr lang="en-US" altLang="en-US" sz="3200">
                <a:latin typeface="Verdana" pitchFamily="34" charset="0"/>
                <a:ea typeface="ヒラギノ角ゴ Pro W3" pitchFamily="-1" charset="-128"/>
              </a:rPr>
            </a:br>
            <a:endParaRPr lang="en-US" altLang="en-US" sz="3200">
              <a:latin typeface="Verdana" pitchFamily="34" charset="0"/>
              <a:ea typeface="ヒラギノ角ゴ Pro W3" pitchFamily="-1" charset="-128"/>
            </a:endParaRPr>
          </a:p>
          <a:p>
            <a:pPr algn="ctr" eaLnBrk="1" hangingPunct="1"/>
            <a:r>
              <a:rPr lang="en-US" altLang="en-US" sz="2800" b="1">
                <a:latin typeface="Verdana" pitchFamily="34" charset="0"/>
              </a:rPr>
              <a:t>Investment </a:t>
            </a:r>
            <a:br>
              <a:rPr lang="en-US" altLang="en-US" sz="2800" b="1">
                <a:latin typeface="Verdana" pitchFamily="34" charset="0"/>
              </a:rPr>
            </a:br>
            <a:r>
              <a:rPr lang="en-US" altLang="en-US" sz="2800" b="1">
                <a:latin typeface="Verdana" pitchFamily="34" charset="0"/>
              </a:rPr>
              <a:t>Decision Rules</a:t>
            </a:r>
          </a:p>
        </p:txBody>
      </p:sp>
    </p:spTree>
  </p:cSld>
  <p:clrMapOvr>
    <a:masterClrMapping/>
  </p:clrMapOvr>
  <p:transition spd="med">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t>Applying The IRR Rule (cont'd)</a:t>
            </a:r>
          </a:p>
        </p:txBody>
      </p:sp>
      <p:sp>
        <p:nvSpPr>
          <p:cNvPr id="20483" name="Rectangle 3"/>
          <p:cNvSpPr>
            <a:spLocks noGrp="1" noChangeArrowheads="1"/>
          </p:cNvSpPr>
          <p:nvPr>
            <p:ph idx="1"/>
          </p:nvPr>
        </p:nvSpPr>
        <p:spPr>
          <a:xfrm>
            <a:off x="381000" y="1473200"/>
            <a:ext cx="8382000" cy="4648200"/>
          </a:xfrm>
        </p:spPr>
        <p:txBody>
          <a:bodyPr rIns="91440"/>
          <a:lstStyle/>
          <a:p>
            <a:pPr eaLnBrk="1" hangingPunct="1">
              <a:lnSpc>
                <a:spcPct val="90000"/>
              </a:lnSpc>
              <a:spcBef>
                <a:spcPct val="60000"/>
              </a:spcBef>
            </a:pPr>
            <a:r>
              <a:rPr lang="en-US" altLang="en-US" smtClean="0"/>
              <a:t>Pitfall 1: Delayed Investments</a:t>
            </a:r>
          </a:p>
          <a:p>
            <a:pPr lvl="1" eaLnBrk="1" hangingPunct="1">
              <a:lnSpc>
                <a:spcPct val="90000"/>
              </a:lnSpc>
              <a:spcBef>
                <a:spcPct val="60000"/>
              </a:spcBef>
            </a:pPr>
            <a:r>
              <a:rPr lang="en-US" altLang="en-US" smtClean="0"/>
              <a:t>Assume you have just retired as the CEO of a successful company.  A major publisher has offered you a book deal. The publisher will pay you $1 million upfront if you agree to write a book about your experiences. You estimate that it will take three years to write the book. The time you spend writing will cause you to give up speaking engagements amounting to $500,000 per year. You estimate your opportunity cost to be 10%.</a:t>
            </a:r>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mtClean="0"/>
              <a:t>Applying The IRR Rule (cont'd)</a:t>
            </a:r>
          </a:p>
        </p:txBody>
      </p:sp>
      <p:sp>
        <p:nvSpPr>
          <p:cNvPr id="21507" name="Rectangle 3"/>
          <p:cNvSpPr>
            <a:spLocks noGrp="1" noChangeArrowheads="1"/>
          </p:cNvSpPr>
          <p:nvPr>
            <p:ph idx="1"/>
          </p:nvPr>
        </p:nvSpPr>
        <p:spPr>
          <a:xfrm>
            <a:off x="381000" y="1430338"/>
            <a:ext cx="8382000" cy="4648200"/>
          </a:xfrm>
        </p:spPr>
        <p:txBody>
          <a:bodyPr rIns="91440"/>
          <a:lstStyle/>
          <a:p>
            <a:pPr eaLnBrk="1" hangingPunct="1"/>
            <a:r>
              <a:rPr lang="en-US" altLang="en-US" smtClean="0"/>
              <a:t>Pitfall 1: Delayed Investments</a:t>
            </a:r>
          </a:p>
          <a:p>
            <a:pPr lvl="1" eaLnBrk="1" hangingPunct="1"/>
            <a:r>
              <a:rPr lang="en-US" altLang="en-US" smtClean="0"/>
              <a:t>Should you accept the deal?</a:t>
            </a:r>
          </a:p>
          <a:p>
            <a:pPr lvl="2" eaLnBrk="1" hangingPunct="1"/>
            <a:r>
              <a:rPr lang="en-US" altLang="en-US" smtClean="0"/>
              <a:t>Calculate the IRR.</a:t>
            </a:r>
          </a:p>
          <a:p>
            <a:pPr lvl="1" eaLnBrk="1" hangingPunct="1">
              <a:spcBef>
                <a:spcPct val="400000"/>
              </a:spcBef>
            </a:pPr>
            <a:r>
              <a:rPr lang="en-US" altLang="en-US" smtClean="0"/>
              <a:t>The IRR is greater than the cost of capital. Thus, the IRR rule indicates you should accept the deal.</a:t>
            </a:r>
          </a:p>
        </p:txBody>
      </p:sp>
      <p:pic>
        <p:nvPicPr>
          <p:cNvPr id="21508" name="Picture 4" descr="BD_06p153_xls"/>
          <p:cNvPicPr>
            <a:picLocks noChangeAspect="1" noChangeArrowheads="1"/>
          </p:cNvPicPr>
          <p:nvPr/>
        </p:nvPicPr>
        <p:blipFill>
          <a:blip r:embed="rId3" cstate="print"/>
          <a:srcRect/>
          <a:stretch>
            <a:fillRect/>
          </a:stretch>
        </p:blipFill>
        <p:spPr bwMode="auto">
          <a:xfrm>
            <a:off x="592138" y="3049588"/>
            <a:ext cx="7880350" cy="833437"/>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6"/>
          <p:cNvSpPr>
            <a:spLocks noGrp="1" noChangeArrowheads="1"/>
          </p:cNvSpPr>
          <p:nvPr>
            <p:ph type="title"/>
          </p:nvPr>
        </p:nvSpPr>
        <p:spPr/>
        <p:txBody>
          <a:bodyPr/>
          <a:lstStyle/>
          <a:p>
            <a:pPr eaLnBrk="1" hangingPunct="1"/>
            <a:r>
              <a:rPr lang="en-US" altLang="en-US" smtClean="0"/>
              <a:t>Financial Calculator Solution</a:t>
            </a:r>
          </a:p>
        </p:txBody>
      </p:sp>
      <p:graphicFrame>
        <p:nvGraphicFramePr>
          <p:cNvPr id="2050" name="Object 2"/>
          <p:cNvGraphicFramePr>
            <a:graphicFrameLocks noChangeAspect="1"/>
          </p:cNvGraphicFramePr>
          <p:nvPr/>
        </p:nvGraphicFramePr>
        <p:xfrm>
          <a:off x="2171700" y="1581150"/>
          <a:ext cx="4800600" cy="4514850"/>
        </p:xfrm>
        <a:graphic>
          <a:graphicData uri="http://schemas.openxmlformats.org/presentationml/2006/ole">
            <p:oleObj spid="_x0000_s2050" name="Visio" r:id="rId4" imgW="4714240" imgH="3704518" progId="Visio.Drawing.11">
              <p:embed/>
            </p:oleObj>
          </a:graphicData>
        </a:graphic>
      </p:graphicFrame>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altLang="en-US" smtClean="0"/>
              <a:t>Applying The IRR Rule (cont'd)</a:t>
            </a:r>
          </a:p>
        </p:txBody>
      </p:sp>
      <p:sp>
        <p:nvSpPr>
          <p:cNvPr id="3076" name="Rectangle 3"/>
          <p:cNvSpPr>
            <a:spLocks noGrp="1" noChangeArrowheads="1"/>
          </p:cNvSpPr>
          <p:nvPr>
            <p:ph idx="1"/>
          </p:nvPr>
        </p:nvSpPr>
        <p:spPr>
          <a:xfrm>
            <a:off x="381000" y="1430338"/>
            <a:ext cx="8382000" cy="4648200"/>
          </a:xfrm>
        </p:spPr>
        <p:txBody>
          <a:bodyPr rIns="91440"/>
          <a:lstStyle/>
          <a:p>
            <a:pPr eaLnBrk="1" hangingPunct="1"/>
            <a:r>
              <a:rPr lang="en-US" altLang="en-US" smtClean="0"/>
              <a:t>Pitfall 1: Delayed Investments</a:t>
            </a:r>
          </a:p>
          <a:p>
            <a:pPr lvl="1" eaLnBrk="1" hangingPunct="1"/>
            <a:r>
              <a:rPr lang="en-US" altLang="en-US" smtClean="0"/>
              <a:t>Should you accept the deal?</a:t>
            </a:r>
          </a:p>
          <a:p>
            <a:pPr lvl="1" eaLnBrk="1" hangingPunct="1">
              <a:spcBef>
                <a:spcPct val="400000"/>
              </a:spcBef>
            </a:pPr>
            <a:r>
              <a:rPr lang="en-US" altLang="en-US" smtClean="0"/>
              <a:t>Since the NPV is negative, the NPV rule indicates you should reject the deal.</a:t>
            </a:r>
          </a:p>
        </p:txBody>
      </p:sp>
      <p:graphicFrame>
        <p:nvGraphicFramePr>
          <p:cNvPr id="3074" name="Object 2"/>
          <p:cNvGraphicFramePr>
            <a:graphicFrameLocks noChangeAspect="1"/>
          </p:cNvGraphicFramePr>
          <p:nvPr/>
        </p:nvGraphicFramePr>
        <p:xfrm>
          <a:off x="412750" y="2671763"/>
          <a:ext cx="8502650" cy="717550"/>
        </p:xfrm>
        <a:graphic>
          <a:graphicData uri="http://schemas.openxmlformats.org/presentationml/2006/ole">
            <p:oleObj spid="_x0000_s3074" name="Equation" r:id="rId4" imgW="4660900" imgH="393700" progId="Equation.DSMT4">
              <p:embed/>
            </p:oleObj>
          </a:graphicData>
        </a:graphic>
      </p:graphicFrame>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143000" y="93663"/>
            <a:ext cx="7696200" cy="1143000"/>
          </a:xfrm>
        </p:spPr>
        <p:txBody>
          <a:bodyPr/>
          <a:lstStyle/>
          <a:p>
            <a:pPr eaLnBrk="1" hangingPunct="1"/>
            <a:r>
              <a:rPr lang="en-US" altLang="en-US" smtClean="0"/>
              <a:t>Figure 7.2  </a:t>
            </a:r>
            <a:r>
              <a:rPr lang="en-US" altLang="en-US" b="0" smtClean="0"/>
              <a:t>NPV of Star’s $1 Million Book Deal</a:t>
            </a:r>
            <a:endParaRPr lang="en-US" altLang="en-US" smtClean="0"/>
          </a:p>
        </p:txBody>
      </p:sp>
      <p:sp>
        <p:nvSpPr>
          <p:cNvPr id="22531" name="Rectangle 3"/>
          <p:cNvSpPr>
            <a:spLocks noGrp="1" noChangeArrowheads="1"/>
          </p:cNvSpPr>
          <p:nvPr>
            <p:ph idx="1"/>
          </p:nvPr>
        </p:nvSpPr>
        <p:spPr>
          <a:xfrm>
            <a:off x="381000" y="5791200"/>
            <a:ext cx="8382000" cy="457200"/>
          </a:xfrm>
        </p:spPr>
        <p:txBody>
          <a:bodyPr rIns="91440"/>
          <a:lstStyle/>
          <a:p>
            <a:pPr eaLnBrk="1" hangingPunct="1"/>
            <a:r>
              <a:rPr lang="en-US" altLang="en-US" sz="1800" smtClean="0"/>
              <a:t>When the benefits of an investment occur before the costs, the NPV is an increasing function of the discount rate.</a:t>
            </a:r>
          </a:p>
        </p:txBody>
      </p:sp>
      <p:pic>
        <p:nvPicPr>
          <p:cNvPr id="22532" name="Picture 4" descr="fig07_02.gif"/>
          <p:cNvPicPr>
            <a:picLocks noChangeAspect="1"/>
          </p:cNvPicPr>
          <p:nvPr/>
        </p:nvPicPr>
        <p:blipFill>
          <a:blip r:embed="rId3" cstate="print"/>
          <a:srcRect/>
          <a:stretch>
            <a:fillRect/>
          </a:stretch>
        </p:blipFill>
        <p:spPr bwMode="auto">
          <a:xfrm>
            <a:off x="381000" y="1524000"/>
            <a:ext cx="8301038" cy="3733800"/>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mtClean="0"/>
              <a:t>Applying The IRR Rule (cont'd)</a:t>
            </a:r>
          </a:p>
        </p:txBody>
      </p:sp>
      <p:sp>
        <p:nvSpPr>
          <p:cNvPr id="23555" name="Rectangle 3"/>
          <p:cNvSpPr>
            <a:spLocks noGrp="1" noChangeArrowheads="1"/>
          </p:cNvSpPr>
          <p:nvPr>
            <p:ph idx="1"/>
          </p:nvPr>
        </p:nvSpPr>
        <p:spPr>
          <a:xfrm>
            <a:off x="381000" y="1439863"/>
            <a:ext cx="8382000" cy="4648200"/>
          </a:xfrm>
        </p:spPr>
        <p:txBody>
          <a:bodyPr rIns="91440"/>
          <a:lstStyle/>
          <a:p>
            <a:pPr eaLnBrk="1" hangingPunct="1">
              <a:spcBef>
                <a:spcPct val="60000"/>
              </a:spcBef>
            </a:pPr>
            <a:r>
              <a:rPr lang="en-US" altLang="en-US" smtClean="0"/>
              <a:t>Pitfall 2: Multiple IRRs</a:t>
            </a:r>
          </a:p>
          <a:p>
            <a:pPr lvl="1" eaLnBrk="1" hangingPunct="1">
              <a:spcBef>
                <a:spcPct val="60000"/>
              </a:spcBef>
            </a:pPr>
            <a:r>
              <a:rPr lang="en-US" altLang="en-US" smtClean="0"/>
              <a:t>Suppose Star informs the publisher that it needs to sweeten the deal before he will accept it.  The publisher offers $550,000 advance and $1,000,000 in four years when the book is published.</a:t>
            </a:r>
          </a:p>
          <a:p>
            <a:pPr lvl="1" eaLnBrk="1" hangingPunct="1">
              <a:spcBef>
                <a:spcPct val="60000"/>
              </a:spcBef>
            </a:pPr>
            <a:r>
              <a:rPr lang="en-US" altLang="en-US" smtClean="0"/>
              <a:t>Should he accept or reject the new offer?</a:t>
            </a:r>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en-US" smtClean="0"/>
              <a:t>Applying The IRR Rule (cont'd)</a:t>
            </a:r>
          </a:p>
        </p:txBody>
      </p:sp>
      <p:sp>
        <p:nvSpPr>
          <p:cNvPr id="4100" name="Rectangle 3"/>
          <p:cNvSpPr>
            <a:spLocks noGrp="1" noChangeArrowheads="1"/>
          </p:cNvSpPr>
          <p:nvPr>
            <p:ph idx="1"/>
          </p:nvPr>
        </p:nvSpPr>
        <p:spPr>
          <a:xfrm>
            <a:off x="381000" y="1439863"/>
            <a:ext cx="8382000" cy="4648200"/>
          </a:xfrm>
        </p:spPr>
        <p:txBody>
          <a:bodyPr rIns="91440"/>
          <a:lstStyle/>
          <a:p>
            <a:pPr eaLnBrk="1" hangingPunct="1"/>
            <a:r>
              <a:rPr lang="en-US" altLang="en-US" smtClean="0"/>
              <a:t>Pitfall 2: Multiple IRRs</a:t>
            </a:r>
          </a:p>
          <a:p>
            <a:pPr lvl="1" eaLnBrk="1" hangingPunct="1"/>
            <a:r>
              <a:rPr lang="en-US" altLang="en-US" smtClean="0"/>
              <a:t>The cash flows would now look like</a:t>
            </a:r>
          </a:p>
          <a:p>
            <a:pPr lvl="1" eaLnBrk="1" hangingPunct="1">
              <a:spcBef>
                <a:spcPct val="400000"/>
              </a:spcBef>
            </a:pPr>
            <a:r>
              <a:rPr lang="en-US" altLang="en-US" smtClean="0"/>
              <a:t>The NPV is calculated as</a:t>
            </a:r>
          </a:p>
        </p:txBody>
      </p:sp>
      <p:graphicFrame>
        <p:nvGraphicFramePr>
          <p:cNvPr id="4098" name="Object 3"/>
          <p:cNvGraphicFramePr>
            <a:graphicFrameLocks noChangeAspect="1"/>
          </p:cNvGraphicFramePr>
          <p:nvPr/>
        </p:nvGraphicFramePr>
        <p:xfrm>
          <a:off x="762000" y="4640263"/>
          <a:ext cx="7493000" cy="785812"/>
        </p:xfrm>
        <a:graphic>
          <a:graphicData uri="http://schemas.openxmlformats.org/presentationml/2006/ole">
            <p:oleObj spid="_x0000_s4098" name="Equation" r:id="rId4" imgW="3987800" imgH="419100" progId="Equation.DSMT4">
              <p:embed/>
            </p:oleObj>
          </a:graphicData>
        </a:graphic>
      </p:graphicFrame>
      <p:pic>
        <p:nvPicPr>
          <p:cNvPr id="4101" name="Picture 10"/>
          <p:cNvPicPr>
            <a:picLocks noChangeAspect="1" noChangeArrowheads="1"/>
          </p:cNvPicPr>
          <p:nvPr/>
        </p:nvPicPr>
        <p:blipFill>
          <a:blip r:embed="rId5" cstate="print"/>
          <a:srcRect/>
          <a:stretch>
            <a:fillRect/>
          </a:stretch>
        </p:blipFill>
        <p:spPr bwMode="auto">
          <a:xfrm>
            <a:off x="1600200" y="2354263"/>
            <a:ext cx="4851400" cy="1268412"/>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mtClean="0"/>
              <a:t>Applying The IRR Rule (cont'd)</a:t>
            </a:r>
          </a:p>
        </p:txBody>
      </p:sp>
      <p:sp>
        <p:nvSpPr>
          <p:cNvPr id="24579" name="Rectangle 3"/>
          <p:cNvSpPr>
            <a:spLocks noGrp="1" noChangeArrowheads="1"/>
          </p:cNvSpPr>
          <p:nvPr>
            <p:ph idx="1"/>
          </p:nvPr>
        </p:nvSpPr>
        <p:spPr>
          <a:xfrm>
            <a:off x="381000" y="1439863"/>
            <a:ext cx="8382000" cy="4648200"/>
          </a:xfrm>
        </p:spPr>
        <p:txBody>
          <a:bodyPr rIns="91440"/>
          <a:lstStyle/>
          <a:p>
            <a:pPr eaLnBrk="1" hangingPunct="1">
              <a:spcBef>
                <a:spcPct val="60000"/>
              </a:spcBef>
            </a:pPr>
            <a:r>
              <a:rPr lang="en-US" altLang="en-US" smtClean="0"/>
              <a:t>Pitfall 2: Multiple IRRs</a:t>
            </a:r>
          </a:p>
          <a:p>
            <a:pPr lvl="1" eaLnBrk="1" hangingPunct="1">
              <a:spcBef>
                <a:spcPct val="60000"/>
              </a:spcBef>
            </a:pPr>
            <a:r>
              <a:rPr lang="en-US" altLang="en-US" smtClean="0"/>
              <a:t>By setting the NPV equal to zero and solving for </a:t>
            </a:r>
            <a:r>
              <a:rPr lang="en-US" altLang="en-US" i="1" smtClean="0"/>
              <a:t>r</a:t>
            </a:r>
            <a:r>
              <a:rPr lang="en-US" altLang="en-US" smtClean="0"/>
              <a:t>, we find the IRR. In this case, there are two IRRs: 7.164% and 33.673%. Because there is more than one IRR, the IRR rule cannot be applied.</a:t>
            </a:r>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143000" y="76200"/>
            <a:ext cx="7696200" cy="1143000"/>
          </a:xfrm>
        </p:spPr>
        <p:txBody>
          <a:bodyPr/>
          <a:lstStyle/>
          <a:p>
            <a:pPr eaLnBrk="1" hangingPunct="1"/>
            <a:r>
              <a:rPr lang="en-US" altLang="en-US" smtClean="0"/>
              <a:t>Figure 7.3  </a:t>
            </a:r>
            <a:r>
              <a:rPr lang="en-US" altLang="en-US" b="0" smtClean="0"/>
              <a:t>NPV of Star’s Book Deal with Royalties</a:t>
            </a:r>
            <a:endParaRPr lang="en-US" altLang="en-US" smtClean="0"/>
          </a:p>
        </p:txBody>
      </p:sp>
      <p:pic>
        <p:nvPicPr>
          <p:cNvPr id="25603" name="Picture 4" descr="fig07_03.gif"/>
          <p:cNvPicPr>
            <a:picLocks noChangeAspect="1"/>
          </p:cNvPicPr>
          <p:nvPr/>
        </p:nvPicPr>
        <p:blipFill>
          <a:blip r:embed="rId3" cstate="print"/>
          <a:srcRect/>
          <a:stretch>
            <a:fillRect/>
          </a:stretch>
        </p:blipFill>
        <p:spPr bwMode="auto">
          <a:xfrm>
            <a:off x="1066800" y="1676400"/>
            <a:ext cx="6751638" cy="42449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smtClean="0"/>
              <a:t>Applying The IRR Rule (cont'd)</a:t>
            </a:r>
          </a:p>
        </p:txBody>
      </p:sp>
      <p:sp>
        <p:nvSpPr>
          <p:cNvPr id="26627" name="Rectangle 3"/>
          <p:cNvSpPr>
            <a:spLocks noGrp="1" noChangeArrowheads="1"/>
          </p:cNvSpPr>
          <p:nvPr>
            <p:ph idx="1"/>
          </p:nvPr>
        </p:nvSpPr>
        <p:spPr/>
        <p:txBody>
          <a:bodyPr rIns="91440"/>
          <a:lstStyle/>
          <a:p>
            <a:pPr eaLnBrk="1" hangingPunct="1">
              <a:spcBef>
                <a:spcPct val="60000"/>
              </a:spcBef>
            </a:pPr>
            <a:r>
              <a:rPr lang="en-US" altLang="en-US" smtClean="0"/>
              <a:t>Pitfall 2: Multiple IRRs</a:t>
            </a:r>
          </a:p>
          <a:p>
            <a:pPr lvl="1" eaLnBrk="1" hangingPunct="1">
              <a:spcBef>
                <a:spcPct val="60000"/>
              </a:spcBef>
            </a:pPr>
            <a:r>
              <a:rPr lang="en-US" altLang="en-US" smtClean="0"/>
              <a:t>Between 7.164% and 33.673%, the book deal has a negative NPV. Since your opportunity cost of capital is 10%, you should reject the deal.</a:t>
            </a:r>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mtClean="0"/>
              <a:t>Chapter Outline</a:t>
            </a:r>
          </a:p>
        </p:txBody>
      </p:sp>
      <p:sp>
        <p:nvSpPr>
          <p:cNvPr id="11267" name="Rectangle 3"/>
          <p:cNvSpPr>
            <a:spLocks noGrp="1" noChangeArrowheads="1"/>
          </p:cNvSpPr>
          <p:nvPr>
            <p:ph idx="1"/>
          </p:nvPr>
        </p:nvSpPr>
        <p:spPr/>
        <p:txBody>
          <a:bodyPr rIns="91440"/>
          <a:lstStyle/>
          <a:p>
            <a:pPr marL="863600" indent="-863600" eaLnBrk="1" hangingPunct="1">
              <a:spcBef>
                <a:spcPct val="60000"/>
              </a:spcBef>
              <a:buFontTx/>
              <a:buNone/>
            </a:pPr>
            <a:r>
              <a:rPr lang="en-US" altLang="en-US" b="1" smtClean="0">
                <a:hlinkClick r:id="rId3" action="ppaction://hlinksldjump"/>
              </a:rPr>
              <a:t>7.1  </a:t>
            </a:r>
            <a:r>
              <a:rPr lang="en-US" altLang="en-US" smtClean="0">
                <a:hlinkClick r:id="rId3" action="ppaction://hlinksldjump"/>
              </a:rPr>
              <a:t>NPV and Stand-Alone Projects</a:t>
            </a:r>
            <a:endParaRPr lang="en-US" altLang="en-US" smtClean="0"/>
          </a:p>
          <a:p>
            <a:pPr marL="863600" indent="-863600" eaLnBrk="1" hangingPunct="1">
              <a:spcBef>
                <a:spcPct val="60000"/>
              </a:spcBef>
              <a:buFontTx/>
              <a:buNone/>
            </a:pPr>
            <a:r>
              <a:rPr lang="en-US" altLang="en-US" b="1" smtClean="0">
                <a:hlinkClick r:id="rId4" action="ppaction://hlinksldjump"/>
              </a:rPr>
              <a:t>7.2  </a:t>
            </a:r>
            <a:r>
              <a:rPr lang="en-US" altLang="en-US" smtClean="0">
                <a:hlinkClick r:id="rId4" action="ppaction://hlinksldjump"/>
              </a:rPr>
              <a:t>The Internal Rate of Return Rule</a:t>
            </a:r>
            <a:endParaRPr lang="en-US" altLang="en-US" smtClean="0"/>
          </a:p>
          <a:p>
            <a:pPr marL="863600" indent="-863600" eaLnBrk="1" hangingPunct="1">
              <a:spcBef>
                <a:spcPct val="60000"/>
              </a:spcBef>
              <a:buFontTx/>
              <a:buNone/>
            </a:pPr>
            <a:r>
              <a:rPr lang="en-US" altLang="en-US" b="1" smtClean="0">
                <a:hlinkClick r:id="rId5" action="ppaction://hlinksldjump"/>
              </a:rPr>
              <a:t>7.3</a:t>
            </a:r>
            <a:r>
              <a:rPr lang="en-US" altLang="en-US" smtClean="0">
                <a:hlinkClick r:id="rId5" action="ppaction://hlinksldjump"/>
              </a:rPr>
              <a:t>  The Payback Rule</a:t>
            </a:r>
            <a:endParaRPr lang="en-US" altLang="en-US" smtClean="0"/>
          </a:p>
          <a:p>
            <a:pPr marL="863600" indent="-863600" eaLnBrk="1" hangingPunct="1">
              <a:spcBef>
                <a:spcPct val="60000"/>
              </a:spcBef>
              <a:buFontTx/>
              <a:buNone/>
            </a:pPr>
            <a:r>
              <a:rPr lang="en-US" altLang="en-US" b="1" smtClean="0">
                <a:hlinkClick r:id="rId6" action="ppaction://hlinksldjump"/>
              </a:rPr>
              <a:t>7.4</a:t>
            </a:r>
            <a:r>
              <a:rPr lang="en-US" altLang="en-US" smtClean="0">
                <a:hlinkClick r:id="rId6" action="ppaction://hlinksldjump"/>
              </a:rPr>
              <a:t>  Choosing Between Projects</a:t>
            </a:r>
            <a:endParaRPr lang="en-US" altLang="en-US" smtClean="0"/>
          </a:p>
          <a:p>
            <a:pPr marL="863600" indent="-863600" eaLnBrk="1" hangingPunct="1">
              <a:spcBef>
                <a:spcPct val="60000"/>
              </a:spcBef>
              <a:buFontTx/>
              <a:buNone/>
            </a:pPr>
            <a:r>
              <a:rPr lang="en-US" altLang="en-US" b="1" smtClean="0">
                <a:hlinkClick r:id="rId7" action="ppaction://hlinksldjump"/>
              </a:rPr>
              <a:t>7.5  </a:t>
            </a:r>
            <a:r>
              <a:rPr lang="en-US" altLang="en-US" smtClean="0">
                <a:hlinkClick r:id="rId7" action="ppaction://hlinksldjump"/>
              </a:rPr>
              <a:t>Project Selection with Resource Constraints</a:t>
            </a:r>
            <a:endParaRPr lang="en-US" altLang="en-US" b="1" smtClean="0"/>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mtClean="0"/>
              <a:t>Applying The IRR Rule (cont'd)</a:t>
            </a:r>
          </a:p>
        </p:txBody>
      </p:sp>
      <p:sp>
        <p:nvSpPr>
          <p:cNvPr id="27651" name="Rectangle 3"/>
          <p:cNvSpPr>
            <a:spLocks noGrp="1" noChangeArrowheads="1"/>
          </p:cNvSpPr>
          <p:nvPr>
            <p:ph idx="1"/>
          </p:nvPr>
        </p:nvSpPr>
        <p:spPr/>
        <p:txBody>
          <a:bodyPr rIns="91440"/>
          <a:lstStyle/>
          <a:p>
            <a:pPr eaLnBrk="1" hangingPunct="1"/>
            <a:r>
              <a:rPr lang="en-US" altLang="en-US" smtClean="0"/>
              <a:t>Pitfall 3: Nonexistent IRR</a:t>
            </a:r>
          </a:p>
          <a:p>
            <a:pPr lvl="1" eaLnBrk="1" hangingPunct="1">
              <a:spcBef>
                <a:spcPct val="40000"/>
              </a:spcBef>
            </a:pPr>
            <a:r>
              <a:rPr lang="en-US" altLang="en-US" smtClean="0"/>
              <a:t>Finally, Star is able to get the publisher to increase his advance to $750,000, in addition to the $1 million when the book is published in four years.  With these cash flows, no IRR exists; there is no discount rate that makes NPV equal to zero.</a:t>
            </a:r>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mtClean="0"/>
              <a:t>Figure 7.4  </a:t>
            </a:r>
            <a:r>
              <a:rPr lang="en-US" altLang="en-US" b="0" smtClean="0"/>
              <a:t>NPV of Star’s Final Offer</a:t>
            </a:r>
            <a:endParaRPr lang="en-US" altLang="en-US" smtClean="0"/>
          </a:p>
        </p:txBody>
      </p:sp>
      <p:sp>
        <p:nvSpPr>
          <p:cNvPr id="28675" name="Rectangle 3"/>
          <p:cNvSpPr>
            <a:spLocks noGrp="1" noChangeArrowheads="1"/>
          </p:cNvSpPr>
          <p:nvPr>
            <p:ph idx="1"/>
          </p:nvPr>
        </p:nvSpPr>
        <p:spPr>
          <a:xfrm>
            <a:off x="381000" y="5715000"/>
            <a:ext cx="8382000" cy="381000"/>
          </a:xfrm>
        </p:spPr>
        <p:txBody>
          <a:bodyPr rIns="91440"/>
          <a:lstStyle/>
          <a:p>
            <a:pPr eaLnBrk="1" hangingPunct="1"/>
            <a:r>
              <a:rPr lang="en-US" altLang="en-US" sz="1800" smtClean="0"/>
              <a:t>No IRR exists because the NPV is positive for all values of the discount rate. Thus the IRR rule cannot be used.</a:t>
            </a:r>
          </a:p>
        </p:txBody>
      </p:sp>
      <p:pic>
        <p:nvPicPr>
          <p:cNvPr id="28676" name="Picture 4" descr="fig07_04.gif"/>
          <p:cNvPicPr>
            <a:picLocks noChangeAspect="1"/>
          </p:cNvPicPr>
          <p:nvPr/>
        </p:nvPicPr>
        <p:blipFill>
          <a:blip r:embed="rId3" cstate="print"/>
          <a:srcRect/>
          <a:stretch>
            <a:fillRect/>
          </a:stretch>
        </p:blipFill>
        <p:spPr bwMode="auto">
          <a:xfrm>
            <a:off x="1295400" y="1905000"/>
            <a:ext cx="6672263" cy="3429000"/>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mtClean="0"/>
              <a:t>Applying The IRR Rule (cont'd)</a:t>
            </a:r>
          </a:p>
        </p:txBody>
      </p:sp>
      <p:sp>
        <p:nvSpPr>
          <p:cNvPr id="29699" name="Rectangle 3"/>
          <p:cNvSpPr>
            <a:spLocks noGrp="1" noChangeArrowheads="1"/>
          </p:cNvSpPr>
          <p:nvPr>
            <p:ph idx="1"/>
          </p:nvPr>
        </p:nvSpPr>
        <p:spPr/>
        <p:txBody>
          <a:bodyPr rIns="91440"/>
          <a:lstStyle/>
          <a:p>
            <a:pPr eaLnBrk="1" hangingPunct="1">
              <a:spcBef>
                <a:spcPct val="60000"/>
              </a:spcBef>
            </a:pPr>
            <a:r>
              <a:rPr lang="en-US" altLang="en-US" smtClean="0"/>
              <a:t>IRR Versus the IRR Rule</a:t>
            </a:r>
          </a:p>
          <a:p>
            <a:pPr lvl="1" eaLnBrk="1" hangingPunct="1">
              <a:spcBef>
                <a:spcPct val="60000"/>
              </a:spcBef>
            </a:pPr>
            <a:r>
              <a:rPr lang="en-US" altLang="en-US" smtClean="0"/>
              <a:t>While the IRR rule has shortcomings for making investment decisions, the IRR itself remains useful. IRR measures the average return of the investment and the sensitivity of the NPV to any estimation error in the cost of capital.</a:t>
            </a:r>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en-US" smtClean="0"/>
              <a:t>Textbook Example 7.1</a:t>
            </a:r>
          </a:p>
        </p:txBody>
      </p:sp>
      <p:pic>
        <p:nvPicPr>
          <p:cNvPr id="30723" name="Picture 4" descr="ex07_01a.gif"/>
          <p:cNvPicPr>
            <a:picLocks noChangeAspect="1"/>
          </p:cNvPicPr>
          <p:nvPr/>
        </p:nvPicPr>
        <p:blipFill>
          <a:blip r:embed="rId2" cstate="print"/>
          <a:srcRect/>
          <a:stretch>
            <a:fillRect/>
          </a:stretch>
        </p:blipFill>
        <p:spPr bwMode="auto">
          <a:xfrm>
            <a:off x="609600" y="1636713"/>
            <a:ext cx="8153400" cy="3965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en-US" smtClean="0"/>
              <a:t>Textbook Example 7.1 (cont’d)</a:t>
            </a:r>
          </a:p>
        </p:txBody>
      </p:sp>
      <p:pic>
        <p:nvPicPr>
          <p:cNvPr id="31747" name="Picture 3" descr="ex07_01b.gif"/>
          <p:cNvPicPr>
            <a:picLocks noChangeAspect="1"/>
          </p:cNvPicPr>
          <p:nvPr/>
        </p:nvPicPr>
        <p:blipFill>
          <a:blip r:embed="rId2" cstate="print"/>
          <a:srcRect/>
          <a:stretch>
            <a:fillRect/>
          </a:stretch>
        </p:blipFill>
        <p:spPr bwMode="auto">
          <a:xfrm>
            <a:off x="228600" y="2514600"/>
            <a:ext cx="8577263" cy="226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143000" y="76200"/>
            <a:ext cx="7696200" cy="1143000"/>
          </a:xfrm>
        </p:spPr>
        <p:txBody>
          <a:bodyPr/>
          <a:lstStyle/>
          <a:p>
            <a:pPr indent="3175" eaLnBrk="1" hangingPunct="1"/>
            <a:r>
              <a:rPr lang="en-US" altLang="en-US" b="0" smtClean="0"/>
              <a:t>NPV Profiles for Example 7.1</a:t>
            </a:r>
          </a:p>
        </p:txBody>
      </p:sp>
      <p:sp>
        <p:nvSpPr>
          <p:cNvPr id="32771" name="Rectangle 9"/>
          <p:cNvSpPr>
            <a:spLocks noGrp="1" noChangeArrowheads="1"/>
          </p:cNvSpPr>
          <p:nvPr>
            <p:ph idx="1"/>
          </p:nvPr>
        </p:nvSpPr>
        <p:spPr/>
        <p:txBody>
          <a:bodyPr/>
          <a:lstStyle/>
          <a:p>
            <a:pPr marL="0" indent="3175" eaLnBrk="1" hangingPunct="1">
              <a:buFontTx/>
              <a:buNone/>
            </a:pPr>
            <a:r>
              <a:rPr lang="en-US" altLang="en-US" sz="2400" smtClean="0"/>
              <a:t>While the IRR Rule works for project A, it fails for</a:t>
            </a:r>
          </a:p>
          <a:p>
            <a:pPr marL="0" indent="3175" eaLnBrk="1" hangingPunct="1">
              <a:buFontTx/>
              <a:buNone/>
            </a:pPr>
            <a:r>
              <a:rPr lang="en-US" altLang="en-US" sz="2400" smtClean="0"/>
              <a:t>each of the other projects.</a:t>
            </a:r>
          </a:p>
        </p:txBody>
      </p:sp>
      <p:pic>
        <p:nvPicPr>
          <p:cNvPr id="32772" name="Picture 4" descr="fig07_05.gif"/>
          <p:cNvPicPr>
            <a:picLocks noChangeAspect="1"/>
          </p:cNvPicPr>
          <p:nvPr/>
        </p:nvPicPr>
        <p:blipFill>
          <a:blip r:embed="rId2" cstate="print"/>
          <a:srcRect/>
          <a:stretch>
            <a:fillRect/>
          </a:stretch>
        </p:blipFill>
        <p:spPr bwMode="auto">
          <a:xfrm>
            <a:off x="533400" y="2514600"/>
            <a:ext cx="7815263" cy="3709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smtClean="0"/>
              <a:t>7.3 The Payback Rule</a:t>
            </a:r>
          </a:p>
        </p:txBody>
      </p:sp>
      <p:sp>
        <p:nvSpPr>
          <p:cNvPr id="35843" name="Rectangle 3"/>
          <p:cNvSpPr>
            <a:spLocks noGrp="1" noChangeArrowheads="1"/>
          </p:cNvSpPr>
          <p:nvPr>
            <p:ph idx="1"/>
          </p:nvPr>
        </p:nvSpPr>
        <p:spPr/>
        <p:txBody>
          <a:bodyPr rIns="91440"/>
          <a:lstStyle/>
          <a:p>
            <a:pPr eaLnBrk="1" hangingPunct="1">
              <a:lnSpc>
                <a:spcPct val="90000"/>
              </a:lnSpc>
              <a:spcBef>
                <a:spcPct val="60000"/>
              </a:spcBef>
            </a:pPr>
            <a:r>
              <a:rPr lang="en-US" altLang="en-US" smtClean="0"/>
              <a:t>The </a:t>
            </a:r>
            <a:r>
              <a:rPr lang="en-US" altLang="en-US" b="1" smtClean="0"/>
              <a:t>payback period</a:t>
            </a:r>
            <a:r>
              <a:rPr lang="en-US" altLang="en-US" smtClean="0"/>
              <a:t> is amount of time it takes to recover or pay back the initial investment. If the payback period is less than a pre-specified length of time, you accept the project. Otherwise, you reject the project.</a:t>
            </a:r>
          </a:p>
          <a:p>
            <a:pPr lvl="1" eaLnBrk="1" hangingPunct="1">
              <a:lnSpc>
                <a:spcPct val="90000"/>
              </a:lnSpc>
              <a:spcBef>
                <a:spcPct val="40000"/>
              </a:spcBef>
            </a:pPr>
            <a:r>
              <a:rPr lang="en-US" altLang="en-US" smtClean="0"/>
              <a:t>The payback rule is used by many companies because of its simplicity.</a:t>
            </a:r>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smtClean="0"/>
              <a:t>The Payback Rule (cont’d)</a:t>
            </a:r>
          </a:p>
        </p:txBody>
      </p:sp>
      <p:sp>
        <p:nvSpPr>
          <p:cNvPr id="40963" name="Rectangle 3"/>
          <p:cNvSpPr>
            <a:spLocks noGrp="1" noChangeArrowheads="1"/>
          </p:cNvSpPr>
          <p:nvPr>
            <p:ph idx="1"/>
          </p:nvPr>
        </p:nvSpPr>
        <p:spPr/>
        <p:txBody>
          <a:bodyPr rIns="91440"/>
          <a:lstStyle/>
          <a:p>
            <a:pPr eaLnBrk="1" hangingPunct="1">
              <a:lnSpc>
                <a:spcPct val="90000"/>
              </a:lnSpc>
              <a:spcBef>
                <a:spcPct val="60000"/>
              </a:spcBef>
            </a:pPr>
            <a:r>
              <a:rPr lang="en-US" altLang="en-US" smtClean="0"/>
              <a:t>Pitfalls</a:t>
            </a:r>
          </a:p>
          <a:p>
            <a:pPr lvl="1" eaLnBrk="1" hangingPunct="1">
              <a:lnSpc>
                <a:spcPct val="90000"/>
              </a:lnSpc>
              <a:spcBef>
                <a:spcPct val="60000"/>
              </a:spcBef>
            </a:pPr>
            <a:r>
              <a:rPr lang="en-US" altLang="en-US" smtClean="0"/>
              <a:t>Ignores the project’s cost of capital and time value of money.</a:t>
            </a:r>
          </a:p>
          <a:p>
            <a:pPr lvl="1" eaLnBrk="1" hangingPunct="1">
              <a:lnSpc>
                <a:spcPct val="90000"/>
              </a:lnSpc>
              <a:spcBef>
                <a:spcPct val="60000"/>
              </a:spcBef>
            </a:pPr>
            <a:r>
              <a:rPr lang="en-US" altLang="en-US" smtClean="0"/>
              <a:t>Ignores cash flows after the payback period.</a:t>
            </a:r>
          </a:p>
          <a:p>
            <a:pPr lvl="1" eaLnBrk="1" hangingPunct="1">
              <a:lnSpc>
                <a:spcPct val="90000"/>
              </a:lnSpc>
              <a:spcBef>
                <a:spcPct val="60000"/>
              </a:spcBef>
            </a:pPr>
            <a:r>
              <a:rPr lang="en-US" altLang="en-US" smtClean="0"/>
              <a:t>Relies on an ad hoc decision criterion.</a:t>
            </a:r>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noChangeArrowheads="1"/>
          </p:cNvSpPr>
          <p:nvPr>
            <p:ph type="title"/>
          </p:nvPr>
        </p:nvSpPr>
        <p:spPr/>
        <p:txBody>
          <a:bodyPr/>
          <a:lstStyle/>
          <a:p>
            <a:pPr eaLnBrk="1" hangingPunct="1"/>
            <a:r>
              <a:rPr lang="en-US" altLang="en-US" smtClean="0"/>
              <a:t>7.4 Choosing Between Projects</a:t>
            </a:r>
          </a:p>
        </p:txBody>
      </p:sp>
      <p:sp>
        <p:nvSpPr>
          <p:cNvPr id="41987" name="Rectangle 7"/>
          <p:cNvSpPr>
            <a:spLocks noGrp="1" noChangeArrowheads="1"/>
          </p:cNvSpPr>
          <p:nvPr>
            <p:ph idx="1"/>
          </p:nvPr>
        </p:nvSpPr>
        <p:spPr/>
        <p:txBody>
          <a:bodyPr rIns="91440"/>
          <a:lstStyle/>
          <a:p>
            <a:pPr eaLnBrk="1" hangingPunct="1"/>
            <a:r>
              <a:rPr lang="en-US" altLang="en-US" smtClean="0"/>
              <a:t>Mutually Exclusive Projects</a:t>
            </a:r>
          </a:p>
          <a:p>
            <a:pPr lvl="1" eaLnBrk="1" hangingPunct="1">
              <a:spcBef>
                <a:spcPct val="50000"/>
              </a:spcBef>
            </a:pPr>
            <a:r>
              <a:rPr lang="en-US" altLang="en-US" smtClean="0"/>
              <a:t>When you must choose only one project among several possible projects, the choice is mutually exclusive.</a:t>
            </a:r>
          </a:p>
          <a:p>
            <a:pPr lvl="1" eaLnBrk="1" hangingPunct="1">
              <a:spcBef>
                <a:spcPct val="50000"/>
              </a:spcBef>
            </a:pPr>
            <a:r>
              <a:rPr lang="en-US" altLang="en-US" smtClean="0"/>
              <a:t>NPV Rule</a:t>
            </a:r>
          </a:p>
          <a:p>
            <a:pPr lvl="2" eaLnBrk="1" hangingPunct="1">
              <a:spcBef>
                <a:spcPct val="25000"/>
              </a:spcBef>
            </a:pPr>
            <a:r>
              <a:rPr lang="en-US" altLang="en-US" smtClean="0"/>
              <a:t>Select the project with the highest NPV.</a:t>
            </a:r>
          </a:p>
          <a:p>
            <a:pPr lvl="1" eaLnBrk="1" hangingPunct="1">
              <a:spcBef>
                <a:spcPct val="50000"/>
              </a:spcBef>
            </a:pPr>
            <a:r>
              <a:rPr lang="en-US" altLang="en-US" smtClean="0"/>
              <a:t>IRR Rule</a:t>
            </a:r>
          </a:p>
          <a:p>
            <a:pPr lvl="2" eaLnBrk="1" hangingPunct="1">
              <a:spcBef>
                <a:spcPct val="25000"/>
              </a:spcBef>
            </a:pPr>
            <a:r>
              <a:rPr lang="en-US" altLang="en-US" smtClean="0"/>
              <a:t>Selecting the project with the highest IRR may lead </a:t>
            </a:r>
            <a:br>
              <a:rPr lang="en-US" altLang="en-US" smtClean="0"/>
            </a:br>
            <a:r>
              <a:rPr lang="en-US" altLang="en-US" smtClean="0"/>
              <a:t>to mistakes.</a:t>
            </a:r>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altLang="en-US" smtClean="0"/>
              <a:t>Textbook Example 7.3</a:t>
            </a:r>
          </a:p>
        </p:txBody>
      </p:sp>
      <p:pic>
        <p:nvPicPr>
          <p:cNvPr id="43011" name="Picture 3" descr="ex07_03a.gif"/>
          <p:cNvPicPr>
            <a:picLocks noChangeAspect="1"/>
          </p:cNvPicPr>
          <p:nvPr/>
        </p:nvPicPr>
        <p:blipFill>
          <a:blip r:embed="rId2" cstate="print"/>
          <a:srcRect/>
          <a:stretch>
            <a:fillRect/>
          </a:stretch>
        </p:blipFill>
        <p:spPr bwMode="auto">
          <a:xfrm>
            <a:off x="457200" y="1617663"/>
            <a:ext cx="8382000" cy="40782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xfrm>
            <a:off x="1143000" y="84138"/>
            <a:ext cx="7696200" cy="1143000"/>
          </a:xfrm>
        </p:spPr>
        <p:txBody>
          <a:bodyPr/>
          <a:lstStyle/>
          <a:p>
            <a:pPr eaLnBrk="1" hangingPunct="1"/>
            <a:r>
              <a:rPr lang="en-US" altLang="en-US" smtClean="0"/>
              <a:t>7.1 NPV and Stand-Alone Projects</a:t>
            </a:r>
          </a:p>
        </p:txBody>
      </p:sp>
      <p:sp>
        <p:nvSpPr>
          <p:cNvPr id="14339" name="Rectangle 5"/>
          <p:cNvSpPr>
            <a:spLocks noGrp="1" noChangeArrowheads="1"/>
          </p:cNvSpPr>
          <p:nvPr>
            <p:ph idx="1"/>
          </p:nvPr>
        </p:nvSpPr>
        <p:spPr>
          <a:xfrm>
            <a:off x="381000" y="1439863"/>
            <a:ext cx="8382000" cy="4648200"/>
          </a:xfrm>
        </p:spPr>
        <p:txBody>
          <a:bodyPr rIns="91440"/>
          <a:lstStyle/>
          <a:p>
            <a:pPr eaLnBrk="1" hangingPunct="1">
              <a:spcBef>
                <a:spcPct val="60000"/>
              </a:spcBef>
            </a:pPr>
            <a:r>
              <a:rPr lang="en-US" altLang="en-US" smtClean="0"/>
              <a:t>Consider a take-it-or-leave-it investment decision involving a single, stand-alone project for Fredrick’s Feed and Farm (FFF).</a:t>
            </a:r>
          </a:p>
          <a:p>
            <a:pPr lvl="1" eaLnBrk="1" hangingPunct="1">
              <a:spcBef>
                <a:spcPct val="60000"/>
              </a:spcBef>
            </a:pPr>
            <a:r>
              <a:rPr lang="en-US" altLang="en-US" smtClean="0"/>
              <a:t>The project costs $250 million and is expected to generate cash flows of $35 million per year, starting at the end of the first year and lasting forever.</a:t>
            </a:r>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ltLang="en-US" smtClean="0"/>
              <a:t>Textbook Example 7.3 (cont’d)</a:t>
            </a:r>
          </a:p>
        </p:txBody>
      </p:sp>
      <p:pic>
        <p:nvPicPr>
          <p:cNvPr id="44035" name="Picture 3" descr="ex07_03b.gif"/>
          <p:cNvPicPr>
            <a:picLocks noChangeAspect="1"/>
          </p:cNvPicPr>
          <p:nvPr/>
        </p:nvPicPr>
        <p:blipFill>
          <a:blip r:embed="rId2" cstate="print"/>
          <a:srcRect/>
          <a:stretch>
            <a:fillRect/>
          </a:stretch>
        </p:blipFill>
        <p:spPr bwMode="auto">
          <a:xfrm>
            <a:off x="457200" y="1447800"/>
            <a:ext cx="8278813"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p:nvPr>
        </p:nvSpPr>
        <p:spPr>
          <a:xfrm>
            <a:off x="1143000" y="84138"/>
            <a:ext cx="7696200" cy="1143000"/>
          </a:xfrm>
        </p:spPr>
        <p:txBody>
          <a:bodyPr/>
          <a:lstStyle/>
          <a:p>
            <a:pPr eaLnBrk="1" hangingPunct="1"/>
            <a:r>
              <a:rPr lang="en-US" altLang="en-US" sz="2800" smtClean="0"/>
              <a:t>IRR Rule and Mutually Exclusive Investments: Differences in Scale</a:t>
            </a:r>
          </a:p>
        </p:txBody>
      </p:sp>
      <p:sp>
        <p:nvSpPr>
          <p:cNvPr id="46083" name="Rectangle 5"/>
          <p:cNvSpPr>
            <a:spLocks noGrp="1" noChangeArrowheads="1"/>
          </p:cNvSpPr>
          <p:nvPr>
            <p:ph idx="1"/>
          </p:nvPr>
        </p:nvSpPr>
        <p:spPr/>
        <p:txBody>
          <a:bodyPr rIns="91440"/>
          <a:lstStyle/>
          <a:p>
            <a:pPr eaLnBrk="1" hangingPunct="1"/>
            <a:r>
              <a:rPr lang="en-US" altLang="en-US" smtClean="0"/>
              <a:t>If a project’s size is doubled, its NPV will double. This is not the case with IRR. Thus, the IRR rule cannot be used to compare projects of different scales.</a:t>
            </a:r>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143000" y="84138"/>
            <a:ext cx="7696200" cy="1143000"/>
          </a:xfrm>
        </p:spPr>
        <p:txBody>
          <a:bodyPr/>
          <a:lstStyle/>
          <a:p>
            <a:pPr eaLnBrk="1" hangingPunct="1"/>
            <a:r>
              <a:rPr lang="en-US" altLang="en-US" sz="2800" smtClean="0"/>
              <a:t>IRR Rule and Mutually Exclusive Investments: Timing of Cash Flows</a:t>
            </a:r>
          </a:p>
        </p:txBody>
      </p:sp>
      <p:sp>
        <p:nvSpPr>
          <p:cNvPr id="48131" name="Rectangle 3"/>
          <p:cNvSpPr>
            <a:spLocks noGrp="1" noChangeArrowheads="1"/>
          </p:cNvSpPr>
          <p:nvPr>
            <p:ph idx="1"/>
          </p:nvPr>
        </p:nvSpPr>
        <p:spPr/>
        <p:txBody>
          <a:bodyPr rIns="91440"/>
          <a:lstStyle/>
          <a:p>
            <a:pPr eaLnBrk="1" hangingPunct="1">
              <a:spcBef>
                <a:spcPct val="50000"/>
              </a:spcBef>
            </a:pPr>
            <a:r>
              <a:rPr lang="en-US" altLang="en-US" sz="2400" smtClean="0"/>
              <a:t>Another problem with the IRR is that it can be affected by changing the timing of the cash flows, even when the scale is the same.</a:t>
            </a:r>
          </a:p>
          <a:p>
            <a:pPr lvl="1" eaLnBrk="1" hangingPunct="1">
              <a:spcBef>
                <a:spcPct val="50000"/>
              </a:spcBef>
            </a:pPr>
            <a:r>
              <a:rPr lang="en-US" altLang="en-US" sz="2000" smtClean="0"/>
              <a:t>IRR is a return, but the dollar value of earning a given return depends on how long the return is earned.</a:t>
            </a:r>
          </a:p>
          <a:p>
            <a:pPr eaLnBrk="1" hangingPunct="1">
              <a:spcBef>
                <a:spcPct val="50000"/>
              </a:spcBef>
            </a:pPr>
            <a:r>
              <a:rPr lang="en-US" altLang="en-US" sz="2400" smtClean="0"/>
              <a:t>Consider again the coffee shop and the music store investment in Example 7.3.  Both have the same initial scale and the same horizon.  The coffee shop has a lower IRR, but a higher NPV because of its higher growth rate.</a:t>
            </a:r>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smtClean="0"/>
              <a:t>IRR Rule and Mutually Exclusive Investments: Differences in Risk</a:t>
            </a:r>
          </a:p>
        </p:txBody>
      </p:sp>
      <p:sp>
        <p:nvSpPr>
          <p:cNvPr id="49155" name="Rectangle 3"/>
          <p:cNvSpPr>
            <a:spLocks noGrp="1" noChangeArrowheads="1"/>
          </p:cNvSpPr>
          <p:nvPr>
            <p:ph idx="1"/>
          </p:nvPr>
        </p:nvSpPr>
        <p:spPr/>
        <p:txBody>
          <a:bodyPr rIns="91440"/>
          <a:lstStyle/>
          <a:p>
            <a:pPr eaLnBrk="1" hangingPunct="1"/>
            <a:r>
              <a:rPr lang="en-US" altLang="en-US" smtClean="0"/>
              <a:t>An IRR that is attractive for a safe project need not be attractive for a riskier project.  </a:t>
            </a:r>
          </a:p>
          <a:p>
            <a:pPr eaLnBrk="1" hangingPunct="1"/>
            <a:r>
              <a:rPr lang="en-US" altLang="en-US" smtClean="0"/>
              <a:t>Consider the investment in the electronics store from Example 7.3.  The IRR is higher than those of the other investment opportunities, yet the NPV is the lowest.  </a:t>
            </a:r>
          </a:p>
          <a:p>
            <a:pPr eaLnBrk="1" hangingPunct="1"/>
            <a:r>
              <a:rPr lang="en-US" altLang="en-US" smtClean="0"/>
              <a:t>The higher cost of capital means a higher IRR is necessary to make the project attractive.</a:t>
            </a:r>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ChangeArrowheads="1"/>
          </p:cNvSpPr>
          <p:nvPr>
            <p:ph type="title"/>
          </p:nvPr>
        </p:nvSpPr>
        <p:spPr/>
        <p:txBody>
          <a:bodyPr/>
          <a:lstStyle/>
          <a:p>
            <a:pPr eaLnBrk="1" hangingPunct="1"/>
            <a:r>
              <a:rPr lang="en-US" altLang="en-US" smtClean="0"/>
              <a:t>The Incremental IRR Rule</a:t>
            </a:r>
          </a:p>
        </p:txBody>
      </p:sp>
      <p:sp>
        <p:nvSpPr>
          <p:cNvPr id="50179" name="Rectangle 7"/>
          <p:cNvSpPr>
            <a:spLocks noGrp="1" noChangeArrowheads="1"/>
          </p:cNvSpPr>
          <p:nvPr>
            <p:ph idx="1"/>
          </p:nvPr>
        </p:nvSpPr>
        <p:spPr/>
        <p:txBody>
          <a:bodyPr rIns="91440"/>
          <a:lstStyle/>
          <a:p>
            <a:pPr eaLnBrk="1" hangingPunct="1"/>
            <a:r>
              <a:rPr lang="en-US" altLang="en-US" smtClean="0"/>
              <a:t>Incremental IRR Investment Rule</a:t>
            </a:r>
          </a:p>
          <a:p>
            <a:pPr lvl="1" eaLnBrk="1" hangingPunct="1"/>
            <a:r>
              <a:rPr lang="en-US" altLang="en-US" smtClean="0"/>
              <a:t>Apply the IRR rule to the difference between the cash flows of the two mutually exclusive alternatives (the increment to the cash flows of one investment over the other).</a:t>
            </a:r>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en-US" altLang="en-US" smtClean="0"/>
              <a:t>Textbook Example 7.4</a:t>
            </a:r>
          </a:p>
        </p:txBody>
      </p:sp>
      <p:pic>
        <p:nvPicPr>
          <p:cNvPr id="51203" name="Picture 3" descr="ex07_04a.gif"/>
          <p:cNvPicPr>
            <a:picLocks noChangeAspect="1"/>
          </p:cNvPicPr>
          <p:nvPr/>
        </p:nvPicPr>
        <p:blipFill>
          <a:blip r:embed="rId2" cstate="print"/>
          <a:srcRect/>
          <a:stretch>
            <a:fillRect/>
          </a:stretch>
        </p:blipFill>
        <p:spPr bwMode="auto">
          <a:xfrm>
            <a:off x="381000" y="1905000"/>
            <a:ext cx="8458200" cy="375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altLang="en-US" smtClean="0"/>
              <a:t>Textbook Example 7.4 (cont’d)</a:t>
            </a:r>
          </a:p>
        </p:txBody>
      </p:sp>
      <p:pic>
        <p:nvPicPr>
          <p:cNvPr id="52227" name="Picture 3" descr="ex07_04b.gif"/>
          <p:cNvPicPr>
            <a:picLocks noChangeAspect="1"/>
          </p:cNvPicPr>
          <p:nvPr/>
        </p:nvPicPr>
        <p:blipFill>
          <a:blip r:embed="rId2" cstate="print"/>
          <a:srcRect/>
          <a:stretch>
            <a:fillRect/>
          </a:stretch>
        </p:blipFill>
        <p:spPr bwMode="auto">
          <a:xfrm>
            <a:off x="1219200" y="1219200"/>
            <a:ext cx="7281863" cy="4872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US" altLang="en-US" smtClean="0"/>
              <a:t>Textbook Example 7.4 (cont’d)</a:t>
            </a:r>
          </a:p>
        </p:txBody>
      </p:sp>
      <p:pic>
        <p:nvPicPr>
          <p:cNvPr id="53251" name="Picture 3" descr="ex07_04c.gif"/>
          <p:cNvPicPr>
            <a:picLocks noChangeAspect="1"/>
          </p:cNvPicPr>
          <p:nvPr/>
        </p:nvPicPr>
        <p:blipFill>
          <a:blip r:embed="rId2" cstate="print"/>
          <a:srcRect/>
          <a:stretch>
            <a:fillRect/>
          </a:stretch>
        </p:blipFill>
        <p:spPr bwMode="auto">
          <a:xfrm>
            <a:off x="304800" y="1676400"/>
            <a:ext cx="8534400" cy="3730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smtClean="0"/>
              <a:t>Figure 7.5  </a:t>
            </a:r>
            <a:r>
              <a:rPr lang="en-US" altLang="en-US" b="0" smtClean="0"/>
              <a:t>Comparison of Minor</a:t>
            </a:r>
            <a:br>
              <a:rPr lang="en-US" altLang="en-US" b="0" smtClean="0"/>
            </a:br>
            <a:r>
              <a:rPr lang="en-US" altLang="en-US" b="0" smtClean="0"/>
              <a:t>and Major Overhauls</a:t>
            </a:r>
            <a:endParaRPr lang="en-US" altLang="en-US" sz="900" b="0" smtClean="0">
              <a:solidFill>
                <a:srgbClr val="B9B419"/>
              </a:solidFill>
            </a:endParaRPr>
          </a:p>
        </p:txBody>
      </p:sp>
      <p:sp>
        <p:nvSpPr>
          <p:cNvPr id="54275" name="Rectangle 3"/>
          <p:cNvSpPr>
            <a:spLocks noGrp="1" noChangeArrowheads="1"/>
          </p:cNvSpPr>
          <p:nvPr>
            <p:ph idx="1"/>
          </p:nvPr>
        </p:nvSpPr>
        <p:spPr>
          <a:xfrm>
            <a:off x="304800" y="5257800"/>
            <a:ext cx="8382000" cy="533400"/>
          </a:xfrm>
        </p:spPr>
        <p:txBody>
          <a:bodyPr rIns="91440"/>
          <a:lstStyle/>
          <a:p>
            <a:pPr marL="0" indent="0" eaLnBrk="1" hangingPunct="1">
              <a:buFontTx/>
              <a:buNone/>
            </a:pPr>
            <a:r>
              <a:rPr lang="en-US" altLang="en-US" sz="1800" smtClean="0"/>
              <a:t>In Example7.4, we can see that despite its lower IRR, the major overhaul has a higher NPV at the cost of capital of 12%. Note also that the incremental IRR of 20% determines the crossover point or discount rate at which the optimal decision changes.</a:t>
            </a:r>
          </a:p>
        </p:txBody>
      </p:sp>
      <p:pic>
        <p:nvPicPr>
          <p:cNvPr id="54276" name="Picture 5" descr="Y:\Graphics\Powerpoint\PEARSON\BERK\Final files\ch07\c07f006.jpg"/>
          <p:cNvPicPr>
            <a:picLocks noChangeAspect="1" noChangeArrowheads="1"/>
          </p:cNvPicPr>
          <p:nvPr/>
        </p:nvPicPr>
        <p:blipFill>
          <a:blip r:embed="rId3" cstate="print"/>
          <a:srcRect/>
          <a:stretch>
            <a:fillRect/>
          </a:stretch>
        </p:blipFill>
        <p:spPr bwMode="auto">
          <a:xfrm>
            <a:off x="1622425" y="1295400"/>
            <a:ext cx="5899150" cy="3689350"/>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noChangeArrowheads="1"/>
          </p:cNvSpPr>
          <p:nvPr>
            <p:ph type="title"/>
          </p:nvPr>
        </p:nvSpPr>
        <p:spPr/>
        <p:txBody>
          <a:bodyPr/>
          <a:lstStyle/>
          <a:p>
            <a:pPr eaLnBrk="1" hangingPunct="1"/>
            <a:r>
              <a:rPr lang="en-US" altLang="en-US" smtClean="0"/>
              <a:t>The Incremental IRR Rule (cont'd)</a:t>
            </a:r>
          </a:p>
        </p:txBody>
      </p:sp>
      <p:sp>
        <p:nvSpPr>
          <p:cNvPr id="60419" name="Rectangle 5"/>
          <p:cNvSpPr>
            <a:spLocks noGrp="1" noChangeArrowheads="1"/>
          </p:cNvSpPr>
          <p:nvPr>
            <p:ph idx="1"/>
          </p:nvPr>
        </p:nvSpPr>
        <p:spPr/>
        <p:txBody>
          <a:bodyPr rIns="91440"/>
          <a:lstStyle/>
          <a:p>
            <a:pPr eaLnBrk="1" hangingPunct="1">
              <a:spcBef>
                <a:spcPct val="45000"/>
              </a:spcBef>
            </a:pPr>
            <a:r>
              <a:rPr lang="en-US" altLang="en-US" smtClean="0"/>
              <a:t>Shortcomings of the Incremental IRR Rule</a:t>
            </a:r>
          </a:p>
          <a:p>
            <a:pPr lvl="1" eaLnBrk="1" hangingPunct="1">
              <a:spcBef>
                <a:spcPct val="45000"/>
              </a:spcBef>
            </a:pPr>
            <a:r>
              <a:rPr lang="en-US" altLang="en-US" smtClean="0"/>
              <a:t>The incremental IRR may not exist.</a:t>
            </a:r>
          </a:p>
          <a:p>
            <a:pPr lvl="1" eaLnBrk="1" hangingPunct="1">
              <a:spcBef>
                <a:spcPct val="45000"/>
              </a:spcBef>
            </a:pPr>
            <a:r>
              <a:rPr lang="en-US" altLang="en-US" smtClean="0"/>
              <a:t>Multiple incremental IRRs could exist.</a:t>
            </a:r>
          </a:p>
          <a:p>
            <a:pPr lvl="1" eaLnBrk="1" hangingPunct="1">
              <a:spcBef>
                <a:spcPct val="45000"/>
              </a:spcBef>
            </a:pPr>
            <a:r>
              <a:rPr lang="en-US" altLang="en-US" smtClean="0"/>
              <a:t>The fact that the IRR exceeds the cost of capital for both projects does not imply that either project has a positive NPV.</a:t>
            </a:r>
          </a:p>
          <a:p>
            <a:pPr lvl="1" eaLnBrk="1" hangingPunct="1">
              <a:spcBef>
                <a:spcPct val="45000"/>
              </a:spcBef>
            </a:pPr>
            <a:r>
              <a:rPr lang="en-US" altLang="en-US" smtClean="0"/>
              <a:t>When individual projects have different costs of capital, it is not obvious which cost of capital the incremental IRR should be compared to.</a:t>
            </a:r>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en-US" smtClean="0"/>
              <a:t>Applying the NPV Rule</a:t>
            </a:r>
          </a:p>
        </p:txBody>
      </p:sp>
      <p:sp>
        <p:nvSpPr>
          <p:cNvPr id="1028" name="Rectangle 3"/>
          <p:cNvSpPr>
            <a:spLocks noGrp="1" noChangeArrowheads="1"/>
          </p:cNvSpPr>
          <p:nvPr>
            <p:ph idx="1"/>
          </p:nvPr>
        </p:nvSpPr>
        <p:spPr>
          <a:xfrm>
            <a:off x="381000" y="1439863"/>
            <a:ext cx="8382000" cy="4648200"/>
          </a:xfrm>
        </p:spPr>
        <p:txBody>
          <a:bodyPr rIns="91440"/>
          <a:lstStyle/>
          <a:p>
            <a:pPr eaLnBrk="1" hangingPunct="1"/>
            <a:r>
              <a:rPr lang="en-US" altLang="en-US" smtClean="0"/>
              <a:t>The NPV of the project is calculated as:</a:t>
            </a:r>
          </a:p>
          <a:p>
            <a:pPr lvl="2" eaLnBrk="1" hangingPunct="1">
              <a:spcBef>
                <a:spcPct val="450000"/>
              </a:spcBef>
            </a:pPr>
            <a:r>
              <a:rPr lang="en-US" altLang="en-US" smtClean="0"/>
              <a:t>The NPV is dependent on the discount rate.</a:t>
            </a:r>
          </a:p>
        </p:txBody>
      </p:sp>
      <p:graphicFrame>
        <p:nvGraphicFramePr>
          <p:cNvPr id="1026" name="Object 4"/>
          <p:cNvGraphicFramePr>
            <a:graphicFrameLocks noChangeAspect="1"/>
          </p:cNvGraphicFramePr>
          <p:nvPr/>
        </p:nvGraphicFramePr>
        <p:xfrm>
          <a:off x="1225550" y="2157413"/>
          <a:ext cx="3316288" cy="912812"/>
        </p:xfrm>
        <a:graphic>
          <a:graphicData uri="http://schemas.openxmlformats.org/presentationml/2006/ole">
            <p:oleObj spid="_x0000_s1026" name="Equation" r:id="rId4" imgW="1435100" imgH="393700" progId="Equation.DSMT4">
              <p:embed/>
            </p:oleObj>
          </a:graphicData>
        </a:graphic>
      </p:graphicFrame>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title"/>
          </p:nvPr>
        </p:nvSpPr>
        <p:spPr/>
        <p:txBody>
          <a:bodyPr/>
          <a:lstStyle/>
          <a:p>
            <a:pPr eaLnBrk="1" hangingPunct="1"/>
            <a:r>
              <a:rPr lang="en-US" altLang="en-US" smtClean="0"/>
              <a:t>7.5 Project Selection </a:t>
            </a:r>
            <a:br>
              <a:rPr lang="en-US" altLang="en-US" smtClean="0"/>
            </a:br>
            <a:r>
              <a:rPr lang="en-US" altLang="en-US" smtClean="0"/>
              <a:t>with Resource Constraints</a:t>
            </a:r>
          </a:p>
        </p:txBody>
      </p:sp>
      <p:sp>
        <p:nvSpPr>
          <p:cNvPr id="61443" name="Rectangle 5"/>
          <p:cNvSpPr>
            <a:spLocks noGrp="1" noChangeArrowheads="1"/>
          </p:cNvSpPr>
          <p:nvPr>
            <p:ph idx="1"/>
          </p:nvPr>
        </p:nvSpPr>
        <p:spPr>
          <a:xfrm>
            <a:off x="381000" y="1447800"/>
            <a:ext cx="8763000" cy="4648200"/>
          </a:xfrm>
        </p:spPr>
        <p:txBody>
          <a:bodyPr rIns="91440"/>
          <a:lstStyle/>
          <a:p>
            <a:pPr eaLnBrk="1" hangingPunct="1"/>
            <a:r>
              <a:rPr lang="en-US" altLang="en-US" smtClean="0"/>
              <a:t>Evaluation of Projects with Different Resource Constraints</a:t>
            </a:r>
          </a:p>
          <a:p>
            <a:pPr lvl="1" eaLnBrk="1" hangingPunct="1"/>
            <a:r>
              <a:rPr lang="en-US" altLang="en-US" smtClean="0"/>
              <a:t>Consider three possible projects with a $100 million budget constraint:</a:t>
            </a:r>
          </a:p>
          <a:p>
            <a:pPr lvl="1" eaLnBrk="1" hangingPunct="1"/>
            <a:endParaRPr lang="en-US" altLang="en-US" smtClean="0"/>
          </a:p>
          <a:p>
            <a:pPr eaLnBrk="1" hangingPunct="1">
              <a:buFontTx/>
              <a:buNone/>
            </a:pPr>
            <a:r>
              <a:rPr lang="en-US" altLang="en-US" sz="2400" b="1" smtClean="0"/>
              <a:t>Table 7.1</a:t>
            </a:r>
            <a:r>
              <a:rPr lang="en-US" altLang="en-US" sz="2400" smtClean="0"/>
              <a:t>  </a:t>
            </a:r>
            <a:r>
              <a:rPr lang="en-US" altLang="en-US" sz="2400" smtClean="0">
                <a:solidFill>
                  <a:srgbClr val="000000"/>
                </a:solidFill>
              </a:rPr>
              <a:t>Possible Projects for a $100 Million Budget</a:t>
            </a:r>
            <a:endParaRPr lang="en-US" altLang="en-US" sz="900" smtClean="0">
              <a:solidFill>
                <a:srgbClr val="000000"/>
              </a:solidFill>
            </a:endParaRPr>
          </a:p>
        </p:txBody>
      </p:sp>
      <p:pic>
        <p:nvPicPr>
          <p:cNvPr id="61444" name="Picture 4" descr="tbl07_01.gif"/>
          <p:cNvPicPr>
            <a:picLocks noChangeAspect="1"/>
          </p:cNvPicPr>
          <p:nvPr/>
        </p:nvPicPr>
        <p:blipFill>
          <a:blip r:embed="rId3" cstate="print"/>
          <a:srcRect/>
          <a:stretch>
            <a:fillRect/>
          </a:stretch>
        </p:blipFill>
        <p:spPr bwMode="auto">
          <a:xfrm>
            <a:off x="457200" y="4495800"/>
            <a:ext cx="8153400" cy="1568450"/>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en-US" smtClean="0"/>
              <a:t>Profitability Index</a:t>
            </a:r>
          </a:p>
        </p:txBody>
      </p:sp>
      <p:sp>
        <p:nvSpPr>
          <p:cNvPr id="7172" name="Rectangle 3"/>
          <p:cNvSpPr>
            <a:spLocks noGrp="1" noChangeArrowheads="1"/>
          </p:cNvSpPr>
          <p:nvPr>
            <p:ph idx="1"/>
          </p:nvPr>
        </p:nvSpPr>
        <p:spPr/>
        <p:txBody>
          <a:bodyPr rIns="91440"/>
          <a:lstStyle/>
          <a:p>
            <a:pPr eaLnBrk="1" hangingPunct="1"/>
            <a:r>
              <a:rPr lang="en-US" altLang="en-US" smtClean="0"/>
              <a:t>The </a:t>
            </a:r>
            <a:r>
              <a:rPr lang="en-US" altLang="en-US" b="1" smtClean="0"/>
              <a:t>profitability index</a:t>
            </a:r>
            <a:r>
              <a:rPr lang="en-US" altLang="en-US" smtClean="0"/>
              <a:t> can be used to identify the optimal combination of projects to undertake.</a:t>
            </a:r>
          </a:p>
          <a:p>
            <a:pPr lvl="1" eaLnBrk="1" hangingPunct="1">
              <a:spcBef>
                <a:spcPct val="400000"/>
              </a:spcBef>
            </a:pPr>
            <a:r>
              <a:rPr lang="en-US" altLang="en-US" smtClean="0"/>
              <a:t>From Table 7.1, we can see it is better to take projects II &amp; III together and forgo project I.</a:t>
            </a:r>
          </a:p>
        </p:txBody>
      </p:sp>
      <p:graphicFrame>
        <p:nvGraphicFramePr>
          <p:cNvPr id="7170" name="Object 0"/>
          <p:cNvGraphicFramePr>
            <a:graphicFrameLocks noChangeAspect="1"/>
          </p:cNvGraphicFramePr>
          <p:nvPr/>
        </p:nvGraphicFramePr>
        <p:xfrm>
          <a:off x="871538" y="3209925"/>
          <a:ext cx="7399337" cy="676275"/>
        </p:xfrm>
        <a:graphic>
          <a:graphicData uri="http://schemas.openxmlformats.org/presentationml/2006/ole">
            <p:oleObj spid="_x0000_s7170" name="Equation" r:id="rId4" imgW="4305300" imgH="393700" progId="Equation.DSMT4">
              <p:embed/>
            </p:oleObj>
          </a:graphicData>
        </a:graphic>
      </p:graphicFrame>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p:txBody>
          <a:bodyPr/>
          <a:lstStyle/>
          <a:p>
            <a:pPr eaLnBrk="1" hangingPunct="1"/>
            <a:r>
              <a:rPr lang="en-US" altLang="en-US" smtClean="0"/>
              <a:t>Textbook Example 7.5</a:t>
            </a:r>
          </a:p>
        </p:txBody>
      </p:sp>
      <p:pic>
        <p:nvPicPr>
          <p:cNvPr id="62467" name="Picture 3" descr="ex07_05a.gif"/>
          <p:cNvPicPr>
            <a:picLocks noChangeAspect="1"/>
          </p:cNvPicPr>
          <p:nvPr/>
        </p:nvPicPr>
        <p:blipFill>
          <a:blip r:embed="rId3" cstate="print"/>
          <a:srcRect/>
          <a:stretch>
            <a:fillRect/>
          </a:stretch>
        </p:blipFill>
        <p:spPr bwMode="auto">
          <a:xfrm>
            <a:off x="533400" y="1371600"/>
            <a:ext cx="7935913" cy="4800600"/>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eaLnBrk="1" hangingPunct="1"/>
            <a:r>
              <a:rPr lang="en-US" altLang="en-US" smtClean="0"/>
              <a:t>Textbook Example 7.5 (cont’d)</a:t>
            </a:r>
          </a:p>
        </p:txBody>
      </p:sp>
      <p:pic>
        <p:nvPicPr>
          <p:cNvPr id="63491" name="Picture 3" descr="ex07_05b.gif"/>
          <p:cNvPicPr>
            <a:picLocks noChangeAspect="1"/>
          </p:cNvPicPr>
          <p:nvPr/>
        </p:nvPicPr>
        <p:blipFill>
          <a:blip r:embed="rId3" cstate="print"/>
          <a:srcRect/>
          <a:stretch>
            <a:fillRect/>
          </a:stretch>
        </p:blipFill>
        <p:spPr bwMode="auto">
          <a:xfrm>
            <a:off x="1066800" y="1371600"/>
            <a:ext cx="6934200" cy="475932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ChangeArrowheads="1"/>
          </p:cNvSpPr>
          <p:nvPr>
            <p:ph type="title"/>
          </p:nvPr>
        </p:nvSpPr>
        <p:spPr/>
        <p:txBody>
          <a:bodyPr/>
          <a:lstStyle/>
          <a:p>
            <a:pPr eaLnBrk="1" hangingPunct="1"/>
            <a:r>
              <a:rPr lang="en-US" altLang="en-US" smtClean="0"/>
              <a:t>Shortcomings of the Profitability Index</a:t>
            </a:r>
          </a:p>
        </p:txBody>
      </p:sp>
      <p:sp>
        <p:nvSpPr>
          <p:cNvPr id="67587" name="Rectangle 5"/>
          <p:cNvSpPr>
            <a:spLocks noGrp="1" noChangeArrowheads="1"/>
          </p:cNvSpPr>
          <p:nvPr>
            <p:ph idx="1"/>
          </p:nvPr>
        </p:nvSpPr>
        <p:spPr>
          <a:xfrm>
            <a:off x="381000" y="1473200"/>
            <a:ext cx="8382000" cy="4648200"/>
          </a:xfrm>
        </p:spPr>
        <p:txBody>
          <a:bodyPr rIns="91440"/>
          <a:lstStyle/>
          <a:p>
            <a:pPr eaLnBrk="1" hangingPunct="1">
              <a:lnSpc>
                <a:spcPct val="90000"/>
              </a:lnSpc>
              <a:spcBef>
                <a:spcPct val="50000"/>
              </a:spcBef>
            </a:pPr>
            <a:r>
              <a:rPr lang="en-US" altLang="en-US" smtClean="0"/>
              <a:t>In some situations the profitability Index does not give an accurate answer. </a:t>
            </a:r>
          </a:p>
          <a:p>
            <a:pPr lvl="1" eaLnBrk="1" hangingPunct="1">
              <a:lnSpc>
                <a:spcPct val="90000"/>
              </a:lnSpc>
              <a:spcBef>
                <a:spcPct val="50000"/>
              </a:spcBef>
            </a:pPr>
            <a:r>
              <a:rPr lang="en-US" altLang="en-US" smtClean="0"/>
              <a:t>Suppose in Example 7.4 that NetIt has an additional small project with a NPV of only $120,000 that requires three engineers. The profitability index in this case is </a:t>
            </a:r>
            <a:br>
              <a:rPr lang="en-US" altLang="en-US" smtClean="0"/>
            </a:br>
            <a:r>
              <a:rPr lang="en-US" altLang="en-US" smtClean="0"/>
              <a:t>0.1 2/ 3 = 0.04, so this project would appear at the bottom of the ranking. However, three of the 190 employees are not being used after the first four projects are selected. As a result, it would make sense to take on this project even though it would be ranked last.</a:t>
            </a:r>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en-US" smtClean="0"/>
              <a:t>Shortcomings of the Profitability </a:t>
            </a:r>
            <a:br>
              <a:rPr lang="en-US" altLang="en-US" smtClean="0"/>
            </a:br>
            <a:r>
              <a:rPr lang="en-US" altLang="en-US" smtClean="0"/>
              <a:t>Index (cont'd)</a:t>
            </a:r>
          </a:p>
        </p:txBody>
      </p:sp>
      <p:sp>
        <p:nvSpPr>
          <p:cNvPr id="68611" name="Rectangle 3"/>
          <p:cNvSpPr>
            <a:spLocks noGrp="1" noChangeArrowheads="1"/>
          </p:cNvSpPr>
          <p:nvPr>
            <p:ph idx="1"/>
          </p:nvPr>
        </p:nvSpPr>
        <p:spPr/>
        <p:txBody>
          <a:bodyPr rIns="91440"/>
          <a:lstStyle/>
          <a:p>
            <a:pPr eaLnBrk="1" hangingPunct="1"/>
            <a:r>
              <a:rPr lang="en-US" altLang="en-US" smtClean="0"/>
              <a:t>With multiple resource constraints, the profitability index can break down completely. </a:t>
            </a:r>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143000" y="84138"/>
            <a:ext cx="7696200" cy="1143000"/>
          </a:xfrm>
        </p:spPr>
        <p:txBody>
          <a:bodyPr/>
          <a:lstStyle/>
          <a:p>
            <a:pPr eaLnBrk="1" hangingPunct="1"/>
            <a:r>
              <a:rPr lang="en-US" altLang="en-US" smtClean="0"/>
              <a:t>Figure 7.1  </a:t>
            </a:r>
            <a:r>
              <a:rPr lang="en-US" altLang="en-US" b="0" smtClean="0"/>
              <a:t>NPV of Fredrick’s Fertilizer Project</a:t>
            </a:r>
            <a:endParaRPr lang="en-US" altLang="en-US" sz="900" b="0" smtClean="0">
              <a:solidFill>
                <a:srgbClr val="B9B419"/>
              </a:solidFill>
            </a:endParaRPr>
          </a:p>
        </p:txBody>
      </p:sp>
      <p:sp>
        <p:nvSpPr>
          <p:cNvPr id="15363" name="Rectangle 3"/>
          <p:cNvSpPr>
            <a:spLocks noGrp="1" noChangeArrowheads="1"/>
          </p:cNvSpPr>
          <p:nvPr>
            <p:ph idx="1"/>
          </p:nvPr>
        </p:nvSpPr>
        <p:spPr>
          <a:xfrm>
            <a:off x="381000" y="5562600"/>
            <a:ext cx="8382000" cy="533400"/>
          </a:xfrm>
        </p:spPr>
        <p:txBody>
          <a:bodyPr rIns="91440"/>
          <a:lstStyle/>
          <a:p>
            <a:pPr eaLnBrk="1" hangingPunct="1"/>
            <a:r>
              <a:rPr lang="en-US" altLang="en-US" sz="1800" smtClean="0"/>
              <a:t>If FFF’s cost of capital is 10%, the NPV is $100 million, and they should undertake the investment.</a:t>
            </a:r>
          </a:p>
        </p:txBody>
      </p:sp>
      <p:pic>
        <p:nvPicPr>
          <p:cNvPr id="15364" name="Picture 4" descr="fig07_01.gif"/>
          <p:cNvPicPr>
            <a:picLocks noChangeAspect="1"/>
          </p:cNvPicPr>
          <p:nvPr/>
        </p:nvPicPr>
        <p:blipFill>
          <a:blip r:embed="rId3" cstate="print"/>
          <a:srcRect/>
          <a:stretch>
            <a:fillRect/>
          </a:stretch>
        </p:blipFill>
        <p:spPr bwMode="auto">
          <a:xfrm>
            <a:off x="1143000" y="1295400"/>
            <a:ext cx="6303963" cy="4114800"/>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a:xfrm>
            <a:off x="1143000" y="93663"/>
            <a:ext cx="7696200" cy="1143000"/>
          </a:xfrm>
        </p:spPr>
        <p:txBody>
          <a:bodyPr/>
          <a:lstStyle/>
          <a:p>
            <a:pPr eaLnBrk="1" hangingPunct="1"/>
            <a:r>
              <a:rPr lang="en-US" altLang="en-US" smtClean="0"/>
              <a:t>Alternative Rules Versus the NPV Rule</a:t>
            </a:r>
          </a:p>
        </p:txBody>
      </p:sp>
      <p:sp>
        <p:nvSpPr>
          <p:cNvPr id="16387" name="Rectangle 5"/>
          <p:cNvSpPr>
            <a:spLocks noGrp="1" noChangeArrowheads="1"/>
          </p:cNvSpPr>
          <p:nvPr>
            <p:ph idx="1"/>
          </p:nvPr>
        </p:nvSpPr>
        <p:spPr/>
        <p:txBody>
          <a:bodyPr rIns="91440"/>
          <a:lstStyle/>
          <a:p>
            <a:pPr eaLnBrk="1" hangingPunct="1">
              <a:spcBef>
                <a:spcPct val="60000"/>
              </a:spcBef>
            </a:pPr>
            <a:r>
              <a:rPr lang="en-US" altLang="en-US" smtClean="0"/>
              <a:t>Sometimes alternative investment rules may give the same answer as the NPV rule, but at other times they may disagree.</a:t>
            </a:r>
          </a:p>
          <a:p>
            <a:pPr lvl="1" eaLnBrk="1" hangingPunct="1">
              <a:spcBef>
                <a:spcPct val="60000"/>
              </a:spcBef>
            </a:pPr>
            <a:r>
              <a:rPr lang="en-US" altLang="en-US" smtClean="0"/>
              <a:t>When the rules conflict, the NPV decision rule should be followed.</a:t>
            </a:r>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143000" y="93663"/>
            <a:ext cx="7696200" cy="1143000"/>
          </a:xfrm>
        </p:spPr>
        <p:txBody>
          <a:bodyPr/>
          <a:lstStyle/>
          <a:p>
            <a:pPr eaLnBrk="1" hangingPunct="1"/>
            <a:r>
              <a:rPr lang="en-US" altLang="en-US" smtClean="0"/>
              <a:t>7.2 The Internal Rate of Return Rule</a:t>
            </a:r>
          </a:p>
        </p:txBody>
      </p:sp>
      <p:sp>
        <p:nvSpPr>
          <p:cNvPr id="17411" name="Rectangle 3"/>
          <p:cNvSpPr>
            <a:spLocks noGrp="1" noChangeArrowheads="1"/>
          </p:cNvSpPr>
          <p:nvPr>
            <p:ph idx="1"/>
          </p:nvPr>
        </p:nvSpPr>
        <p:spPr/>
        <p:txBody>
          <a:bodyPr rIns="91440"/>
          <a:lstStyle/>
          <a:p>
            <a:pPr eaLnBrk="1" hangingPunct="1">
              <a:spcBef>
                <a:spcPct val="60000"/>
              </a:spcBef>
            </a:pPr>
            <a:r>
              <a:rPr lang="en-US" altLang="en-US" b="1" smtClean="0"/>
              <a:t>Internal Rate of Return (IRR) Investment Rule</a:t>
            </a:r>
          </a:p>
          <a:p>
            <a:pPr lvl="1" eaLnBrk="1" hangingPunct="1">
              <a:spcBef>
                <a:spcPct val="60000"/>
              </a:spcBef>
            </a:pPr>
            <a:r>
              <a:rPr lang="en-US" altLang="en-US" i="1" smtClean="0"/>
              <a:t>Take any investment where the IRR exceeds the cost of capital. Turn down any investment whose IRR is less than the cost of capital.</a:t>
            </a:r>
            <a:endParaRPr lang="en-US" altLang="en-US" smtClean="0"/>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8"/>
          <p:cNvSpPr>
            <a:spLocks noGrp="1" noChangeArrowheads="1"/>
          </p:cNvSpPr>
          <p:nvPr>
            <p:ph type="title"/>
          </p:nvPr>
        </p:nvSpPr>
        <p:spPr>
          <a:xfrm>
            <a:off x="1143000" y="93663"/>
            <a:ext cx="7696200" cy="1143000"/>
          </a:xfrm>
        </p:spPr>
        <p:txBody>
          <a:bodyPr/>
          <a:lstStyle/>
          <a:p>
            <a:pPr eaLnBrk="1" hangingPunct="1"/>
            <a:r>
              <a:rPr lang="en-US" altLang="en-US" smtClean="0"/>
              <a:t>The Internal Rate of Return Rule (cont'd)</a:t>
            </a:r>
          </a:p>
        </p:txBody>
      </p:sp>
      <p:sp>
        <p:nvSpPr>
          <p:cNvPr id="18435" name="Rectangle 9"/>
          <p:cNvSpPr>
            <a:spLocks noGrp="1" noChangeArrowheads="1"/>
          </p:cNvSpPr>
          <p:nvPr>
            <p:ph idx="1"/>
          </p:nvPr>
        </p:nvSpPr>
        <p:spPr>
          <a:xfrm>
            <a:off x="381000" y="1473200"/>
            <a:ext cx="8382000" cy="4648200"/>
          </a:xfrm>
        </p:spPr>
        <p:txBody>
          <a:bodyPr rIns="91440"/>
          <a:lstStyle/>
          <a:p>
            <a:pPr eaLnBrk="1" hangingPunct="1">
              <a:lnSpc>
                <a:spcPct val="90000"/>
              </a:lnSpc>
            </a:pPr>
            <a:r>
              <a:rPr lang="en-US" altLang="en-US" smtClean="0"/>
              <a:t>The IRR Investment Rule will give the same answer as the NPV rule in many, but not all, situations.</a:t>
            </a:r>
          </a:p>
          <a:p>
            <a:pPr eaLnBrk="1" hangingPunct="1">
              <a:lnSpc>
                <a:spcPct val="90000"/>
              </a:lnSpc>
              <a:spcBef>
                <a:spcPct val="60000"/>
              </a:spcBef>
            </a:pPr>
            <a:r>
              <a:rPr lang="en-US" altLang="en-US" smtClean="0"/>
              <a:t>In general, the IRR rule works for a stand-alone project if all of the project’s negative cash flows precede its positive cash flows.</a:t>
            </a:r>
          </a:p>
          <a:p>
            <a:pPr lvl="1" eaLnBrk="1" hangingPunct="1">
              <a:lnSpc>
                <a:spcPct val="90000"/>
              </a:lnSpc>
              <a:spcBef>
                <a:spcPct val="30000"/>
              </a:spcBef>
            </a:pPr>
            <a:r>
              <a:rPr lang="en-US" altLang="en-US" smtClean="0"/>
              <a:t>In Figure 7.1, whenever the cost of capital is below the IRR of 14%, the project has a positive NPV, and you should undertake the investment. </a:t>
            </a:r>
          </a:p>
          <a:p>
            <a:pPr lvl="1" eaLnBrk="1" hangingPunct="1">
              <a:lnSpc>
                <a:spcPct val="90000"/>
              </a:lnSpc>
            </a:pPr>
            <a:endParaRPr lang="en-US" altLang="en-US" smtClean="0"/>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Applying The IRR Rule</a:t>
            </a:r>
          </a:p>
        </p:txBody>
      </p:sp>
      <p:sp>
        <p:nvSpPr>
          <p:cNvPr id="19459" name="Rectangle 3"/>
          <p:cNvSpPr>
            <a:spLocks noGrp="1" noChangeArrowheads="1"/>
          </p:cNvSpPr>
          <p:nvPr>
            <p:ph idx="1"/>
          </p:nvPr>
        </p:nvSpPr>
        <p:spPr/>
        <p:txBody>
          <a:bodyPr rIns="91440"/>
          <a:lstStyle/>
          <a:p>
            <a:pPr eaLnBrk="1" hangingPunct="1"/>
            <a:r>
              <a:rPr lang="en-US" altLang="en-US" smtClean="0"/>
              <a:t>In other cases, the IRR rule may disagree with the NPV rule and thus be incorrect.</a:t>
            </a:r>
          </a:p>
          <a:p>
            <a:pPr lvl="1" eaLnBrk="1" hangingPunct="1">
              <a:spcBef>
                <a:spcPct val="60000"/>
              </a:spcBef>
            </a:pPr>
            <a:r>
              <a:rPr lang="en-US" altLang="en-US" smtClean="0"/>
              <a:t>Situations where the IRR rule and NPV rule may be in conflict:</a:t>
            </a:r>
          </a:p>
          <a:p>
            <a:pPr lvl="2" eaLnBrk="1" hangingPunct="1">
              <a:spcBef>
                <a:spcPct val="30000"/>
              </a:spcBef>
            </a:pPr>
            <a:r>
              <a:rPr lang="en-US" altLang="en-US" smtClean="0"/>
              <a:t>Delayed Investments</a:t>
            </a:r>
          </a:p>
          <a:p>
            <a:pPr lvl="2" eaLnBrk="1" hangingPunct="1">
              <a:spcBef>
                <a:spcPct val="30000"/>
              </a:spcBef>
            </a:pPr>
            <a:r>
              <a:rPr lang="en-US" altLang="en-US" smtClean="0"/>
              <a:t>Nonexistent IRR</a:t>
            </a:r>
          </a:p>
          <a:p>
            <a:pPr lvl="2" eaLnBrk="1" hangingPunct="1">
              <a:spcBef>
                <a:spcPct val="30000"/>
              </a:spcBef>
            </a:pPr>
            <a:r>
              <a:rPr lang="en-US" altLang="en-US" smtClean="0"/>
              <a:t>Multiple IRRs</a:t>
            </a:r>
          </a:p>
        </p:txBody>
      </p:sp>
    </p:spTree>
  </p:cSld>
  <p:clrMapOvr>
    <a:masterClrMapping/>
  </p:clrMapOvr>
  <p:transition spd="med">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6"/>
  <p:tag name="MMPROD_UIDATA" val="&lt;database version=&quot;6.0&quot;&gt;&lt;object type=&quot;1&quot; unique_id=&quot;10001&quot;&gt;&lt;object type=&quot;8&quot; unique_id=&quot;13668&quot;&gt;&lt;/object&gt;&lt;object type=&quot;2&quot; unique_id=&quot;13669&quot;&gt;&lt;object type=&quot;3&quot; unique_id=&quot;13670&quot;&gt;&lt;property id=&quot;20148&quot; value=&quot;5&quot;/&gt;&lt;property id=&quot;20300&quot; value=&quot;Slide 1&quot;/&gt;&lt;property id=&quot;20307&quot; value=&quot;256&quot;/&gt;&lt;/object&gt;&lt;object type=&quot;3&quot; unique_id=&quot;13671&quot;&gt;&lt;property id=&quot;20148&quot; value=&quot;5&quot;/&gt;&lt;property id=&quot;20300&quot; value=&quot;Slide 2 - &amp;quot;Chapter Outline&amp;quot;&quot;/&gt;&lt;property id=&quot;20307&quot; value=&quot;257&quot;/&gt;&lt;/object&gt;&lt;object type=&quot;3&quot; unique_id=&quot;13672&quot;&gt;&lt;property id=&quot;20148&quot; value=&quot;5&quot;/&gt;&lt;property id=&quot;20300&quot; value=&quot;Slide 3 - &amp;quot;Learning Objectives&amp;quot;&quot;/&gt;&lt;property id=&quot;20307&quot; value=&quot;370&quot;/&gt;&lt;/object&gt;&lt;object type=&quot;3&quot; unique_id=&quot;13673&quot;&gt;&lt;property id=&quot;20148&quot; value=&quot;5&quot;/&gt;&lt;property id=&quot;20300&quot; value=&quot;Slide 4 - &amp;quot;Learning Objectives&amp;quot;&quot;/&gt;&lt;property id=&quot;20307&quot; value=&quot;371&quot;/&gt;&lt;/object&gt;&lt;object type=&quot;3&quot; unique_id=&quot;13674&quot;&gt;&lt;property id=&quot;20148&quot; value=&quot;5&quot;/&gt;&lt;property id=&quot;20300&quot; value=&quot;Slide 5 - &amp;quot;7.1 NPV and Stand-Alone Projects&amp;quot;&quot;/&gt;&lt;property id=&quot;20307&quot; value=&quot;259&quot;/&gt;&lt;/object&gt;&lt;object type=&quot;3&quot; unique_id=&quot;13675&quot;&gt;&lt;property id=&quot;20148&quot; value=&quot;5&quot;/&gt;&lt;property id=&quot;20300&quot; value=&quot;Slide 6 - &amp;quot;Applying the NPV Rule&amp;quot;&quot;/&gt;&lt;property id=&quot;20307&quot; value=&quot;260&quot;/&gt;&lt;/object&gt;&lt;object type=&quot;3&quot; unique_id=&quot;13676&quot;&gt;&lt;property id=&quot;20148&quot; value=&quot;5&quot;/&gt;&lt;property id=&quot;20300&quot; value=&quot;Slide 7 - &amp;quot;Figure 7.1  NPV of Fredrick’s Fertilizer Project&amp;quot;&quot;/&gt;&lt;property id=&quot;20307&quot; value=&quot;261&quot;/&gt;&lt;/object&gt;&lt;object type=&quot;3&quot; unique_id=&quot;13677&quot;&gt;&lt;property id=&quot;20148&quot; value=&quot;5&quot;/&gt;&lt;property id=&quot;20300&quot; value=&quot;Slide 8 - &amp;quot;Alternative Rules Versus the NPV Rule&amp;quot;&quot;/&gt;&lt;property id=&quot;20307&quot; value=&quot;263&quot;/&gt;&lt;/object&gt;&lt;object type=&quot;3&quot; unique_id=&quot;13678&quot;&gt;&lt;property id=&quot;20148&quot; value=&quot;5&quot;/&gt;&lt;property id=&quot;20300&quot; value=&quot;Slide 9 - &amp;quot;7.2 The Internal Rate of Return Rule&amp;quot;&quot;/&gt;&lt;property id=&quot;20307&quot; value=&quot;330&quot;/&gt;&lt;/object&gt;&lt;object type=&quot;3&quot; unique_id=&quot;13679&quot;&gt;&lt;property id=&quot;20148&quot; value=&quot;5&quot;/&gt;&lt;property id=&quot;20300&quot; value=&quot;Slide 10 - &amp;quot;The Internal Rate of Return Rule (cont'd)&amp;quot;&quot;/&gt;&lt;property id=&quot;20307&quot; value=&quot;331&quot;/&gt;&lt;/object&gt;&lt;object type=&quot;3&quot; unique_id=&quot;13680&quot;&gt;&lt;property id=&quot;20148&quot; value=&quot;5&quot;/&gt;&lt;property id=&quot;20300&quot; value=&quot;Slide 11 - &amp;quot;Applying The IRR Rule&amp;quot;&quot;/&gt;&lt;property id=&quot;20307&quot; value=&quot;332&quot;/&gt;&lt;/object&gt;&lt;object type=&quot;3&quot; unique_id=&quot;13681&quot;&gt;&lt;property id=&quot;20148&quot; value=&quot;5&quot;/&gt;&lt;property id=&quot;20300&quot; value=&quot;Slide 12 - &amp;quot;Applying The IRR Rule (cont'd)&amp;quot;&quot;/&gt;&lt;property id=&quot;20307&quot; value=&quot;333&quot;/&gt;&lt;/object&gt;&lt;object type=&quot;3&quot; unique_id=&quot;13682&quot;&gt;&lt;property id=&quot;20148&quot; value=&quot;5&quot;/&gt;&lt;property id=&quot;20300&quot; value=&quot;Slide 13 - &amp;quot;Applying The IRR Rule (cont'd)&amp;quot;&quot;/&gt;&lt;property id=&quot;20307&quot; value=&quot;334&quot;/&gt;&lt;/object&gt;&lt;object type=&quot;3&quot; unique_id=&quot;13683&quot;&gt;&lt;property id=&quot;20148&quot; value=&quot;5&quot;/&gt;&lt;property id=&quot;20300&quot; value=&quot;Slide 14 - &amp;quot;Financial Calculator Solution&amp;quot;&quot;/&gt;&lt;property id=&quot;20307&quot; value=&quot;378&quot;/&gt;&lt;/object&gt;&lt;object type=&quot;3&quot; unique_id=&quot;13684&quot;&gt;&lt;property id=&quot;20148&quot; value=&quot;5&quot;/&gt;&lt;property id=&quot;20300&quot; value=&quot;Slide 15 - &amp;quot;Applying The IRR Rule (cont'd)&amp;quot;&quot;/&gt;&lt;property id=&quot;20307&quot; value=&quot;336&quot;/&gt;&lt;/object&gt;&lt;object type=&quot;3&quot; unique_id=&quot;13685&quot;&gt;&lt;property id=&quot;20148&quot; value=&quot;5&quot;/&gt;&lt;property id=&quot;20300&quot; value=&quot;Slide 16 - &amp;quot;Figure 7.2  NPV of Star’s $1 Million Book Deal&amp;quot;&quot;/&gt;&lt;property id=&quot;20307&quot; value=&quot;337&quot;/&gt;&lt;/object&gt;&lt;object type=&quot;3&quot; unique_id=&quot;13686&quot;&gt;&lt;property id=&quot;20148&quot; value=&quot;5&quot;/&gt;&lt;property id=&quot;20300&quot; value=&quot;Slide 17 - &amp;quot;Applying The IRR Rule (cont'd)&amp;quot;&quot;/&gt;&lt;property id=&quot;20307&quot; value=&quot;347&quot;/&gt;&lt;/object&gt;&lt;object type=&quot;3&quot; unique_id=&quot;13687&quot;&gt;&lt;property id=&quot;20148&quot; value=&quot;5&quot;/&gt;&lt;property id=&quot;20300&quot; value=&quot;Slide 18 - &amp;quot;Applying The IRR Rule (cont'd)&amp;quot;&quot;/&gt;&lt;property id=&quot;20307&quot; value=&quot;348&quot;/&gt;&lt;/object&gt;&lt;object type=&quot;3&quot; unique_id=&quot;13688&quot;&gt;&lt;property id=&quot;20148&quot; value=&quot;5&quot;/&gt;&lt;property id=&quot;20300&quot; value=&quot;Slide 19 - &amp;quot;Applying The IRR Rule (cont'd)&amp;quot;&quot;/&gt;&lt;property id=&quot;20307&quot; value=&quot;349&quot;/&gt;&lt;/object&gt;&lt;object type=&quot;3&quot; unique_id=&quot;13689&quot;&gt;&lt;property id=&quot;20148&quot; value=&quot;5&quot;/&gt;&lt;property id=&quot;20300&quot; value=&quot;Slide 20 - &amp;quot;Figure 7.3  NPV of Star’s Book Deal with Royalties&amp;quot;&quot;/&gt;&lt;property id=&quot;20307&quot; value=&quot;350&quot;/&gt;&lt;/object&gt;&lt;object type=&quot;3&quot; unique_id=&quot;13690&quot;&gt;&lt;property id=&quot;20148&quot; value=&quot;5&quot;/&gt;&lt;property id=&quot;20300&quot; value=&quot;Slide 21 - &amp;quot;Applying The IRR Rule (cont'd)&amp;quot;&quot;/&gt;&lt;property id=&quot;20307&quot; value=&quot;351&quot;/&gt;&lt;/object&gt;&lt;object type=&quot;3&quot; unique_id=&quot;13691&quot;&gt;&lt;property id=&quot;20148&quot; value=&quot;5&quot;/&gt;&lt;property id=&quot;20300&quot; value=&quot;Slide 22 - &amp;quot;Applying The IRR Rule (cont'd)&amp;quot;&quot;/&gt;&lt;property id=&quot;20307&quot; value=&quot;338&quot;/&gt;&lt;/object&gt;&lt;object type=&quot;3&quot; unique_id=&quot;13692&quot;&gt;&lt;property id=&quot;20148&quot; value=&quot;5&quot;/&gt;&lt;property id=&quot;20300&quot; value=&quot;Slide 23 - &amp;quot;Figure 7.4  NPV of Star’s Final Offer&amp;quot;&quot;/&gt;&lt;property id=&quot;20307&quot; value=&quot;340&quot;/&gt;&lt;/object&gt;&lt;object type=&quot;3&quot; unique_id=&quot;13693&quot;&gt;&lt;property id=&quot;20148&quot; value=&quot;5&quot;/&gt;&lt;property id=&quot;20300&quot; value=&quot;Slide 24 - &amp;quot;Applying The IRR Rule (cont'd)&amp;quot;&quot;/&gt;&lt;property id=&quot;20307&quot; value=&quot;346&quot;/&gt;&lt;/object&gt;&lt;object type=&quot;3&quot; unique_id=&quot;13694&quot;&gt;&lt;property id=&quot;20148&quot; value=&quot;5&quot;/&gt;&lt;property id=&quot;20300&quot; value=&quot;Slide 25 - &amp;quot;Textbook Example 7.1&amp;quot;&quot;/&gt;&lt;property id=&quot;20307&quot; value=&quot;325&quot;/&gt;&lt;/object&gt;&lt;object type=&quot;3&quot; unique_id=&quot;13695&quot;&gt;&lt;property id=&quot;20148&quot; value=&quot;5&quot;/&gt;&lt;property id=&quot;20300&quot; value=&quot;Slide 26 - &amp;quot;Textbook Example 7.1 (cont’d)&amp;quot;&quot;/&gt;&lt;property id=&quot;20307&quot; value=&quot;326&quot;/&gt;&lt;/object&gt;&lt;object type=&quot;3&quot; unique_id=&quot;13696&quot;&gt;&lt;property id=&quot;20148&quot; value=&quot;5&quot;/&gt;&lt;property id=&quot;20300&quot; value=&quot;Slide 27 - &amp;quot;NPV Profiles for Example 7.1&amp;quot;&quot;/&gt;&lt;property id=&quot;20307&quot; value=&quot;375&quot;/&gt;&lt;/object&gt;&lt;object type=&quot;3&quot; unique_id=&quot;13697&quot;&gt;&lt;property id=&quot;20148&quot; value=&quot;5&quot;/&gt;&lt;property id=&quot;20300&quot; value=&quot;Slide 28 - &amp;quot;Alternative Example 7.1&amp;quot;&quot;/&gt;&lt;property id=&quot;20307&quot; value=&quot;384&quot;/&gt;&lt;/object&gt;&lt;object type=&quot;3&quot; unique_id=&quot;13698&quot;&gt;&lt;property id=&quot;20148&quot; value=&quot;5&quot;/&gt;&lt;property id=&quot;20300&quot; value=&quot;Slide 29 - &amp;quot;Alternative Example 7.1&amp;quot;&quot;/&gt;&lt;property id=&quot;20307&quot; value=&quot;385&quot;/&gt;&lt;/object&gt;&lt;object type=&quot;3&quot; unique_id=&quot;13699&quot;&gt;&lt;property id=&quot;20148&quot; value=&quot;5&quot;/&gt;&lt;property id=&quot;20300&quot; value=&quot;Slide 30 - &amp;quot;Alternative Example 7.1&amp;quot;&quot;/&gt;&lt;property id=&quot;20307&quot; value=&quot;386&quot;/&gt;&lt;/object&gt;&lt;object type=&quot;3&quot; unique_id=&quot;13700&quot;&gt;&lt;property id=&quot;20148&quot; value=&quot;5&quot;/&gt;&lt;property id=&quot;20300&quot; value=&quot;Slide 31 - &amp;quot;7.3 The Payback Rule&amp;quot;&quot;/&gt;&lt;property id=&quot;20307&quot; value=&quot;323&quot;/&gt;&lt;/object&gt;&lt;object type=&quot;3&quot; unique_id=&quot;13701&quot;&gt;&lt;property id=&quot;20148&quot; value=&quot;5&quot;/&gt;&lt;property id=&quot;20300&quot; value=&quot;Slide 32 - &amp;quot;Textbook Example 7.2&amp;quot;&quot;/&gt;&lt;property id=&quot;20307&quot; value=&quot;265&quot;/&gt;&lt;/object&gt;&lt;object type=&quot;3&quot; unique_id=&quot;13702&quot;&gt;&lt;property id=&quot;20148&quot; value=&quot;5&quot;/&gt;&lt;property id=&quot;20300&quot; value=&quot;Slide 33 - &amp;quot;Textbook Example 7.2 (cont'd)&amp;quot;&quot;/&gt;&lt;property id=&quot;20307&quot; value=&quot;266&quot;/&gt;&lt;/object&gt;&lt;object type=&quot;3&quot; unique_id=&quot;13703&quot;&gt;&lt;property id=&quot;20148&quot; value=&quot;5&quot;/&gt;&lt;property id=&quot;20300&quot; value=&quot;Slide 34 - &amp;quot;Alternative Example 7.2&amp;quot;&quot;/&gt;&lt;property id=&quot;20307&quot; value=&quot;319&quot;/&gt;&lt;/object&gt;&lt;object type=&quot;3&quot; unique_id=&quot;13704&quot;&gt;&lt;property id=&quot;20148&quot; value=&quot;5&quot;/&gt;&lt;property id=&quot;20300&quot; value=&quot;Slide 35 - &amp;quot;Alternative Example 7.2&amp;quot;&quot;/&gt;&lt;property id=&quot;20307&quot; value=&quot;320&quot;/&gt;&lt;/object&gt;&lt;object type=&quot;3&quot; unique_id=&quot;13705&quot;&gt;&lt;property id=&quot;20148&quot; value=&quot;5&quot;/&gt;&lt;property id=&quot;20300&quot; value=&quot;Slide 36 - &amp;quot;The Payback Rule (cont’d)&amp;quot;&quot;/&gt;&lt;property id=&quot;20307&quot; value=&quot;352&quot;/&gt;&lt;/object&gt;&lt;object type=&quot;3&quot; unique_id=&quot;13706&quot;&gt;&lt;property id=&quot;20148&quot; value=&quot;5&quot;/&gt;&lt;property id=&quot;20300&quot; value=&quot;Slide 37 - &amp;quot;7.4 Choosing Between Projects&amp;quot;&quot;/&gt;&lt;property id=&quot;20307&quot; value=&quot;293&quot;/&gt;&lt;/object&gt;&lt;object type=&quot;3&quot; unique_id=&quot;13707&quot;&gt;&lt;property id=&quot;20148&quot; value=&quot;5&quot;/&gt;&lt;property id=&quot;20300&quot; value=&quot;Slide 38 - &amp;quot;Textbook Example 7.3&amp;quot;&quot;/&gt;&lt;property id=&quot;20307&quot; value=&quot;353&quot;/&gt;&lt;/object&gt;&lt;object type=&quot;3&quot; unique_id=&quot;13708&quot;&gt;&lt;property id=&quot;20148&quot; value=&quot;5&quot;/&gt;&lt;property id=&quot;20300&quot; value=&quot;Slide 39 - &amp;quot;Textbook Example 7.3 (cont’d)&amp;quot;&quot;/&gt;&lt;property id=&quot;20307&quot; value=&quot;354&quot;/&gt;&lt;/object&gt;&lt;object type=&quot;3&quot; unique_id=&quot;13709&quot;&gt;&lt;property id=&quot;20148&quot; value=&quot;5&quot;/&gt;&lt;property id=&quot;20300&quot; value=&quot;Slide 40 - &amp;quot;Alternative Example 7.3 &amp;quot;&quot;/&gt;&lt;property id=&quot;20307&quot; value=&quot;376&quot;/&gt;&lt;/object&gt;&lt;object type=&quot;3&quot; unique_id=&quot;13710&quot;&gt;&lt;property id=&quot;20148&quot; value=&quot;5&quot;/&gt;&lt;property id=&quot;20300&quot; value=&quot;Slide 41 - &amp;quot;Alternative Example 7.3 (cont’d) &amp;quot;&quot;/&gt;&lt;property id=&quot;20307&quot; value=&quot;377&quot;/&gt;&lt;/object&gt;&lt;object type=&quot;3&quot; unique_id=&quot;13711&quot;&gt;&lt;property id=&quot;20148&quot; value=&quot;5&quot;/&gt;&lt;property id=&quot;20300&quot; value=&quot;Slide 42 - &amp;quot;IRR Rule and Mutually Exclusive Investments: Differences in Scale&amp;quot;&quot;/&gt;&lt;property id=&quot;20307&quot; value=&quot;294&quot;/&gt;&lt;/object&gt;&lt;object type=&quot;3&quot; unique_id=&quot;13712&quot;&gt;&lt;property id=&quot;20148&quot; value=&quot;5&quot;/&gt;&lt;property id=&quot;20300&quot; value=&quot;Slide 43 - &amp;quot;IRR Rule and Mutually Exclusive Investments: Differences in Scale (cont’d)&amp;quot;&quot;/&gt;&lt;property id=&quot;20307&quot; value=&quot;295&quot;/&gt;&lt;/object&gt;&lt;object type=&quot;3&quot; unique_id=&quot;13713&quot;&gt;&lt;property id=&quot;20148&quot; value=&quot;5&quot;/&gt;&lt;property id=&quot;20300&quot; value=&quot;Slide 44 - &amp;quot;IRR Rule and Mutually Exclusive Investments: Timing of Cash Flows&amp;quot;&quot;/&gt;&lt;property id=&quot;20307&quot; value=&quot;303&quot;/&gt;&lt;/object&gt;&lt;object type=&quot;3&quot; unique_id=&quot;13714&quot;&gt;&lt;property id=&quot;20148&quot; value=&quot;5&quot;/&gt;&lt;property id=&quot;20300&quot; value=&quot;Slide 45 - &amp;quot;IRR Rule and Mutually Exclusive Investments: Differences in Risk&amp;quot;&quot;/&gt;&lt;property id=&quot;20307&quot; value=&quot;304&quot;/&gt;&lt;/object&gt;&lt;object type=&quot;3&quot; unique_id=&quot;13715&quot;&gt;&lt;property id=&quot;20148&quot; value=&quot;5&quot;/&gt;&lt;property id=&quot;20300&quot; value=&quot;Slide 46 - &amp;quot;The Incremental IRR Rule&amp;quot;&quot;/&gt;&lt;property id=&quot;20307&quot; value=&quot;308&quot;/&gt;&lt;/object&gt;&lt;object type=&quot;3&quot; unique_id=&quot;13716&quot;&gt;&lt;property id=&quot;20148&quot; value=&quot;5&quot;/&gt;&lt;property id=&quot;20300&quot; value=&quot;Slide 47 - &amp;quot;Textbook Example 7.4&amp;quot;&quot;/&gt;&lt;property id=&quot;20307&quot; value=&quot;355&quot;/&gt;&lt;/object&gt;&lt;object type=&quot;3&quot; unique_id=&quot;13717&quot;&gt;&lt;property id=&quot;20148&quot; value=&quot;5&quot;/&gt;&lt;property id=&quot;20300&quot; value=&quot;Slide 48 - &amp;quot;Textbook Example 7.4 (cont’d)&amp;quot;&quot;/&gt;&lt;property id=&quot;20307&quot; value=&quot;356&quot;/&gt;&lt;/object&gt;&lt;object type=&quot;3&quot; unique_id=&quot;13718&quot;&gt;&lt;property id=&quot;20148&quot; value=&quot;5&quot;/&gt;&lt;property id=&quot;20300&quot; value=&quot;Slide 49 - &amp;quot;Textbook Example 7.4 (cont’d)&amp;quot;&quot;/&gt;&lt;property id=&quot;20307&quot; value=&quot;374&quot;/&gt;&lt;/object&gt;&lt;object type=&quot;3&quot; unique_id=&quot;13719&quot;&gt;&lt;property id=&quot;20148&quot; value=&quot;5&quot;/&gt;&lt;property id=&quot;20300&quot; value=&quot;Slide 50 - &amp;quot;Figure 7.5  Comparison of Minor&amp;#x0D;&amp;#x0A;and Major Overhauls&amp;quot;&quot;/&gt;&lt;property id=&quot;20307&quot; value=&quot;387&quot;/&gt;&lt;/object&gt;&lt;object type=&quot;3&quot; unique_id=&quot;13720&quot;&gt;&lt;property id=&quot;20148&quot; value=&quot;5&quot;/&gt;&lt;property id=&quot;20300&quot; value=&quot;Slide 51 - &amp;quot;Alternative Example 7.4&amp;quot;&quot;/&gt;&lt;property id=&quot;20307&quot; value=&quot;379&quot;/&gt;&lt;/object&gt;&lt;object type=&quot;3&quot; unique_id=&quot;13721&quot;&gt;&lt;property id=&quot;20148&quot; value=&quot;5&quot;/&gt;&lt;property id=&quot;20300&quot; value=&quot;Slide 52 - &amp;quot;Alternative Example 7.4&amp;quot;&quot;/&gt;&lt;property id=&quot;20307&quot; value=&quot;380&quot;/&gt;&lt;/object&gt;&lt;object type=&quot;3&quot; unique_id=&quot;13722&quot;&gt;&lt;property id=&quot;20148&quot; value=&quot;5&quot;/&gt;&lt;property id=&quot;20300&quot; value=&quot;Slide 53 - &amp;quot;Alternative Example 7.4&amp;quot;&quot;/&gt;&lt;property id=&quot;20307&quot; value=&quot;381&quot;/&gt;&lt;/object&gt;&lt;object type=&quot;3&quot; unique_id=&quot;13723&quot;&gt;&lt;property id=&quot;20148&quot; value=&quot;5&quot;/&gt;&lt;property id=&quot;20300&quot; value=&quot;Slide 54 - &amp;quot;Alternative Example 7.4&amp;quot;&quot;/&gt;&lt;property id=&quot;20307&quot; value=&quot;382&quot;/&gt;&lt;/object&gt;&lt;object type=&quot;3&quot; unique_id=&quot;13724&quot;&gt;&lt;property id=&quot;20148&quot; value=&quot;5&quot;/&gt;&lt;property id=&quot;20300&quot; value=&quot;Slide 55 - &amp;quot;Alternative Example 7.4&amp;quot;&quot;/&gt;&lt;property id=&quot;20307&quot; value=&quot;383&quot;/&gt;&lt;/object&gt;&lt;object type=&quot;3&quot; unique_id=&quot;13725&quot;&gt;&lt;property id=&quot;20148&quot; value=&quot;5&quot;/&gt;&lt;property id=&quot;20300&quot; value=&quot;Slide 56 - &amp;quot;The Incremental IRR Rule (cont'd)&amp;quot;&quot;/&gt;&lt;property id=&quot;20307&quot; value=&quot;311&quot;/&gt;&lt;/object&gt;&lt;object type=&quot;3&quot; unique_id=&quot;13726&quot;&gt;&lt;property id=&quot;20148&quot; value=&quot;5&quot;/&gt;&lt;property id=&quot;20300&quot; value=&quot;Slide 57 - &amp;quot;7.5 Project Selection &amp;#x0D;&amp;#x0A;with Resource Constraints&amp;quot;&quot;/&gt;&lt;property id=&quot;20307&quot; value=&quot;312&quot;/&gt;&lt;/object&gt;&lt;object type=&quot;3&quot; unique_id=&quot;13727&quot;&gt;&lt;property id=&quot;20148&quot; value=&quot;5&quot;/&gt;&lt;property id=&quot;20300&quot; value=&quot;Slide 58 - &amp;quot;Profitability Index&amp;quot;&quot;/&gt;&lt;property id=&quot;20307&quot; value=&quot;313&quot;/&gt;&lt;/object&gt;&lt;object type=&quot;3&quot; unique_id=&quot;13728&quot;&gt;&lt;property id=&quot;20148&quot; value=&quot;5&quot;/&gt;&lt;property id=&quot;20300&quot; value=&quot;Slide 59 - &amp;quot;Textbook Example 7.5&amp;quot;&quot;/&gt;&lt;property id=&quot;20307&quot; value=&quot;314&quot;/&gt;&lt;/object&gt;&lt;object type=&quot;3&quot; unique_id=&quot;13729&quot;&gt;&lt;property id=&quot;20148&quot; value=&quot;5&quot;/&gt;&lt;property id=&quot;20300&quot; value=&quot;Slide 60 - &amp;quot;Textbook Example 7.5 (cont’d)&amp;quot;&quot;/&gt;&lt;property id=&quot;20307&quot; value=&quot;358&quot;/&gt;&lt;/object&gt;&lt;object type=&quot;3&quot; unique_id=&quot;13730&quot;&gt;&lt;property id=&quot;20148&quot; value=&quot;5&quot;/&gt;&lt;property id=&quot;20300&quot; value=&quot;Slide 61 - &amp;quot;Alternative Example 7.5 &amp;quot;&quot;/&gt;&lt;property id=&quot;20307&quot; value=&quot;365&quot;/&gt;&lt;/object&gt;&lt;object type=&quot;3&quot; unique_id=&quot;13731&quot;&gt;&lt;property id=&quot;20148&quot; value=&quot;5&quot;/&gt;&lt;property id=&quot;20300&quot; value=&quot;Slide 62 - &amp;quot;Alternative Example 7.5 (cont’d) &amp;quot;&quot;/&gt;&lt;property id=&quot;20307&quot; value=&quot;366&quot;/&gt;&lt;/object&gt;&lt;object type=&quot;3&quot; unique_id=&quot;13732&quot;&gt;&lt;property id=&quot;20148&quot; value=&quot;5&quot;/&gt;&lt;property id=&quot;20300&quot; value=&quot;Slide 63 - &amp;quot;Alternative Example 7.5 (cont’d) &amp;quot;&quot;/&gt;&lt;property id=&quot;20307&quot; value=&quot;367&quot;/&gt;&lt;/object&gt;&lt;object type=&quot;3&quot; unique_id=&quot;13733&quot;&gt;&lt;property id=&quot;20148&quot; value=&quot;5&quot;/&gt;&lt;property id=&quot;20300&quot; value=&quot;Slide 64 - &amp;quot;Shortcomings of the Profitability Index&amp;quot;&quot;/&gt;&lt;property id=&quot;20307&quot; value=&quot;316&quot;/&gt;&lt;/object&gt;&lt;object type=&quot;3&quot; unique_id=&quot;13734&quot;&gt;&lt;property id=&quot;20148&quot; value=&quot;5&quot;/&gt;&lt;property id=&quot;20300&quot; value=&quot;Slide 65 - &amp;quot;Shortcomings of the Profitability &amp;#x0D;&amp;#x0A;Index (cont'd)&amp;quot;&quot;/&gt;&lt;property id=&quot;20307&quot; value=&quot;317&quot;/&gt;&lt;/object&gt;&lt;object type=&quot;3&quot; unique_id=&quot;13735&quot;&gt;&lt;property id=&quot;20148&quot; value=&quot;5&quot;/&gt;&lt;property id=&quot;20300&quot; value=&quot;Slide 66 - &amp;quot;Discussion of Data Case Key Topic&amp;quot;&quot;/&gt;&lt;property id=&quot;20307&quot; value=&quot;368&quot;/&gt;&lt;/object&gt;&lt;object type=&quot;3&quot; unique_id=&quot;13736&quot;&gt;&lt;property id=&quot;20148&quot; value=&quot;5&quot;/&gt;&lt;property id=&quot;20300&quot; value=&quot;Slide 67 - &amp;quot;Chapter Quiz&amp;quot;&quot;/&gt;&lt;property id=&quot;20307&quot; value=&quot;318&quot;/&gt;&lt;/object&gt;&lt;/object&gt;&lt;/object&gt;&lt;/database&gt;"/>
</p:tagLst>
</file>

<file path=ppt/theme/theme1.xml><?xml version="1.0" encoding="utf-8"?>
<a:theme xmlns:a="http://schemas.openxmlformats.org/drawingml/2006/main" name="Template_Berk3e">
  <a:themeElements>
    <a:clrScheme name="Pearson_PowerPoint_Template_Bekaer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earson_PowerPoint_Template_Bekaer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Pearson_PowerPoint_Template_Bekaer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earson_PowerPoint_Template_Bekaer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earson_PowerPoint_Template_Bekaer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earson_PowerPoint_Template_Bekaer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earson_PowerPoint_Template_Bekaer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earson_PowerPoint_Template_Bekaer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earson_PowerPoint_Template_Bekaert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earson_PowerPoint_Template_Bekaer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earson_PowerPoint_Template_Bekaer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earson_PowerPoint_Template_Bekaer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earson_PowerPoint_Template_Bekaer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earson_PowerPoint_Template_Bekaer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Template_Berk3e.pot</Template>
  <TotalTime>7678</TotalTime>
  <Words>1671</Words>
  <Application>Microsoft Office PowerPoint</Application>
  <PresentationFormat>On-screen Show (4:3)</PresentationFormat>
  <Paragraphs>168</Paragraphs>
  <Slides>45</Slides>
  <Notes>37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45</vt:i4>
      </vt:variant>
    </vt:vector>
  </HeadingPairs>
  <TitlesOfParts>
    <vt:vector size="55" baseType="lpstr">
      <vt:lpstr>Arial</vt:lpstr>
      <vt:lpstr>ＭＳ Ｐゴシック</vt:lpstr>
      <vt:lpstr>Verdana</vt:lpstr>
      <vt:lpstr>ヒラギノ角ゴ Pro W3</vt:lpstr>
      <vt:lpstr>Calibri</vt:lpstr>
      <vt:lpstr>Times New Roman</vt:lpstr>
      <vt:lpstr>Template_Berk3e</vt:lpstr>
      <vt:lpstr>MathType 5.0 Equation</vt:lpstr>
      <vt:lpstr>Microsoft Visio Drawing</vt:lpstr>
      <vt:lpstr>MathType 6.0 Equation</vt:lpstr>
      <vt:lpstr>Slide 1</vt:lpstr>
      <vt:lpstr>Chapter Outline</vt:lpstr>
      <vt:lpstr>7.1 NPV and Stand-Alone Projects</vt:lpstr>
      <vt:lpstr>Applying the NPV Rule</vt:lpstr>
      <vt:lpstr>Figure 7.1  NPV of Fredrick’s Fertilizer Project</vt:lpstr>
      <vt:lpstr>Alternative Rules Versus the NPV Rule</vt:lpstr>
      <vt:lpstr>7.2 The Internal Rate of Return Rule</vt:lpstr>
      <vt:lpstr>The Internal Rate of Return Rule (cont'd)</vt:lpstr>
      <vt:lpstr>Applying The IRR Rule</vt:lpstr>
      <vt:lpstr>Applying The IRR Rule (cont'd)</vt:lpstr>
      <vt:lpstr>Applying The IRR Rule (cont'd)</vt:lpstr>
      <vt:lpstr>Financial Calculator Solution</vt:lpstr>
      <vt:lpstr>Applying The IRR Rule (cont'd)</vt:lpstr>
      <vt:lpstr>Figure 7.2  NPV of Star’s $1 Million Book Deal</vt:lpstr>
      <vt:lpstr>Applying The IRR Rule (cont'd)</vt:lpstr>
      <vt:lpstr>Applying The IRR Rule (cont'd)</vt:lpstr>
      <vt:lpstr>Applying The IRR Rule (cont'd)</vt:lpstr>
      <vt:lpstr>Figure 7.3  NPV of Star’s Book Deal with Royalties</vt:lpstr>
      <vt:lpstr>Applying The IRR Rule (cont'd)</vt:lpstr>
      <vt:lpstr>Applying The IRR Rule (cont'd)</vt:lpstr>
      <vt:lpstr>Figure 7.4  NPV of Star’s Final Offer</vt:lpstr>
      <vt:lpstr>Applying The IRR Rule (cont'd)</vt:lpstr>
      <vt:lpstr>Textbook Example 7.1</vt:lpstr>
      <vt:lpstr>Textbook Example 7.1 (cont’d)</vt:lpstr>
      <vt:lpstr>NPV Profiles for Example 7.1</vt:lpstr>
      <vt:lpstr>7.3 The Payback Rule</vt:lpstr>
      <vt:lpstr>The Payback Rule (cont’d)</vt:lpstr>
      <vt:lpstr>7.4 Choosing Between Projects</vt:lpstr>
      <vt:lpstr>Textbook Example 7.3</vt:lpstr>
      <vt:lpstr>Textbook Example 7.3 (cont’d)</vt:lpstr>
      <vt:lpstr>IRR Rule and Mutually Exclusive Investments: Differences in Scale</vt:lpstr>
      <vt:lpstr>IRR Rule and Mutually Exclusive Investments: Timing of Cash Flows</vt:lpstr>
      <vt:lpstr>IRR Rule and Mutually Exclusive Investments: Differences in Risk</vt:lpstr>
      <vt:lpstr>The Incremental IRR Rule</vt:lpstr>
      <vt:lpstr>Textbook Example 7.4</vt:lpstr>
      <vt:lpstr>Textbook Example 7.4 (cont’d)</vt:lpstr>
      <vt:lpstr>Textbook Example 7.4 (cont’d)</vt:lpstr>
      <vt:lpstr>Figure 7.5  Comparison of Minor and Major Overhauls</vt:lpstr>
      <vt:lpstr>The Incremental IRR Rule (cont'd)</vt:lpstr>
      <vt:lpstr>7.5 Project Selection  with Resource Constraints</vt:lpstr>
      <vt:lpstr>Profitability Index</vt:lpstr>
      <vt:lpstr>Textbook Example 7.5</vt:lpstr>
      <vt:lpstr>Textbook Example 7.5 (cont’d)</vt:lpstr>
      <vt:lpstr>Shortcomings of the Profitability Index</vt:lpstr>
      <vt:lpstr>Shortcomings of the Profitability  Index (cont'd)</vt:lpstr>
    </vt:vector>
  </TitlesOfParts>
  <Company>Copyright ©2014 Pearson Education, Inc. All rights reserved.</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dc:title>
  <dc:subject>Investment  Decision Rules</dc:subject>
  <dc:creator>Berk / DeMarzo</dc:creator>
  <cp:lastModifiedBy>ddumpe</cp:lastModifiedBy>
  <cp:revision>156</cp:revision>
  <dcterms:created xsi:type="dcterms:W3CDTF">2013-02-14T00:12:17Z</dcterms:created>
  <dcterms:modified xsi:type="dcterms:W3CDTF">2017-03-01T12:21:41Z</dcterms:modified>
</cp:coreProperties>
</file>