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{Serena}</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it"/>
              <a:t>Good morning everybody</a:t>
            </a:r>
            <a:r>
              <a:rPr lang="it"/>
              <a:t>.</a:t>
            </a:r>
            <a:endParaRPr/>
          </a:p>
          <a:p>
            <a:pPr indent="0" lvl="0" marL="0" rtl="0" algn="l">
              <a:spcBef>
                <a:spcPts val="0"/>
              </a:spcBef>
              <a:spcAft>
                <a:spcPts val="0"/>
              </a:spcAft>
              <a:buNone/>
            </a:pPr>
            <a:r>
              <a:rPr lang="it"/>
              <a:t>Our group is in charge of talking about V3 category that is </a:t>
            </a:r>
            <a:r>
              <a:rPr lang="it"/>
              <a:t>session management</a:t>
            </a:r>
            <a:r>
              <a:rPr b="1" lang="it"/>
              <a:t>.</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062106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062106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{Serena}</a:t>
            </a:r>
            <a:endParaRPr b="1" i="1"/>
          </a:p>
          <a:p>
            <a:pPr indent="0" lvl="0" marL="0" rtl="0" algn="l">
              <a:spcBef>
                <a:spcPts val="0"/>
              </a:spcBef>
              <a:spcAft>
                <a:spcPts val="0"/>
              </a:spcAft>
              <a:buClr>
                <a:srgbClr val="000000"/>
              </a:buClr>
              <a:buSzPts val="1100"/>
              <a:buFont typeface="Arial"/>
              <a:buNone/>
            </a:pPr>
            <a:r>
              <a:t/>
            </a:r>
            <a:endParaRPr b="1"/>
          </a:p>
          <a:p>
            <a:pPr indent="0" lvl="0" marL="0" rtl="0" algn="l">
              <a:spcBef>
                <a:spcPts val="0"/>
              </a:spcBef>
              <a:spcAft>
                <a:spcPts val="0"/>
              </a:spcAft>
              <a:buClr>
                <a:srgbClr val="000000"/>
              </a:buClr>
              <a:buSzPts val="1100"/>
              <a:buFont typeface="Arial"/>
              <a:buNone/>
            </a:pPr>
            <a:r>
              <a:rPr b="1" lang="it"/>
              <a:t>Session Management</a:t>
            </a:r>
            <a:r>
              <a:rPr lang="it"/>
              <a:t> describes the mechanism according to which a web-based application controls and maintains the state of a user.</a:t>
            </a:r>
            <a:endParaRPr/>
          </a:p>
          <a:p>
            <a:pPr indent="0" lvl="0" marL="0" rtl="0" algn="l">
              <a:spcBef>
                <a:spcPts val="0"/>
              </a:spcBef>
              <a:spcAft>
                <a:spcPts val="0"/>
              </a:spcAft>
              <a:buClr>
                <a:srgbClr val="000000"/>
              </a:buClr>
              <a:buSzPts val="1100"/>
              <a:buFont typeface="Arial"/>
              <a:buNone/>
            </a:pPr>
            <a:r>
              <a:rPr lang="it"/>
              <a:t>Modern web applications require to maintain information about each user for the duration of multiple requests. Therefore, session provide the ability to keep variables that will be used any time the user interacts with the application.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In order to introduce the concept of a session, it is required to implement session management capabilities that link both the authentication and access control modules.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The </a:t>
            </a:r>
            <a:r>
              <a:rPr b="1" lang="it"/>
              <a:t>disclosure</a:t>
            </a:r>
            <a:r>
              <a:rPr lang="it"/>
              <a:t>, prediction or brute force of the session ID will lead to session hijacking attacks, where an attacker is able to fully impersonate a victim user in the web application.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The </a:t>
            </a:r>
            <a:r>
              <a:rPr b="1" lang="it"/>
              <a:t>goal</a:t>
            </a:r>
            <a:r>
              <a:rPr lang="it"/>
              <a:t> of v3 requirements is to minimize the risk of leaking users' information.</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[after click]</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it"/>
              <a:t>We’ll focus on these requirements: 3.1, 3.3, 3.11 and 3.16.</a:t>
            </a:r>
            <a:endParaRPr/>
          </a:p>
          <a:p>
            <a:pPr indent="0" lvl="0" marL="0" rtl="0" algn="l">
              <a:spcBef>
                <a:spcPts val="0"/>
              </a:spcBef>
              <a:spcAft>
                <a:spcPts val="0"/>
              </a:spcAft>
              <a:buClr>
                <a:srgbClr val="000000"/>
              </a:buClr>
              <a:buSzPts val="1100"/>
              <a:buFont typeface="Arial"/>
              <a:buNone/>
            </a:pPr>
            <a:r>
              <a:rPr lang="it"/>
              <a:t>We chose these ones because we found them more interesting and strongly related to V3’s main goal.</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(1:10 min)</a:t>
            </a:r>
            <a:endParaRPr i="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b2cd364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b2cd364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{Serena}</a:t>
            </a:r>
            <a:endParaRPr i="1"/>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The session manager is the module in charge of securing multiple requests to a service from the same user or entity.</a:t>
            </a:r>
            <a:endParaRPr/>
          </a:p>
          <a:p>
            <a:pPr indent="0" lvl="0" marL="0" rtl="0" algn="l">
              <a:lnSpc>
                <a:spcPct val="115000"/>
              </a:lnSpc>
              <a:spcBef>
                <a:spcPts val="0"/>
              </a:spcBef>
              <a:spcAft>
                <a:spcPts val="0"/>
              </a:spcAft>
              <a:buClr>
                <a:srgbClr val="000000"/>
              </a:buClr>
              <a:buSzPts val="1100"/>
              <a:buFont typeface="Arial"/>
              <a:buNone/>
            </a:pPr>
            <a:r>
              <a:rPr lang="it"/>
              <a:t>Since this is a critical task, implementing a custom session manager may introduce exploitable vulnerabilities. </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A session manager can be</a:t>
            </a:r>
            <a:r>
              <a:rPr lang="it"/>
              <a:t> either a default built-in save handler declared in </a:t>
            </a:r>
            <a:r>
              <a:rPr i="1" lang="it"/>
              <a:t>php.ini</a:t>
            </a:r>
            <a:r>
              <a:rPr lang="it"/>
              <a:t> configuration file or a custom handler defined by a call to </a:t>
            </a:r>
            <a:r>
              <a:rPr i="1" lang="it"/>
              <a:t>session_set_save_handler()</a:t>
            </a:r>
            <a:r>
              <a:rPr lang="it"/>
              <a:t>.</a:t>
            </a:r>
            <a:endParaRPr/>
          </a:p>
          <a:p>
            <a:pPr indent="0" lvl="0" marL="0" rtl="0" algn="l">
              <a:lnSpc>
                <a:spcPct val="115000"/>
              </a:lnSpc>
              <a:spcBef>
                <a:spcPts val="0"/>
              </a:spcBef>
              <a:spcAft>
                <a:spcPts val="0"/>
              </a:spcAft>
              <a:buClr>
                <a:srgbClr val="000000"/>
              </a:buClr>
              <a:buSzPts val="1100"/>
              <a:buFont typeface="Arial"/>
              <a:buNone/>
            </a:pPr>
            <a:r>
              <a:rPr lang="it"/>
              <a:t>For this reason, we manually searched for session related keywords inside the code. As you can see, there were few results but there is a call to </a:t>
            </a:r>
            <a:r>
              <a:rPr i="1" lang="it"/>
              <a:t>session_start()</a:t>
            </a:r>
            <a:r>
              <a:rPr lang="it"/>
              <a:t> that implies that no custom session manager was used. This is a well-known </a:t>
            </a:r>
            <a:r>
              <a:rPr lang="it"/>
              <a:t>and well-defined </a:t>
            </a:r>
            <a:r>
              <a:rPr lang="it"/>
              <a:t>php function</a:t>
            </a:r>
            <a:r>
              <a:rPr lang="it"/>
              <a:t> that it is </a:t>
            </a:r>
            <a:r>
              <a:rPr lang="it"/>
              <a:t>used to start a new session or resume an existing one. </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i="1" lang="it"/>
              <a:t>[after click]</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it"/>
              <a:t>For this reason, we marked the test as </a:t>
            </a:r>
            <a:r>
              <a:rPr i="1" lang="it"/>
              <a:t>passed</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(2 min)</a:t>
            </a:r>
            <a:endParaRPr i="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b2cd364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b2cd364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i="1"/>
          </a:p>
          <a:p>
            <a:pPr indent="0" lvl="0" marL="0" rtl="0" algn="l">
              <a:spcBef>
                <a:spcPts val="0"/>
              </a:spcBef>
              <a:spcAft>
                <a:spcPts val="0"/>
              </a:spcAft>
              <a:buClr>
                <a:srgbClr val="000000"/>
              </a:buClr>
              <a:buSzPts val="1100"/>
              <a:buFont typeface="Arial"/>
              <a:buNone/>
            </a:pPr>
            <a:r>
              <a:t/>
            </a:r>
            <a:endParaRPr i="1"/>
          </a:p>
          <a:p>
            <a:pPr indent="0" lvl="0" marL="0" rtl="0" algn="l">
              <a:lnSpc>
                <a:spcPct val="115000"/>
              </a:lnSpc>
              <a:spcBef>
                <a:spcPts val="0"/>
              </a:spcBef>
              <a:spcAft>
                <a:spcPts val="0"/>
              </a:spcAft>
              <a:buClr>
                <a:srgbClr val="000000"/>
              </a:buClr>
              <a:buSzPts val="1100"/>
              <a:buFont typeface="Arial"/>
              <a:buNone/>
            </a:pPr>
            <a:r>
              <a:rPr lang="it"/>
              <a:t>In  order  to  minimize  the  time  period  in which an adversary can perform session hijacking attacks over active sessions, it is mandatory to set some expiration timeouts.</a:t>
            </a:r>
            <a:endParaRPr/>
          </a:p>
          <a:p>
            <a:pPr indent="0" lvl="0" marL="0" rtl="0" algn="l">
              <a:lnSpc>
                <a:spcPct val="115000"/>
              </a:lnSpc>
              <a:spcBef>
                <a:spcPts val="0"/>
              </a:spcBef>
              <a:spcAft>
                <a:spcPts val="0"/>
              </a:spcAft>
              <a:buClr>
                <a:srgbClr val="000000"/>
              </a:buClr>
              <a:buSzPts val="1100"/>
              <a:buFont typeface="Arial"/>
              <a:buNone/>
            </a:pPr>
            <a:r>
              <a:rPr lang="it"/>
              <a:t>Indeed, the shorter is the session interval, the lesser is the time an attacker has, to use a valid session IDs. Obviously, the interval must be set </a:t>
            </a:r>
            <a:r>
              <a:rPr lang="it">
                <a:highlight>
                  <a:schemeClr val="lt1"/>
                </a:highlight>
              </a:rPr>
              <a:t>accordingly to the purpose and nature of the web application.</a:t>
            </a:r>
            <a:endParaRPr/>
          </a:p>
          <a:p>
            <a:pPr indent="0" lvl="0" marL="0" rtl="0" algn="l">
              <a:lnSpc>
                <a:spcPct val="115000"/>
              </a:lnSpc>
              <a:spcBef>
                <a:spcPts val="0"/>
              </a:spcBef>
              <a:spcAft>
                <a:spcPts val="0"/>
              </a:spcAft>
              <a:buClr>
                <a:srgbClr val="000000"/>
              </a:buClr>
              <a:buSzPts val="1100"/>
              <a:buFont typeface="Arial"/>
              <a:buNone/>
            </a:pPr>
            <a:r>
              <a:rPr lang="it"/>
              <a:t>In this requirement it is asked to establish whether an idle timeout is present or not. This timeout represents the amount of time a session will remain valid in case there is no activity in the session itself.</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Clr>
                <a:srgbClr val="000000"/>
              </a:buClr>
              <a:buSzPts val="1100"/>
              <a:buFont typeface="Arial"/>
              <a:buNone/>
            </a:pPr>
            <a:r>
              <a:rPr lang="it">
                <a:highlight>
                  <a:srgbClr val="FFFFFF"/>
                </a:highlight>
              </a:rPr>
              <a:t>In the application the idle timeout is defined in the </a:t>
            </a:r>
            <a:r>
              <a:rPr lang="it">
                <a:highlight>
                  <a:schemeClr val="lt1"/>
                </a:highlight>
              </a:rPr>
              <a:t>configuration file </a:t>
            </a:r>
            <a:r>
              <a:rPr i="1" lang="it">
                <a:highlight>
                  <a:srgbClr val="FFFFFF"/>
                </a:highlight>
              </a:rPr>
              <a:t>php.ini</a:t>
            </a:r>
            <a:r>
              <a:rPr lang="it">
                <a:highlight>
                  <a:srgbClr val="FFFFFF"/>
                </a:highlight>
              </a:rPr>
              <a:t>. In particular there are three fundamental parameters:</a:t>
            </a:r>
            <a:endParaRPr>
              <a:highlight>
                <a:srgbClr val="FFFFFF"/>
              </a:highlight>
            </a:endParaRPr>
          </a:p>
          <a:p>
            <a:pPr indent="0" lvl="0" marL="0" rtl="0" algn="l">
              <a:lnSpc>
                <a:spcPct val="115000"/>
              </a:lnSpc>
              <a:spcBef>
                <a:spcPts val="0"/>
              </a:spcBef>
              <a:spcAft>
                <a:spcPts val="0"/>
              </a:spcAft>
              <a:buClr>
                <a:srgbClr val="000000"/>
              </a:buClr>
              <a:buSzPts val="1100"/>
              <a:buFont typeface="Arial"/>
              <a:buNone/>
            </a:pPr>
            <a:r>
              <a:rPr i="1" lang="it"/>
              <a:t>session.gc_maxlifetime</a:t>
            </a:r>
            <a:r>
              <a:rPr lang="it"/>
              <a:t>  that defines the  amount  of  time  (∼24 minutes) after which the stored data will be seen as garbage, but not deleted. The deletion process is carried out by the garbage collector, that is run with a certain probability computed using the other two parameters: </a:t>
            </a:r>
            <a:r>
              <a:rPr i="1" lang="it"/>
              <a:t>session.gc_probability</a:t>
            </a:r>
            <a:r>
              <a:rPr lang="it"/>
              <a:t> and </a:t>
            </a:r>
            <a:r>
              <a:rPr i="1" lang="it"/>
              <a:t>session.gc_divisor</a:t>
            </a:r>
            <a:r>
              <a:rPr lang="it"/>
              <a:t>. The default probability, which is adopted by the application, is 1%.</a:t>
            </a:r>
            <a:endParaRPr>
              <a:highlight>
                <a:srgbClr val="FFFFFF"/>
              </a:highlight>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rPr i="1" lang="it"/>
              <a:t>[after click]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it"/>
              <a:t>For this reason, we marked the test as </a:t>
            </a:r>
            <a:r>
              <a:rPr i="1" lang="it"/>
              <a:t>passed</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However, if the attacker is able to hijack a session, the idle timeout does not limit the attacker’s actions, as he can generate activity on the session periodically to keep the session active for longer periods of time.</a:t>
            </a:r>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i="1" lang="it">
                <a:highlight>
                  <a:srgbClr val="FFFFFF"/>
                </a:highlight>
              </a:rPr>
              <a:t>(4 min) → (3.50 min)</a:t>
            </a:r>
            <a:endParaRPr>
              <a:highlight>
                <a:srgbClr val="FFFFFF"/>
              </a:highlight>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rgbClr val="000000"/>
              </a:buClr>
              <a:buSzPts val="1100"/>
              <a:buFont typeface="Arial"/>
              <a:buNone/>
            </a:pPr>
            <a:r>
              <a:t/>
            </a:r>
            <a:endParaRPr>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a546a841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a546a841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it"/>
              <a:t>{Matteo}</a:t>
            </a:r>
            <a:endParaRPr i="1"/>
          </a:p>
          <a:p>
            <a:pPr indent="0" lvl="0" marL="0" rtl="0" algn="l">
              <a:spcBef>
                <a:spcPts val="0"/>
              </a:spcBef>
              <a:spcAft>
                <a:spcPts val="0"/>
              </a:spcAft>
              <a:buNone/>
            </a:pPr>
            <a:r>
              <a:t/>
            </a:r>
            <a:endParaRPr/>
          </a:p>
          <a:p>
            <a:pPr indent="0" lvl="0" marL="0" rtl="0" algn="l">
              <a:spcBef>
                <a:spcPts val="0"/>
              </a:spcBef>
              <a:spcAft>
                <a:spcPts val="0"/>
              </a:spcAft>
              <a:buNone/>
            </a:pPr>
            <a:r>
              <a:rPr lang="it"/>
              <a:t>Since a session ID is temporarily equivalent to the strongest authentication factor associated to a user once it’s created, a well-defined application has to guarantee that this is properly generated. This means that all session IDs must be sufficiently long, random and unique across all active sessions.</a:t>
            </a:r>
            <a:endParaRPr/>
          </a:p>
          <a:p>
            <a:pPr indent="0" lvl="0" marL="0" rtl="0" algn="l">
              <a:spcBef>
                <a:spcPts val="0"/>
              </a:spcBef>
              <a:spcAft>
                <a:spcPts val="0"/>
              </a:spcAft>
              <a:buNone/>
            </a:pPr>
            <a:r>
              <a:rPr lang="it"/>
              <a:t>If these properties don’t hold, then an adversary might be able to fully impersonate a user in the web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a:t>
            </a:r>
            <a:r>
              <a:rPr i="1" lang="it"/>
              <a:t>php.ini</a:t>
            </a:r>
            <a:r>
              <a:rPr lang="it"/>
              <a:t> configuration file, </a:t>
            </a:r>
            <a:r>
              <a:rPr i="1" lang="it"/>
              <a:t>session.hash_function</a:t>
            </a:r>
            <a:r>
              <a:rPr lang="it"/>
              <a:t> allows to specify which hashing algorithm use to generate session IDs. By default it’s used MD5 message-digest algorithm, producing a 128-bit hash value.</a:t>
            </a:r>
            <a:endParaRPr/>
          </a:p>
          <a:p>
            <a:pPr indent="0" lvl="0" marL="0" rtl="0" algn="l">
              <a:spcBef>
                <a:spcPts val="0"/>
              </a:spcBef>
              <a:spcAft>
                <a:spcPts val="0"/>
              </a:spcAft>
              <a:buNone/>
            </a:pPr>
            <a:r>
              <a:rPr lang="it"/>
              <a:t>This is well-know to be a weak one-way hashing algorithm and cryptographically broken </a:t>
            </a:r>
            <a:r>
              <a:rPr i="1" lang="it"/>
              <a:t>but</a:t>
            </a:r>
            <a:r>
              <a:rPr lang="it"/>
              <a:t> it can still be considered fine for session IDs generation since they will have a short lifetime. If devélopers were paranoid enough they would have used SHA-1 hash algorithm, but realistically speaking nobody will ever try to break session ID with 30 minutes expiration timeout especially for the examined application.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it"/>
              <a:t>Despite this requirement is classified as an L1 recommendation, OWASP standard was not so precise in describing how 3.11 should be guaranteed. We would like to have seen a kind of list of sub-requirements that should be met according to the area of interest of the examined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[after click]</a:t>
            </a:r>
            <a:endParaRPr i="1"/>
          </a:p>
          <a:p>
            <a:pPr indent="0" lvl="0" marL="0" rtl="0" algn="l">
              <a:spcBef>
                <a:spcPts val="0"/>
              </a:spcBef>
              <a:spcAft>
                <a:spcPts val="0"/>
              </a:spcAft>
              <a:buNone/>
            </a:pPr>
            <a:r>
              <a:t/>
            </a:r>
            <a:endParaRPr/>
          </a:p>
          <a:p>
            <a:pPr indent="0" lvl="0" marL="0" rtl="0" algn="l">
              <a:spcBef>
                <a:spcPts val="0"/>
              </a:spcBef>
              <a:spcAft>
                <a:spcPts val="0"/>
              </a:spcAft>
              <a:buNone/>
            </a:pPr>
            <a:r>
              <a:rPr lang="it"/>
              <a:t>Since it was too vague (</a:t>
            </a:r>
            <a:r>
              <a:rPr i="1" lang="it"/>
              <a:t>veig</a:t>
            </a:r>
            <a:r>
              <a:rPr lang="it"/>
              <a:t>), we marked this as </a:t>
            </a:r>
            <a:r>
              <a:rPr i="1" lang="it"/>
              <a:t>unknown</a:t>
            </a: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(6 min)</a:t>
            </a:r>
            <a:endParaRPr i="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546a841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546a841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{Matteo}</a:t>
            </a:r>
            <a:endParaRPr/>
          </a:p>
          <a:p>
            <a:pPr indent="0" lvl="0" marL="0" rtl="0" algn="l">
              <a:lnSpc>
                <a:spcPct val="115000"/>
              </a:lnSpc>
              <a:spcBef>
                <a:spcPts val="0"/>
              </a:spcBef>
              <a:spcAft>
                <a:spcPts val="0"/>
              </a:spcAft>
              <a:buClr>
                <a:srgbClr val="000000"/>
              </a:buClr>
              <a:buSzPts val="1100"/>
              <a:buFont typeface="Arial"/>
              <a:buNone/>
            </a:pPr>
            <a:r>
              <a:t/>
            </a:r>
            <a:endParaRPr/>
          </a:p>
          <a:p>
            <a:pPr indent="0" lvl="0" marL="0" rtl="0" algn="l">
              <a:lnSpc>
                <a:spcPct val="115000"/>
              </a:lnSpc>
              <a:spcBef>
                <a:spcPts val="0"/>
              </a:spcBef>
              <a:spcAft>
                <a:spcPts val="0"/>
              </a:spcAft>
              <a:buClr>
                <a:srgbClr val="000000"/>
              </a:buClr>
              <a:buSzPts val="1100"/>
              <a:buFont typeface="Arial"/>
              <a:buNone/>
            </a:pPr>
            <a:r>
              <a:rPr lang="it"/>
              <a:t>Considering 3.16, l</a:t>
            </a:r>
            <a:r>
              <a:rPr lang="it"/>
              <a:t>imiting the number of concurrent sessions is fundamental for security reasons, especially for DoS attack avoidance.</a:t>
            </a:r>
            <a:endParaRPr/>
          </a:p>
          <a:p>
            <a:pPr indent="0" lvl="0" marL="0" rtl="0" algn="l">
              <a:lnSpc>
                <a:spcPct val="115000"/>
              </a:lnSpc>
              <a:spcBef>
                <a:spcPts val="0"/>
              </a:spcBef>
              <a:spcAft>
                <a:spcPts val="0"/>
              </a:spcAft>
              <a:buClr>
                <a:srgbClr val="000000"/>
              </a:buClr>
              <a:buSzPts val="1100"/>
              <a:buFont typeface="Arial"/>
              <a:buNone/>
            </a:pPr>
            <a:r>
              <a:rPr lang="it"/>
              <a:t>A common way to achieve this restriction is to keep  track  of  the  number  of  active  sessions  in  the system and comparing it with the maximum number of </a:t>
            </a:r>
            <a:r>
              <a:rPr lang="it"/>
              <a:t>admissible</a:t>
            </a:r>
            <a:r>
              <a:rPr lang="it"/>
              <a:t> ones.  An example can be the one shown in figure.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it"/>
              <a:t>Unfortunately, manually checking the code in search for meaningful keywords like </a:t>
            </a:r>
            <a:r>
              <a:rPr i="1" lang="it"/>
              <a:t>active</a:t>
            </a:r>
            <a:r>
              <a:rPr lang="it"/>
              <a:t>, </a:t>
            </a:r>
            <a:r>
              <a:rPr i="1" lang="it"/>
              <a:t>limit</a:t>
            </a:r>
            <a:r>
              <a:rPr lang="it"/>
              <a:t>, </a:t>
            </a:r>
            <a:r>
              <a:rPr i="1" lang="it"/>
              <a:t>concurrent </a:t>
            </a:r>
            <a:r>
              <a:rPr lang="it"/>
              <a:t>doesn’t produce anything that was either interesting or similar to the code in figure. Hence, we have assumed that there is no limit of active concurrent sessions at application level, but there are some physical level. </a:t>
            </a:r>
            <a:endParaRPr/>
          </a:p>
          <a:p>
            <a:pPr indent="0" lvl="0" marL="0" rtl="0" algn="l">
              <a:spcBef>
                <a:spcPts val="0"/>
              </a:spcBef>
              <a:spcAft>
                <a:spcPts val="0"/>
              </a:spcAft>
              <a:buNone/>
            </a:pPr>
            <a:r>
              <a:t/>
            </a:r>
            <a:endParaRPr i="1"/>
          </a:p>
          <a:p>
            <a:pPr indent="0" lvl="0" marL="0" rtl="0" algn="l">
              <a:spcBef>
                <a:spcPts val="0"/>
              </a:spcBef>
              <a:spcAft>
                <a:spcPts val="0"/>
              </a:spcAft>
              <a:buNone/>
            </a:pPr>
            <a:r>
              <a:rPr i="1" lang="it"/>
              <a:t>[after click]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it"/>
              <a:t>Reasoning about the most probable physical restrictions we get:</a:t>
            </a:r>
            <a:endParaRPr/>
          </a:p>
          <a:p>
            <a:pPr indent="0" lvl="0" marL="0" rtl="0" algn="l">
              <a:lnSpc>
                <a:spcPct val="115000"/>
              </a:lnSpc>
              <a:spcBef>
                <a:spcPts val="0"/>
              </a:spcBef>
              <a:spcAft>
                <a:spcPts val="0"/>
              </a:spcAft>
              <a:buNone/>
            </a:pPr>
            <a:r>
              <a:rPr lang="it"/>
              <a:t>First of all, the length of the session ID is machine dependent, for example it can be 8 - 16 bits. Thus, the maximum number of session IDs that can be generated are 2^8 or 2^16. Even if this limit might not occur,</a:t>
            </a:r>
            <a:r>
              <a:rPr lang="it"/>
              <a:t> the file system is still susceptible to saturation since there is a limit to the number of files that can be stored within a single directory. Lastly, the final constraint that can be met is related to the limited size of the disk in which session data are stored.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i="1" lang="it"/>
              <a:t>(7:25 min)</a:t>
            </a:r>
            <a:endParaRPr i="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9d190f7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9d190f7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For the entire category, all the tools we used were not helpful since most of them are mainly concerned about searching vulnerabilities related to well-know attacks like SQL Injection and XSS.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We found out that OWASP principles were too vague, especially for outsiders analysts that need to understand how to evaluate an application without having any contact with its developers.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 final note about these unknown results: they are susceptible to future changes since we are still analyzing the application to verify V1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(8:10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a546a82c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a546a82c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it"/>
              <a:t>{Riccardo}</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presentation about some more interesting point of V3 category ends here so...</a:t>
            </a:r>
            <a:endParaRPr/>
          </a:p>
          <a:p>
            <a:pPr indent="0" lvl="0" marL="0" rtl="0" algn="l">
              <a:spcBef>
                <a:spcPts val="0"/>
              </a:spcBef>
              <a:spcAft>
                <a:spcPts val="0"/>
              </a:spcAft>
              <a:buNone/>
            </a:pPr>
            <a:r>
              <a:rPr lang="it"/>
              <a:t>Thank you for your attention!</a:t>
            </a:r>
            <a:endParaRPr/>
          </a:p>
          <a:p>
            <a:pPr indent="0" lvl="0" marL="0" rtl="0" algn="l">
              <a:spcBef>
                <a:spcPts val="0"/>
              </a:spcBef>
              <a:spcAft>
                <a:spcPts val="0"/>
              </a:spcAft>
              <a:buNone/>
            </a:pPr>
            <a:r>
              <a:t/>
            </a:r>
            <a:endParaRPr/>
          </a:p>
          <a:p>
            <a:pPr indent="0" lvl="0" marL="0" rtl="0" algn="l">
              <a:spcBef>
                <a:spcPts val="0"/>
              </a:spcBef>
              <a:spcAft>
                <a:spcPts val="0"/>
              </a:spcAft>
              <a:buNone/>
            </a:pPr>
            <a:r>
              <a:rPr i="1" lang="it"/>
              <a:t>(8:30 min)</a:t>
            </a:r>
            <a:endParaRPr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6" name="Google Shape;26;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grpSp>
        <p:nvGrpSpPr>
          <p:cNvPr id="27" name="Google Shape;27;p4"/>
          <p:cNvGrpSpPr/>
          <p:nvPr/>
        </p:nvGrpSpPr>
        <p:grpSpPr>
          <a:xfrm>
            <a:off x="830392" y="1191256"/>
            <a:ext cx="745763" cy="45826"/>
            <a:chOff x="4580561" y="2589004"/>
            <a:chExt cx="1064464" cy="25200"/>
          </a:xfrm>
        </p:grpSpPr>
        <p:sp>
          <p:nvSpPr>
            <p:cNvPr id="28" name="Google Shape;28;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Application of    WASP principles for FluxBB</a:t>
            </a:r>
            <a:endParaRPr/>
          </a:p>
        </p:txBody>
      </p:sp>
      <p:sp>
        <p:nvSpPr>
          <p:cNvPr id="87" name="Google Shape;87;p13"/>
          <p:cNvSpPr txBox="1"/>
          <p:nvPr>
            <p:ph idx="1" type="subTitle"/>
          </p:nvPr>
        </p:nvSpPr>
        <p:spPr>
          <a:xfrm>
            <a:off x="6016000" y="3964000"/>
            <a:ext cx="2518500" cy="82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Matteo Mariani          1815188</a:t>
            </a:r>
            <a:endParaRPr sz="1400"/>
          </a:p>
          <a:p>
            <a:pPr indent="0" lvl="0" marL="0" rtl="0" algn="l">
              <a:lnSpc>
                <a:spcPct val="115000"/>
              </a:lnSpc>
              <a:spcBef>
                <a:spcPts val="0"/>
              </a:spcBef>
              <a:spcAft>
                <a:spcPts val="0"/>
              </a:spcAft>
              <a:buNone/>
            </a:pPr>
            <a:r>
              <a:rPr lang="it" sz="1400"/>
              <a:t>Serena Ferracci          1649134 </a:t>
            </a:r>
            <a:endParaRPr sz="1400"/>
          </a:p>
          <a:p>
            <a:pPr indent="0" lvl="0" marL="0" rtl="0" algn="l">
              <a:lnSpc>
                <a:spcPct val="115000"/>
              </a:lnSpc>
              <a:spcBef>
                <a:spcPts val="0"/>
              </a:spcBef>
              <a:spcAft>
                <a:spcPts val="0"/>
              </a:spcAft>
              <a:buNone/>
            </a:pPr>
            <a:r>
              <a:rPr lang="it" sz="1400"/>
              <a:t>Riccardo Chiaretti    1661390</a:t>
            </a:r>
            <a:endParaRPr sz="1400"/>
          </a:p>
        </p:txBody>
      </p:sp>
      <p:pic>
        <p:nvPicPr>
          <p:cNvPr id="88" name="Google Shape;88;p13"/>
          <p:cNvPicPr preferRelativeResize="0"/>
          <p:nvPr/>
        </p:nvPicPr>
        <p:blipFill rotWithShape="1">
          <a:blip r:embed="rId3">
            <a:alphaModFix amt="68000"/>
          </a:blip>
          <a:srcRect b="0" l="0" r="-2722" t="0"/>
          <a:stretch/>
        </p:blipFill>
        <p:spPr>
          <a:xfrm>
            <a:off x="729450" y="3909375"/>
            <a:ext cx="3092299" cy="937275"/>
          </a:xfrm>
          <a:prstGeom prst="rect">
            <a:avLst/>
          </a:prstGeom>
          <a:noFill/>
          <a:ln>
            <a:noFill/>
          </a:ln>
        </p:spPr>
      </p:pic>
      <p:sp>
        <p:nvSpPr>
          <p:cNvPr id="89" name="Google Shape;89;p13"/>
          <p:cNvSpPr txBox="1"/>
          <p:nvPr>
            <p:ph idx="1" type="subTitle"/>
          </p:nvPr>
        </p:nvSpPr>
        <p:spPr>
          <a:xfrm>
            <a:off x="729450" y="2987150"/>
            <a:ext cx="5038800" cy="490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t>Security in Software Applications - Project 2018/2019</a:t>
            </a:r>
            <a:endParaRPr/>
          </a:p>
        </p:txBody>
      </p:sp>
      <p:pic>
        <p:nvPicPr>
          <p:cNvPr id="90" name="Google Shape;90;p13"/>
          <p:cNvPicPr preferRelativeResize="0"/>
          <p:nvPr/>
        </p:nvPicPr>
        <p:blipFill>
          <a:blip r:embed="rId4">
            <a:alphaModFix/>
          </a:blip>
          <a:stretch>
            <a:fillRect/>
          </a:stretch>
        </p:blipFill>
        <p:spPr>
          <a:xfrm>
            <a:off x="4410775" y="1516700"/>
            <a:ext cx="647000" cy="434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56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v3: Session Management</a:t>
            </a:r>
            <a:endParaRPr/>
          </a:p>
        </p:txBody>
      </p:sp>
      <p:sp>
        <p:nvSpPr>
          <p:cNvPr id="96" name="Google Shape;96;p14"/>
          <p:cNvSpPr txBox="1"/>
          <p:nvPr/>
        </p:nvSpPr>
        <p:spPr>
          <a:xfrm>
            <a:off x="5513100" y="1346825"/>
            <a:ext cx="2741700" cy="359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b="1" lang="it">
                <a:solidFill>
                  <a:schemeClr val="accent1"/>
                </a:solidFill>
                <a:latin typeface="Raleway"/>
                <a:ea typeface="Raleway"/>
                <a:cs typeface="Raleway"/>
                <a:sym typeface="Raleway"/>
              </a:rPr>
              <a:t>Session Management </a:t>
            </a:r>
            <a:r>
              <a:rPr lang="it">
                <a:solidFill>
                  <a:schemeClr val="accent1"/>
                </a:solidFill>
                <a:latin typeface="Raleway"/>
                <a:ea typeface="Raleway"/>
                <a:cs typeface="Raleway"/>
                <a:sym typeface="Raleway"/>
              </a:rPr>
              <a:t>defines the set of all controls governing state-full interaction between a user and the web-based application</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The </a:t>
            </a:r>
            <a:r>
              <a:rPr b="1" lang="it">
                <a:solidFill>
                  <a:schemeClr val="accent1"/>
                </a:solidFill>
                <a:latin typeface="Raleway"/>
                <a:ea typeface="Raleway"/>
                <a:cs typeface="Raleway"/>
                <a:sym typeface="Raleway"/>
              </a:rPr>
              <a:t>disclosure</a:t>
            </a:r>
            <a:r>
              <a:rPr lang="it">
                <a:solidFill>
                  <a:schemeClr val="accent1"/>
                </a:solidFill>
                <a:latin typeface="Raleway"/>
                <a:ea typeface="Raleway"/>
                <a:cs typeface="Raleway"/>
                <a:sym typeface="Raleway"/>
              </a:rPr>
              <a:t> of the session ID will lead to session hijacking attacks</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The </a:t>
            </a:r>
            <a:r>
              <a:rPr b="1" lang="it">
                <a:solidFill>
                  <a:schemeClr val="accent1"/>
                </a:solidFill>
                <a:latin typeface="Raleway"/>
                <a:ea typeface="Raleway"/>
                <a:cs typeface="Raleway"/>
                <a:sym typeface="Raleway"/>
              </a:rPr>
              <a:t>goal</a:t>
            </a:r>
            <a:r>
              <a:rPr lang="it">
                <a:solidFill>
                  <a:schemeClr val="accent1"/>
                </a:solidFill>
                <a:latin typeface="Raleway"/>
                <a:ea typeface="Raleway"/>
                <a:cs typeface="Raleway"/>
                <a:sym typeface="Raleway"/>
              </a:rPr>
              <a:t> of v3 is to minimize the risk of leaking users’ information</a:t>
            </a:r>
            <a:endParaRPr>
              <a:solidFill>
                <a:schemeClr val="accent1"/>
              </a:solidFill>
              <a:latin typeface="Raleway"/>
              <a:ea typeface="Raleway"/>
              <a:cs typeface="Raleway"/>
              <a:sym typeface="Raleway"/>
            </a:endParaRPr>
          </a:p>
        </p:txBody>
      </p:sp>
      <p:pic>
        <p:nvPicPr>
          <p:cNvPr id="97" name="Google Shape;97;p14"/>
          <p:cNvPicPr preferRelativeResize="0"/>
          <p:nvPr/>
        </p:nvPicPr>
        <p:blipFill>
          <a:blip r:embed="rId3">
            <a:alphaModFix amt="25000"/>
          </a:blip>
          <a:stretch>
            <a:fillRect/>
          </a:stretch>
        </p:blipFill>
        <p:spPr>
          <a:xfrm>
            <a:off x="729450" y="1381825"/>
            <a:ext cx="4475223" cy="3642276"/>
          </a:xfrm>
          <a:prstGeom prst="rect">
            <a:avLst/>
          </a:prstGeom>
          <a:noFill/>
          <a:ln>
            <a:noFill/>
          </a:ln>
        </p:spPr>
      </p:pic>
      <p:pic>
        <p:nvPicPr>
          <p:cNvPr id="98" name="Google Shape;98;p14"/>
          <p:cNvPicPr preferRelativeResize="0"/>
          <p:nvPr/>
        </p:nvPicPr>
        <p:blipFill>
          <a:blip r:embed="rId3">
            <a:alphaModFix/>
          </a:blip>
          <a:stretch>
            <a:fillRect/>
          </a:stretch>
        </p:blipFill>
        <p:spPr>
          <a:xfrm>
            <a:off x="729450" y="1381825"/>
            <a:ext cx="4475223" cy="3642276"/>
          </a:xfrm>
          <a:prstGeom prst="rect">
            <a:avLst/>
          </a:prstGeom>
          <a:noFill/>
          <a:ln>
            <a:noFill/>
          </a:ln>
        </p:spPr>
      </p:pic>
      <p:pic>
        <p:nvPicPr>
          <p:cNvPr id="99" name="Google Shape;99;p14"/>
          <p:cNvPicPr preferRelativeResize="0"/>
          <p:nvPr/>
        </p:nvPicPr>
        <p:blipFill rotWithShape="1">
          <a:blip r:embed="rId3">
            <a:alphaModFix/>
          </a:blip>
          <a:srcRect b="15428" l="306" r="663" t="76333"/>
          <a:stretch/>
        </p:blipFill>
        <p:spPr>
          <a:xfrm>
            <a:off x="1660675" y="4150125"/>
            <a:ext cx="6545922" cy="443149"/>
          </a:xfrm>
          <a:prstGeom prst="rect">
            <a:avLst/>
          </a:prstGeom>
          <a:noFill/>
          <a:ln>
            <a:noFill/>
          </a:ln>
        </p:spPr>
      </p:pic>
      <p:pic>
        <p:nvPicPr>
          <p:cNvPr id="100" name="Google Shape;100;p14"/>
          <p:cNvPicPr preferRelativeResize="0"/>
          <p:nvPr/>
        </p:nvPicPr>
        <p:blipFill rotWithShape="1">
          <a:blip r:embed="rId3">
            <a:alphaModFix/>
          </a:blip>
          <a:srcRect b="32859" l="306" r="663" t="58902"/>
          <a:stretch/>
        </p:blipFill>
        <p:spPr>
          <a:xfrm>
            <a:off x="1660675" y="3348550"/>
            <a:ext cx="6545926" cy="443149"/>
          </a:xfrm>
          <a:prstGeom prst="rect">
            <a:avLst/>
          </a:prstGeom>
          <a:noFill/>
          <a:ln>
            <a:noFill/>
          </a:ln>
        </p:spPr>
      </p:pic>
      <p:pic>
        <p:nvPicPr>
          <p:cNvPr id="101" name="Google Shape;101;p14"/>
          <p:cNvPicPr preferRelativeResize="0"/>
          <p:nvPr/>
        </p:nvPicPr>
        <p:blipFill rotWithShape="1">
          <a:blip r:embed="rId3">
            <a:alphaModFix/>
          </a:blip>
          <a:srcRect b="85160" l="306" r="663" t="6204"/>
          <a:stretch/>
        </p:blipFill>
        <p:spPr>
          <a:xfrm>
            <a:off x="1660675" y="1772738"/>
            <a:ext cx="6545926" cy="464476"/>
          </a:xfrm>
          <a:prstGeom prst="rect">
            <a:avLst/>
          </a:prstGeom>
          <a:noFill/>
          <a:ln>
            <a:noFill/>
          </a:ln>
        </p:spPr>
      </p:pic>
      <p:pic>
        <p:nvPicPr>
          <p:cNvPr id="102" name="Google Shape;102;p14"/>
          <p:cNvPicPr preferRelativeResize="0"/>
          <p:nvPr/>
        </p:nvPicPr>
        <p:blipFill rotWithShape="1">
          <a:blip r:embed="rId3">
            <a:alphaModFix/>
          </a:blip>
          <a:srcRect b="72827" l="306" r="663" t="19728"/>
          <a:stretch/>
        </p:blipFill>
        <p:spPr>
          <a:xfrm>
            <a:off x="1660675" y="2589675"/>
            <a:ext cx="6545926" cy="400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6"/>
                                        </p:tgtEl>
                                      </p:cBhvr>
                                    </p:animEffect>
                                    <p:set>
                                      <p:cBhvr>
                                        <p:cTn dur="1" fill="hold">
                                          <p:stCondLst>
                                            <p:cond delay="1000"/>
                                          </p:stCondLst>
                                        </p:cTn>
                                        <p:tgtEl>
                                          <p:spTgt spid="96"/>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98"/>
                                        </p:tgtEl>
                                      </p:cBhvr>
                                    </p:animEffect>
                                    <p:set>
                                      <p:cBhvr>
                                        <p:cTn dur="1" fill="hold">
                                          <p:stCondLst>
                                            <p:cond delay="1000"/>
                                          </p:stCondLst>
                                        </p:cTn>
                                        <p:tgtEl>
                                          <p:spTgt spid="98"/>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729450" y="733425"/>
            <a:ext cx="7688700" cy="1200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t">
                <a:solidFill>
                  <a:srgbClr val="000000"/>
                </a:solidFill>
              </a:rPr>
              <a:t>v</a:t>
            </a:r>
            <a:r>
              <a:rPr lang="it">
                <a:solidFill>
                  <a:srgbClr val="000000"/>
                </a:solidFill>
              </a:rPr>
              <a:t>3.1 : </a:t>
            </a:r>
            <a:r>
              <a:rPr b="0" lang="it" sz="1800">
                <a:solidFill>
                  <a:schemeClr val="accent1"/>
                </a:solidFill>
                <a:highlight>
                  <a:srgbClr val="FFFFFF"/>
                </a:highlight>
              </a:rPr>
              <a:t>Verify that there is no custom session manager, or that</a:t>
            </a:r>
            <a:br>
              <a:rPr b="0" lang="it" sz="1800">
                <a:solidFill>
                  <a:schemeClr val="accent1"/>
                </a:solidFill>
                <a:highlight>
                  <a:srgbClr val="FFFFFF"/>
                </a:highlight>
              </a:rPr>
            </a:br>
            <a:r>
              <a:rPr b="0" lang="it" sz="1800">
                <a:solidFill>
                  <a:schemeClr val="accent1"/>
                </a:solidFill>
              </a:rPr>
              <a:t>the custom </a:t>
            </a:r>
            <a:r>
              <a:rPr b="0" lang="it" sz="1800">
                <a:solidFill>
                  <a:schemeClr val="accent1"/>
                </a:solidFill>
                <a:highlight>
                  <a:srgbClr val="FFFFFF"/>
                </a:highlight>
              </a:rPr>
              <a:t>session manager is resistant against all</a:t>
            </a:r>
            <a:br>
              <a:rPr b="0" lang="it" sz="1800">
                <a:solidFill>
                  <a:schemeClr val="accent1"/>
                </a:solidFill>
                <a:highlight>
                  <a:srgbClr val="FFFFFF"/>
                </a:highlight>
              </a:rPr>
            </a:br>
            <a:r>
              <a:rPr b="0" lang="it" sz="1800">
                <a:solidFill>
                  <a:schemeClr val="accent1"/>
                </a:solidFill>
                <a:highlight>
                  <a:srgbClr val="FFFFFF"/>
                </a:highlight>
              </a:rPr>
              <a:t>common session management attacks.</a:t>
            </a:r>
            <a:endParaRPr sz="1800">
              <a:solidFill>
                <a:schemeClr val="accent1"/>
              </a:solidFill>
            </a:endParaRPr>
          </a:p>
        </p:txBody>
      </p:sp>
      <p:sp>
        <p:nvSpPr>
          <p:cNvPr id="108" name="Google Shape;108;p15"/>
          <p:cNvSpPr txBox="1"/>
          <p:nvPr>
            <p:ph idx="1" type="body"/>
          </p:nvPr>
        </p:nvSpPr>
        <p:spPr>
          <a:xfrm>
            <a:off x="6124575" y="1857525"/>
            <a:ext cx="2486100" cy="30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The result of </a:t>
            </a:r>
            <a:r>
              <a:rPr lang="it" sz="1400">
                <a:latin typeface="Courier New"/>
                <a:ea typeface="Courier New"/>
                <a:cs typeface="Courier New"/>
                <a:sym typeface="Courier New"/>
              </a:rPr>
              <a:t>grep</a:t>
            </a:r>
            <a:r>
              <a:rPr lang="it" sz="1400">
                <a:latin typeface="Raleway"/>
                <a:ea typeface="Raleway"/>
                <a:cs typeface="Raleway"/>
                <a:sym typeface="Raleway"/>
              </a:rPr>
              <a:t> shows a call to </a:t>
            </a:r>
            <a:r>
              <a:rPr b="1" lang="it" sz="1400">
                <a:latin typeface="Raleway"/>
                <a:ea typeface="Raleway"/>
                <a:cs typeface="Raleway"/>
                <a:sym typeface="Raleway"/>
              </a:rPr>
              <a:t>session_start()</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It is used to wrap the default server session management initialization.</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The default built-in save handler is declared in </a:t>
            </a:r>
            <a:r>
              <a:rPr b="1" lang="it" sz="1400">
                <a:latin typeface="Raleway"/>
                <a:ea typeface="Raleway"/>
                <a:cs typeface="Raleway"/>
                <a:sym typeface="Raleway"/>
              </a:rPr>
              <a:t>php.ini</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sz="1400">
              <a:solidFill>
                <a:srgbClr val="000000"/>
              </a:solidFill>
              <a:latin typeface="Raleway"/>
              <a:ea typeface="Raleway"/>
              <a:cs typeface="Raleway"/>
              <a:sym typeface="Raleway"/>
            </a:endParaRPr>
          </a:p>
        </p:txBody>
      </p:sp>
      <p:pic>
        <p:nvPicPr>
          <p:cNvPr id="109" name="Google Shape;109;p15"/>
          <p:cNvPicPr preferRelativeResize="0"/>
          <p:nvPr/>
        </p:nvPicPr>
        <p:blipFill rotWithShape="1">
          <a:blip r:embed="rId3">
            <a:alphaModFix amt="25000"/>
          </a:blip>
          <a:srcRect b="-1739" l="0" r="0" t="0"/>
          <a:stretch/>
        </p:blipFill>
        <p:spPr>
          <a:xfrm>
            <a:off x="834225" y="2589850"/>
            <a:ext cx="5159853" cy="1143950"/>
          </a:xfrm>
          <a:prstGeom prst="rect">
            <a:avLst/>
          </a:prstGeom>
          <a:noFill/>
          <a:ln>
            <a:noFill/>
          </a:ln>
        </p:spPr>
      </p:pic>
      <p:pic>
        <p:nvPicPr>
          <p:cNvPr id="110" name="Google Shape;110;p15"/>
          <p:cNvPicPr preferRelativeResize="0"/>
          <p:nvPr/>
        </p:nvPicPr>
        <p:blipFill rotWithShape="1">
          <a:blip r:embed="rId3">
            <a:alphaModFix/>
          </a:blip>
          <a:srcRect b="-1739" l="0" r="0" t="0"/>
          <a:stretch/>
        </p:blipFill>
        <p:spPr>
          <a:xfrm>
            <a:off x="834225" y="2589850"/>
            <a:ext cx="5159853" cy="1143950"/>
          </a:xfrm>
          <a:prstGeom prst="rect">
            <a:avLst/>
          </a:prstGeom>
          <a:noFill/>
          <a:ln>
            <a:noFill/>
          </a:ln>
        </p:spPr>
      </p:pic>
      <p:pic>
        <p:nvPicPr>
          <p:cNvPr id="111" name="Google Shape;111;p15"/>
          <p:cNvPicPr preferRelativeResize="0"/>
          <p:nvPr/>
        </p:nvPicPr>
        <p:blipFill>
          <a:blip r:embed="rId4">
            <a:alphaModFix/>
          </a:blip>
          <a:stretch>
            <a:fillRect/>
          </a:stretch>
        </p:blipFill>
        <p:spPr>
          <a:xfrm>
            <a:off x="1965675" y="2232488"/>
            <a:ext cx="2896963" cy="1858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0"/>
                                        </p:tgtEl>
                                      </p:cBhvr>
                                    </p:animEffect>
                                    <p:set>
                                      <p:cBhvr>
                                        <p:cTn dur="1" fill="hold">
                                          <p:stCondLst>
                                            <p:cond delay="1000"/>
                                          </p:stCondLst>
                                        </p:cTn>
                                        <p:tgtEl>
                                          <p:spTgt spid="110"/>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a:t>
            </a:r>
            <a:r>
              <a:rPr lang="it">
                <a:solidFill>
                  <a:srgbClr val="000000"/>
                </a:solidFill>
              </a:rPr>
              <a:t>3.3 : </a:t>
            </a:r>
            <a:r>
              <a:rPr b="0" lang="it" sz="1800">
                <a:solidFill>
                  <a:schemeClr val="accent1"/>
                </a:solidFill>
              </a:rPr>
              <a:t>Verify that sessions timeout after a specified period of inactivity.</a:t>
            </a:r>
            <a:endParaRPr sz="1800">
              <a:solidFill>
                <a:schemeClr val="accent1"/>
              </a:solidFill>
            </a:endParaRPr>
          </a:p>
        </p:txBody>
      </p:sp>
      <p:sp>
        <p:nvSpPr>
          <p:cNvPr id="117" name="Google Shape;117;p16"/>
          <p:cNvSpPr txBox="1"/>
          <p:nvPr>
            <p:ph idx="1" type="body"/>
          </p:nvPr>
        </p:nvSpPr>
        <p:spPr>
          <a:xfrm>
            <a:off x="4210050" y="1809275"/>
            <a:ext cx="4208100" cy="25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it" sz="1400">
                <a:latin typeface="Raleway"/>
                <a:ea typeface="Raleway"/>
                <a:cs typeface="Raleway"/>
                <a:sym typeface="Raleway"/>
              </a:rPr>
              <a:t>session.gc_maxlifetime</a:t>
            </a:r>
            <a:r>
              <a:rPr lang="it" sz="1400">
                <a:latin typeface="Raleway"/>
                <a:ea typeface="Raleway"/>
                <a:cs typeface="Raleway"/>
                <a:sym typeface="Raleway"/>
              </a:rPr>
              <a:t> defines  the  amount  of  time  (∼1440  seconds) after which the stored data will be seen as </a:t>
            </a:r>
            <a:r>
              <a:rPr i="1" lang="it" sz="1400">
                <a:latin typeface="Raleway"/>
                <a:ea typeface="Raleway"/>
                <a:cs typeface="Raleway"/>
                <a:sym typeface="Raleway"/>
              </a:rPr>
              <a:t>garbage</a:t>
            </a:r>
            <a:r>
              <a:rPr lang="it" sz="1400">
                <a:latin typeface="Raleway"/>
                <a:ea typeface="Raleway"/>
                <a:cs typeface="Raleway"/>
                <a:sym typeface="Raleway"/>
              </a:rPr>
              <a:t>.</a:t>
            </a:r>
            <a:endParaRPr sz="1400">
              <a:latin typeface="Raleway"/>
              <a:ea typeface="Raleway"/>
              <a:cs typeface="Raleway"/>
              <a:sym typeface="Raleway"/>
            </a:endParaRPr>
          </a:p>
          <a:p>
            <a:pPr indent="0" lvl="0" marL="0" rtl="0" algn="l">
              <a:spcBef>
                <a:spcPts val="0"/>
              </a:spcBef>
              <a:spcAft>
                <a:spcPts val="0"/>
              </a:spcAft>
              <a:buNone/>
            </a:pPr>
            <a:r>
              <a:t/>
            </a:r>
            <a:endParaRPr/>
          </a:p>
          <a:p>
            <a:pPr indent="0" lvl="0" marL="0" rtl="0" algn="l">
              <a:spcBef>
                <a:spcPts val="0"/>
              </a:spcBef>
              <a:spcAft>
                <a:spcPts val="0"/>
              </a:spcAft>
              <a:buNone/>
            </a:pPr>
            <a:r>
              <a:rPr lang="it" sz="1400">
                <a:latin typeface="Raleway"/>
                <a:ea typeface="Raleway"/>
                <a:cs typeface="Raleway"/>
                <a:sym typeface="Raleway"/>
              </a:rPr>
              <a:t>The garbage collector is run with a certain probability computed using the values of </a:t>
            </a:r>
            <a:r>
              <a:rPr b="1" lang="it" sz="1400">
                <a:latin typeface="Raleway"/>
                <a:ea typeface="Raleway"/>
                <a:cs typeface="Raleway"/>
                <a:sym typeface="Raleway"/>
              </a:rPr>
              <a:t>session.gc_probability</a:t>
            </a:r>
            <a:r>
              <a:rPr lang="it" sz="1400">
                <a:latin typeface="Raleway"/>
                <a:ea typeface="Raleway"/>
                <a:cs typeface="Raleway"/>
                <a:sym typeface="Raleway"/>
              </a:rPr>
              <a:t> and </a:t>
            </a:r>
            <a:r>
              <a:rPr b="1" lang="it" sz="1400">
                <a:latin typeface="Raleway"/>
                <a:ea typeface="Raleway"/>
                <a:cs typeface="Raleway"/>
                <a:sym typeface="Raleway"/>
              </a:rPr>
              <a:t>session.gc_divisor</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(usually the probability is equal to </a:t>
            </a:r>
            <a:r>
              <a:rPr i="1" lang="it" sz="1400">
                <a:latin typeface="Raleway"/>
                <a:ea typeface="Raleway"/>
                <a:cs typeface="Raleway"/>
                <a:sym typeface="Raleway"/>
              </a:rPr>
              <a:t>1%</a:t>
            </a:r>
            <a:r>
              <a:rPr lang="it" sz="1400">
                <a:latin typeface="Raleway"/>
                <a:ea typeface="Raleway"/>
                <a:cs typeface="Raleway"/>
                <a:sym typeface="Raleway"/>
              </a:rPr>
              <a:t>).</a:t>
            </a:r>
            <a:endParaRPr sz="1400">
              <a:latin typeface="Raleway"/>
              <a:ea typeface="Raleway"/>
              <a:cs typeface="Raleway"/>
              <a:sym typeface="Raleway"/>
            </a:endParaRPr>
          </a:p>
        </p:txBody>
      </p:sp>
      <p:pic>
        <p:nvPicPr>
          <p:cNvPr id="118" name="Google Shape;118;p16"/>
          <p:cNvPicPr preferRelativeResize="0"/>
          <p:nvPr/>
        </p:nvPicPr>
        <p:blipFill>
          <a:blip r:embed="rId3">
            <a:alphaModFix amt="25000"/>
          </a:blip>
          <a:stretch>
            <a:fillRect/>
          </a:stretch>
        </p:blipFill>
        <p:spPr>
          <a:xfrm>
            <a:off x="829025" y="1809400"/>
            <a:ext cx="3114674" cy="2564192"/>
          </a:xfrm>
          <a:prstGeom prst="rect">
            <a:avLst/>
          </a:prstGeom>
          <a:noFill/>
          <a:ln>
            <a:noFill/>
          </a:ln>
        </p:spPr>
      </p:pic>
      <p:pic>
        <p:nvPicPr>
          <p:cNvPr id="119" name="Google Shape;119;p16"/>
          <p:cNvPicPr preferRelativeResize="0"/>
          <p:nvPr/>
        </p:nvPicPr>
        <p:blipFill>
          <a:blip r:embed="rId3">
            <a:alphaModFix/>
          </a:blip>
          <a:stretch>
            <a:fillRect/>
          </a:stretch>
        </p:blipFill>
        <p:spPr>
          <a:xfrm>
            <a:off x="829025" y="1809400"/>
            <a:ext cx="3114674" cy="2564192"/>
          </a:xfrm>
          <a:prstGeom prst="rect">
            <a:avLst/>
          </a:prstGeom>
          <a:noFill/>
          <a:ln>
            <a:noFill/>
          </a:ln>
        </p:spPr>
      </p:pic>
      <p:pic>
        <p:nvPicPr>
          <p:cNvPr id="120" name="Google Shape;120;p16"/>
          <p:cNvPicPr preferRelativeResize="0"/>
          <p:nvPr/>
        </p:nvPicPr>
        <p:blipFill>
          <a:blip r:embed="rId4">
            <a:alphaModFix/>
          </a:blip>
          <a:stretch>
            <a:fillRect/>
          </a:stretch>
        </p:blipFill>
        <p:spPr>
          <a:xfrm>
            <a:off x="641322" y="1971730"/>
            <a:ext cx="3490076" cy="22391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9"/>
                                        </p:tgtEl>
                                      </p:cBhvr>
                                    </p:animEffect>
                                    <p:set>
                                      <p:cBhvr>
                                        <p:cTn dur="1" fill="hold">
                                          <p:stCondLst>
                                            <p:cond delay="1000"/>
                                          </p:stCondLst>
                                        </p:cTn>
                                        <p:tgtEl>
                                          <p:spTgt spid="119"/>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v3.11 : </a:t>
            </a:r>
            <a:r>
              <a:rPr b="0" lang="it" sz="1800">
                <a:solidFill>
                  <a:schemeClr val="accent1"/>
                </a:solidFill>
                <a:highlight>
                  <a:srgbClr val="FFFFFF"/>
                </a:highlight>
              </a:rPr>
              <a:t>Verify that session ids are sufficiently long, random and</a:t>
            </a:r>
            <a:br>
              <a:rPr b="0" lang="it" sz="1800">
                <a:solidFill>
                  <a:schemeClr val="accent1"/>
                </a:solidFill>
                <a:highlight>
                  <a:srgbClr val="FFFFFF"/>
                </a:highlight>
              </a:rPr>
            </a:br>
            <a:r>
              <a:rPr b="0" lang="it" sz="1800">
                <a:solidFill>
                  <a:schemeClr val="accent1"/>
                </a:solidFill>
              </a:rPr>
              <a:t>unique across </a:t>
            </a:r>
            <a:r>
              <a:rPr b="0" lang="it" sz="1800">
                <a:solidFill>
                  <a:schemeClr val="accent1"/>
                </a:solidFill>
                <a:highlight>
                  <a:srgbClr val="FFFFFF"/>
                </a:highlight>
              </a:rPr>
              <a:t>the correct active session base</a:t>
            </a:r>
            <a:r>
              <a:rPr b="0" lang="it" sz="1800">
                <a:solidFill>
                  <a:srgbClr val="434343"/>
                </a:solidFill>
                <a:highlight>
                  <a:srgbClr val="FFFFFF"/>
                </a:highlight>
              </a:rPr>
              <a:t>.</a:t>
            </a:r>
            <a:endParaRPr sz="1800"/>
          </a:p>
        </p:txBody>
      </p:sp>
      <p:sp>
        <p:nvSpPr>
          <p:cNvPr id="126" name="Google Shape;126;p17"/>
          <p:cNvSpPr txBox="1"/>
          <p:nvPr>
            <p:ph idx="1" type="body"/>
          </p:nvPr>
        </p:nvSpPr>
        <p:spPr>
          <a:xfrm>
            <a:off x="971550" y="3219450"/>
            <a:ext cx="7446600" cy="14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The session ID must be unpredictable (random enough) to prevent guessing attacks.</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The application uses </a:t>
            </a:r>
            <a:r>
              <a:rPr b="1" lang="it" sz="1400">
                <a:latin typeface="Raleway"/>
                <a:ea typeface="Raleway"/>
                <a:cs typeface="Raleway"/>
                <a:sym typeface="Raleway"/>
              </a:rPr>
              <a:t>MD5</a:t>
            </a:r>
            <a:r>
              <a:rPr b="1" lang="it" sz="1400">
                <a:latin typeface="Raleway"/>
                <a:ea typeface="Raleway"/>
                <a:cs typeface="Raleway"/>
                <a:sym typeface="Raleway"/>
              </a:rPr>
              <a:t> </a:t>
            </a:r>
            <a:r>
              <a:rPr lang="it" sz="1400">
                <a:latin typeface="Raleway"/>
                <a:ea typeface="Raleway"/>
                <a:cs typeface="Raleway"/>
                <a:sym typeface="Raleway"/>
              </a:rPr>
              <a:t>to generate the session ID. </a:t>
            </a:r>
            <a:r>
              <a:rPr lang="it" sz="1400">
                <a:highlight>
                  <a:srgbClr val="FFFFFF"/>
                </a:highlight>
                <a:latin typeface="Raleway"/>
                <a:ea typeface="Raleway"/>
                <a:cs typeface="Raleway"/>
                <a:sym typeface="Raleway"/>
              </a:rPr>
              <a:t>The MD5 message-digest algorithm is a widely used hash function producing a 128-bit hash value.</a:t>
            </a:r>
            <a:endParaRPr sz="1400">
              <a:latin typeface="Raleway"/>
              <a:ea typeface="Raleway"/>
              <a:cs typeface="Raleway"/>
              <a:sym typeface="Raleway"/>
            </a:endParaRPr>
          </a:p>
          <a:p>
            <a:pPr indent="0" lvl="0" marL="0" rtl="0" algn="l">
              <a:spcBef>
                <a:spcPts val="0"/>
              </a:spcBef>
              <a:spcAft>
                <a:spcPts val="0"/>
              </a:spcAft>
              <a:buNone/>
            </a:pPr>
            <a:r>
              <a:t/>
            </a:r>
            <a:endParaRPr sz="1400">
              <a:solidFill>
                <a:srgbClr val="000000"/>
              </a:solidFill>
              <a:latin typeface="Raleway"/>
              <a:ea typeface="Raleway"/>
              <a:cs typeface="Raleway"/>
              <a:sym typeface="Raleway"/>
            </a:endParaRPr>
          </a:p>
        </p:txBody>
      </p:sp>
      <p:pic>
        <p:nvPicPr>
          <p:cNvPr id="127" name="Google Shape;127;p17"/>
          <p:cNvPicPr preferRelativeResize="0"/>
          <p:nvPr/>
        </p:nvPicPr>
        <p:blipFill>
          <a:blip r:embed="rId3">
            <a:alphaModFix amt="25000"/>
          </a:blip>
          <a:stretch>
            <a:fillRect/>
          </a:stretch>
        </p:blipFill>
        <p:spPr>
          <a:xfrm>
            <a:off x="2184088" y="1818338"/>
            <a:ext cx="4775828" cy="1196700"/>
          </a:xfrm>
          <a:prstGeom prst="rect">
            <a:avLst/>
          </a:prstGeom>
          <a:noFill/>
          <a:ln>
            <a:noFill/>
          </a:ln>
        </p:spPr>
      </p:pic>
      <p:pic>
        <p:nvPicPr>
          <p:cNvPr id="128" name="Google Shape;128;p17"/>
          <p:cNvPicPr preferRelativeResize="0"/>
          <p:nvPr/>
        </p:nvPicPr>
        <p:blipFill>
          <a:blip r:embed="rId3">
            <a:alphaModFix/>
          </a:blip>
          <a:stretch>
            <a:fillRect/>
          </a:stretch>
        </p:blipFill>
        <p:spPr>
          <a:xfrm>
            <a:off x="2184088" y="1818338"/>
            <a:ext cx="4775828" cy="1196700"/>
          </a:xfrm>
          <a:prstGeom prst="rect">
            <a:avLst/>
          </a:prstGeom>
          <a:noFill/>
          <a:ln>
            <a:noFill/>
          </a:ln>
        </p:spPr>
      </p:pic>
      <p:pic>
        <p:nvPicPr>
          <p:cNvPr id="129" name="Google Shape;129;p17"/>
          <p:cNvPicPr preferRelativeResize="0"/>
          <p:nvPr/>
        </p:nvPicPr>
        <p:blipFill>
          <a:blip r:embed="rId4">
            <a:alphaModFix/>
          </a:blip>
          <a:stretch>
            <a:fillRect/>
          </a:stretch>
        </p:blipFill>
        <p:spPr>
          <a:xfrm rot="-1103395">
            <a:off x="2748562" y="1949956"/>
            <a:ext cx="3650477" cy="9334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8"/>
                                        </p:tgtEl>
                                      </p:cBhvr>
                                    </p:animEffect>
                                    <p:set>
                                      <p:cBhvr>
                                        <p:cTn dur="1" fill="hold">
                                          <p:stCondLst>
                                            <p:cond delay="1000"/>
                                          </p:stCondLst>
                                        </p:cTn>
                                        <p:tgtEl>
                                          <p:spTgt spid="12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9450" y="733425"/>
            <a:ext cx="76887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000000"/>
                </a:solidFill>
              </a:rPr>
              <a:t>v3.16 : </a:t>
            </a:r>
            <a:r>
              <a:rPr b="0" lang="it" sz="1800">
                <a:solidFill>
                  <a:schemeClr val="accent1"/>
                </a:solidFill>
              </a:rPr>
              <a:t>Verify that the application limits the number of active concurrent sessions.</a:t>
            </a:r>
            <a:endParaRPr b="0" sz="1800">
              <a:solidFill>
                <a:schemeClr val="accent1"/>
              </a:solidFill>
            </a:endParaRPr>
          </a:p>
          <a:p>
            <a:pPr indent="0" lvl="0" marL="0" rtl="0" algn="l">
              <a:spcBef>
                <a:spcPts val="0"/>
              </a:spcBef>
              <a:spcAft>
                <a:spcPts val="0"/>
              </a:spcAft>
              <a:buNone/>
            </a:pPr>
            <a:r>
              <a:t/>
            </a:r>
            <a:endParaRPr b="0" sz="1800">
              <a:solidFill>
                <a:srgbClr val="434343"/>
              </a:solidFill>
              <a:highlight>
                <a:srgbClr val="FFFFFF"/>
              </a:highlight>
            </a:endParaRPr>
          </a:p>
        </p:txBody>
      </p:sp>
      <p:sp>
        <p:nvSpPr>
          <p:cNvPr id="135" name="Google Shape;135;p18"/>
          <p:cNvSpPr txBox="1"/>
          <p:nvPr>
            <p:ph idx="1" type="body"/>
          </p:nvPr>
        </p:nvSpPr>
        <p:spPr>
          <a:xfrm>
            <a:off x="4524150" y="1760413"/>
            <a:ext cx="3894000" cy="30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400">
                <a:latin typeface="Raleway"/>
                <a:ea typeface="Raleway"/>
                <a:cs typeface="Raleway"/>
                <a:sym typeface="Raleway"/>
              </a:rPr>
              <a:t>Nothing similar was found, so it was assumed that there is no limit of active concurrent sessions at application level.</a:t>
            </a:r>
            <a:endParaRPr sz="1400">
              <a:latin typeface="Raleway"/>
              <a:ea typeface="Raleway"/>
              <a:cs typeface="Raleway"/>
              <a:sym typeface="Raleway"/>
            </a:endParaRPr>
          </a:p>
          <a:p>
            <a:pPr indent="0" lvl="0" marL="0" rtl="0" algn="l">
              <a:spcBef>
                <a:spcPts val="0"/>
              </a:spcBef>
              <a:spcAft>
                <a:spcPts val="0"/>
              </a:spcAft>
              <a:buNone/>
            </a:pPr>
            <a:r>
              <a:t/>
            </a:r>
            <a:endParaRPr sz="1400">
              <a:latin typeface="Raleway"/>
              <a:ea typeface="Raleway"/>
              <a:cs typeface="Raleway"/>
              <a:sym typeface="Raleway"/>
            </a:endParaRPr>
          </a:p>
          <a:p>
            <a:pPr indent="0" lvl="0" marL="0" rtl="0" algn="l">
              <a:spcBef>
                <a:spcPts val="0"/>
              </a:spcBef>
              <a:spcAft>
                <a:spcPts val="0"/>
              </a:spcAft>
              <a:buNone/>
            </a:pPr>
            <a:r>
              <a:rPr lang="it" sz="1400">
                <a:latin typeface="Raleway"/>
                <a:ea typeface="Raleway"/>
                <a:cs typeface="Raleway"/>
                <a:sym typeface="Raleway"/>
              </a:rPr>
              <a:t>In any case, there is always a </a:t>
            </a:r>
            <a:r>
              <a:rPr b="1" lang="it" sz="1400">
                <a:latin typeface="Raleway"/>
                <a:ea typeface="Raleway"/>
                <a:cs typeface="Raleway"/>
                <a:sym typeface="Raleway"/>
              </a:rPr>
              <a:t>physical limit</a:t>
            </a:r>
            <a:r>
              <a:rPr lang="it" sz="1400">
                <a:latin typeface="Raleway"/>
                <a:ea typeface="Raleway"/>
                <a:cs typeface="Raleway"/>
                <a:sym typeface="Raleway"/>
              </a:rPr>
              <a:t>:</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The random id generated for each session is of a fixed length</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Number of files which can be stored</a:t>
            </a:r>
            <a:endParaRPr sz="1400">
              <a:latin typeface="Raleway"/>
              <a:ea typeface="Raleway"/>
              <a:cs typeface="Raleway"/>
              <a:sym typeface="Raleway"/>
            </a:endParaRPr>
          </a:p>
          <a:p>
            <a:pPr indent="0" lvl="0" marL="457200" rtl="0" algn="l">
              <a:spcBef>
                <a:spcPts val="0"/>
              </a:spcBef>
              <a:spcAft>
                <a:spcPts val="0"/>
              </a:spcAft>
              <a:buNone/>
            </a:pPr>
            <a:r>
              <a:rPr lang="it" sz="1400">
                <a:latin typeface="Raleway"/>
                <a:ea typeface="Raleway"/>
                <a:cs typeface="Raleway"/>
                <a:sym typeface="Raleway"/>
              </a:rPr>
              <a:t>in a single directory</a:t>
            </a:r>
            <a:endParaRPr sz="1400">
              <a:latin typeface="Raleway"/>
              <a:ea typeface="Raleway"/>
              <a:cs typeface="Raleway"/>
              <a:sym typeface="Raleway"/>
            </a:endParaRPr>
          </a:p>
          <a:p>
            <a:pPr indent="-317500" lvl="0" marL="457200" rtl="0" algn="l">
              <a:spcBef>
                <a:spcPts val="0"/>
              </a:spcBef>
              <a:spcAft>
                <a:spcPts val="0"/>
              </a:spcAft>
              <a:buSzPts val="1400"/>
              <a:buFont typeface="Raleway"/>
              <a:buChar char="●"/>
            </a:pPr>
            <a:r>
              <a:rPr lang="it" sz="1400">
                <a:latin typeface="Raleway"/>
                <a:ea typeface="Raleway"/>
                <a:cs typeface="Raleway"/>
                <a:sym typeface="Raleway"/>
              </a:rPr>
              <a:t>The size of the disk on which the session data are stored</a:t>
            </a:r>
            <a:endParaRPr sz="1400">
              <a:latin typeface="Raleway"/>
              <a:ea typeface="Raleway"/>
              <a:cs typeface="Raleway"/>
              <a:sym typeface="Raleway"/>
            </a:endParaRPr>
          </a:p>
          <a:p>
            <a:pPr indent="0" lvl="0" marL="0" rtl="0" algn="l">
              <a:spcBef>
                <a:spcPts val="2200"/>
              </a:spcBef>
              <a:spcAft>
                <a:spcPts val="0"/>
              </a:spcAft>
              <a:buNone/>
            </a:pPr>
            <a:r>
              <a:t/>
            </a:r>
            <a:endParaRPr sz="1400">
              <a:solidFill>
                <a:srgbClr val="000000"/>
              </a:solidFill>
              <a:latin typeface="Raleway"/>
              <a:ea typeface="Raleway"/>
              <a:cs typeface="Raleway"/>
              <a:sym typeface="Raleway"/>
            </a:endParaRPr>
          </a:p>
        </p:txBody>
      </p:sp>
      <p:pic>
        <p:nvPicPr>
          <p:cNvPr id="136" name="Google Shape;136;p18"/>
          <p:cNvPicPr preferRelativeResize="0"/>
          <p:nvPr/>
        </p:nvPicPr>
        <p:blipFill>
          <a:blip r:embed="rId3">
            <a:alphaModFix amt="25000"/>
          </a:blip>
          <a:stretch>
            <a:fillRect/>
          </a:stretch>
        </p:blipFill>
        <p:spPr>
          <a:xfrm>
            <a:off x="729450" y="2321588"/>
            <a:ext cx="3676650" cy="1582725"/>
          </a:xfrm>
          <a:prstGeom prst="rect">
            <a:avLst/>
          </a:prstGeom>
          <a:noFill/>
          <a:ln>
            <a:noFill/>
          </a:ln>
        </p:spPr>
      </p:pic>
      <p:pic>
        <p:nvPicPr>
          <p:cNvPr id="137" name="Google Shape;137;p18"/>
          <p:cNvPicPr preferRelativeResize="0"/>
          <p:nvPr/>
        </p:nvPicPr>
        <p:blipFill>
          <a:blip r:embed="rId3">
            <a:alphaModFix/>
          </a:blip>
          <a:stretch>
            <a:fillRect/>
          </a:stretch>
        </p:blipFill>
        <p:spPr>
          <a:xfrm>
            <a:off x="729450" y="2321588"/>
            <a:ext cx="3676650" cy="1582725"/>
          </a:xfrm>
          <a:prstGeom prst="rect">
            <a:avLst/>
          </a:prstGeom>
          <a:noFill/>
          <a:ln>
            <a:noFill/>
          </a:ln>
        </p:spPr>
      </p:pic>
      <p:pic>
        <p:nvPicPr>
          <p:cNvPr id="138" name="Google Shape;138;p18"/>
          <p:cNvPicPr preferRelativeResize="0"/>
          <p:nvPr/>
        </p:nvPicPr>
        <p:blipFill>
          <a:blip r:embed="rId4">
            <a:alphaModFix/>
          </a:blip>
          <a:stretch>
            <a:fillRect/>
          </a:stretch>
        </p:blipFill>
        <p:spPr>
          <a:xfrm rot="-837922">
            <a:off x="129925" y="2288537"/>
            <a:ext cx="4670600" cy="1648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29450" y="568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Conclusions</a:t>
            </a:r>
            <a:endParaRPr/>
          </a:p>
        </p:txBody>
      </p:sp>
      <p:sp>
        <p:nvSpPr>
          <p:cNvPr id="144" name="Google Shape;144;p19"/>
          <p:cNvSpPr txBox="1"/>
          <p:nvPr/>
        </p:nvSpPr>
        <p:spPr>
          <a:xfrm>
            <a:off x="5743575" y="2100014"/>
            <a:ext cx="2067000" cy="213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Raleway"/>
              <a:buChar char="●"/>
            </a:pPr>
            <a:r>
              <a:rPr b="1" lang="it">
                <a:solidFill>
                  <a:schemeClr val="accent1"/>
                </a:solidFill>
                <a:latin typeface="Raleway"/>
                <a:ea typeface="Raleway"/>
                <a:cs typeface="Raleway"/>
                <a:sym typeface="Raleway"/>
              </a:rPr>
              <a:t>Tools</a:t>
            </a:r>
            <a:r>
              <a:rPr lang="it">
                <a:solidFill>
                  <a:schemeClr val="accent1"/>
                </a:solidFill>
                <a:latin typeface="Raleway"/>
                <a:ea typeface="Raleway"/>
                <a:cs typeface="Raleway"/>
                <a:sym typeface="Raleway"/>
              </a:rPr>
              <a:t> were useless for the entire category</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0" lvl="0" marL="0" rtl="0" algn="l">
              <a:spcBef>
                <a:spcPts val="0"/>
              </a:spcBef>
              <a:spcAft>
                <a:spcPts val="0"/>
              </a:spcAft>
              <a:buNone/>
            </a:pPr>
            <a:r>
              <a:t/>
            </a:r>
            <a:endParaRPr>
              <a:solidFill>
                <a:schemeClr val="accent1"/>
              </a:solidFill>
              <a:latin typeface="Raleway"/>
              <a:ea typeface="Raleway"/>
              <a:cs typeface="Raleway"/>
              <a:sym typeface="Raleway"/>
            </a:endParaRPr>
          </a:p>
          <a:p>
            <a:pPr indent="-317500" lvl="0" marL="457200" rtl="0" algn="l">
              <a:spcBef>
                <a:spcPts val="0"/>
              </a:spcBef>
              <a:spcAft>
                <a:spcPts val="0"/>
              </a:spcAft>
              <a:buClr>
                <a:schemeClr val="accent1"/>
              </a:buClr>
              <a:buSzPts val="1400"/>
              <a:buFont typeface="Raleway"/>
              <a:buChar char="●"/>
            </a:pPr>
            <a:r>
              <a:rPr lang="it">
                <a:solidFill>
                  <a:schemeClr val="accent1"/>
                </a:solidFill>
                <a:latin typeface="Raleway"/>
                <a:ea typeface="Raleway"/>
                <a:cs typeface="Raleway"/>
                <a:sym typeface="Raleway"/>
              </a:rPr>
              <a:t>Overall, OWASP requirements were too </a:t>
            </a:r>
            <a:r>
              <a:rPr b="1" lang="it">
                <a:solidFill>
                  <a:schemeClr val="accent1"/>
                </a:solidFill>
                <a:latin typeface="Raleway"/>
                <a:ea typeface="Raleway"/>
                <a:cs typeface="Raleway"/>
                <a:sym typeface="Raleway"/>
              </a:rPr>
              <a:t>vague</a:t>
            </a:r>
            <a:endParaRPr b="1">
              <a:solidFill>
                <a:schemeClr val="accent1"/>
              </a:solidFill>
              <a:latin typeface="Raleway"/>
              <a:ea typeface="Raleway"/>
              <a:cs typeface="Raleway"/>
              <a:sym typeface="Raleway"/>
            </a:endParaRPr>
          </a:p>
        </p:txBody>
      </p:sp>
      <p:pic>
        <p:nvPicPr>
          <p:cNvPr id="145" name="Google Shape;145;p19"/>
          <p:cNvPicPr preferRelativeResize="0"/>
          <p:nvPr/>
        </p:nvPicPr>
        <p:blipFill>
          <a:blip r:embed="rId3">
            <a:alphaModFix/>
          </a:blip>
          <a:stretch>
            <a:fillRect/>
          </a:stretch>
        </p:blipFill>
        <p:spPr>
          <a:xfrm>
            <a:off x="680625" y="1381938"/>
            <a:ext cx="4687273" cy="35670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2313600" y="2042400"/>
            <a:ext cx="45168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6000"/>
              <a:t>Thank you!</a:t>
            </a:r>
            <a:endParaRPr sz="6000"/>
          </a:p>
        </p:txBody>
      </p:sp>
      <p:sp>
        <p:nvSpPr>
          <p:cNvPr id="151" name="Google Shape;151;p20"/>
          <p:cNvSpPr txBox="1"/>
          <p:nvPr>
            <p:ph idx="1" type="body"/>
          </p:nvPr>
        </p:nvSpPr>
        <p:spPr>
          <a:xfrm>
            <a:off x="4152675" y="3654350"/>
            <a:ext cx="4265400" cy="6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solidFill>
                  <a:srgbClr val="FFFFFF"/>
                </a:solidFill>
                <a:latin typeface="Courier New"/>
                <a:ea typeface="Courier New"/>
                <a:cs typeface="Courier New"/>
                <a:sym typeface="Courier New"/>
              </a:rPr>
              <a:t>GOD BLESS TORVALDS FOR GREP-ING MY HEART</a:t>
            </a:r>
            <a:endParaRPr>
              <a:solidFill>
                <a:srgbClr val="FFFFFF"/>
              </a:solidFill>
              <a:latin typeface="Courier New"/>
              <a:ea typeface="Courier New"/>
              <a:cs typeface="Courier New"/>
              <a:sym typeface="Courier New"/>
            </a:endParaRPr>
          </a:p>
        </p:txBody>
      </p:sp>
      <p:sp>
        <p:nvSpPr>
          <p:cNvPr id="152" name="Google Shape;152;p20"/>
          <p:cNvSpPr txBox="1"/>
          <p:nvPr/>
        </p:nvSpPr>
        <p:spPr>
          <a:xfrm>
            <a:off x="586350" y="1005800"/>
            <a:ext cx="1532700" cy="370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