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5"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Century Gothic" panose="020B0502020202020204" pitchFamily="34" charset="0"/>
      <p:regular r:id="rId19"/>
      <p:bold r:id="rId20"/>
      <p:italic r:id="rId21"/>
      <p:boldItalic r:id="rId22"/>
    </p:embeddedFont>
    <p:embeddedFont>
      <p:font typeface="Quattrocento Sans" panose="020B0502050000020003"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guide id="3" orient="horz" pos="4156">
          <p15:clr>
            <a:srgbClr val="A4A3A4"/>
          </p15:clr>
        </p15:guide>
        <p15:guide id="4" orient="horz" pos="187">
          <p15:clr>
            <a:srgbClr val="A4A3A4"/>
          </p15:clr>
        </p15:guide>
        <p15:guide id="5" pos="7491">
          <p15:clr>
            <a:srgbClr val="A4A3A4"/>
          </p15:clr>
        </p15:guide>
        <p15:guide id="6" pos="16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A247049-4149-4B84-A924-AF9748CE01FC}">
  <a:tblStyle styleId="{4A247049-4149-4B84-A924-AF9748CE01FC}"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3949"/>
  </p:normalViewPr>
  <p:slideViewPr>
    <p:cSldViewPr snapToGrid="0">
      <p:cViewPr varScale="1">
        <p:scale>
          <a:sx n="120" d="100"/>
          <a:sy n="120" d="100"/>
        </p:scale>
        <p:origin x="800" y="184"/>
      </p:cViewPr>
      <p:guideLst>
        <p:guide pos="3840"/>
        <p:guide orient="horz" pos="2160"/>
        <p:guide orient="horz" pos="4156"/>
        <p:guide orient="horz" pos="187"/>
        <p:guide pos="7491"/>
        <p:guide pos="16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cmg.org/wp-content/uploads/2015/09/Capacity-Management-for-Cloud-Computing-v6-ext.pdf"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www.cl.cam.ac.uk/research/srg/opera/publications/papers/2015ccmagSI.pdf"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turbonomic.com/blog/on-technology/cloud-elasticity-vs-cloud-scalability/"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medium.com/@pablo.iorio/elasticity-does-not-equal-scalability-246bd9b3c128"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cmg.org/wp-content/uploads/2015/09/Capacity-Management-for-Cloud-Computing-v6-ext.pdf"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www.cl.cam.ac.uk/research/srg/opera/publications/papers/2015ccmagSI.pdf"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37" name="Google Shape;3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Arial"/>
              <a:buNone/>
            </a:pPr>
            <a:r>
              <a:rPr lang="en-US"/>
              <a:t>Ref:</a:t>
            </a:r>
            <a:endParaRPr/>
          </a:p>
          <a:p>
            <a:pPr marL="457200" lvl="0" indent="-304800" algn="l" rtl="0">
              <a:spcBef>
                <a:spcPts val="0"/>
              </a:spcBef>
              <a:spcAft>
                <a:spcPts val="0"/>
              </a:spcAft>
              <a:buClr>
                <a:schemeClr val="dk1"/>
              </a:buClr>
              <a:buSzPts val="1200"/>
              <a:buFont typeface="Calibri"/>
              <a:buChar char="●"/>
            </a:pPr>
            <a:r>
              <a:rPr lang="en-US" u="sng">
                <a:solidFill>
                  <a:schemeClr val="hlink"/>
                </a:solidFill>
                <a:hlinkClick r:id="rId3"/>
              </a:rPr>
              <a:t>https://www.cmg.org/wp-content/uploads/2015/09/Capacity-Management-for-Cloud-Computing-v6-ext.pdf</a:t>
            </a:r>
            <a:endParaRPr/>
          </a:p>
          <a:p>
            <a:pPr marL="457200" lvl="0" indent="-304800" algn="l" rtl="0">
              <a:spcBef>
                <a:spcPts val="0"/>
              </a:spcBef>
              <a:spcAft>
                <a:spcPts val="0"/>
              </a:spcAft>
              <a:buClr>
                <a:schemeClr val="dk1"/>
              </a:buClr>
              <a:buSzPts val="1200"/>
              <a:buFont typeface="Calibri"/>
              <a:buChar char="●"/>
            </a:pPr>
            <a:r>
              <a:rPr lang="en-US" u="sng">
                <a:solidFill>
                  <a:schemeClr val="hlink"/>
                </a:solidFill>
                <a:hlinkClick r:id="rId4"/>
              </a:rPr>
              <a:t>https://www.cl.cam.ac.uk/research/srg/opera/publications/papers/2015ccmagSI.pdf</a:t>
            </a:r>
            <a:endParaRPr/>
          </a:p>
        </p:txBody>
      </p:sp>
      <p:sp>
        <p:nvSpPr>
          <p:cNvPr id="206" name="Google Shape;206;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227" name="Google Shape;22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259" name="Google Shape;25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dirty="0"/>
              <a:t>Examples of Station 1 : </a:t>
            </a:r>
            <a:r>
              <a:rPr lang="en-US" b="1" dirty="0"/>
              <a:t>Cloud Pub/Sub </a:t>
            </a:r>
            <a:r>
              <a:rPr lang="en-US" dirty="0"/>
              <a:t>, </a:t>
            </a:r>
            <a:r>
              <a:rPr lang="en-US" b="1" dirty="0"/>
              <a:t>Apache Kafka</a:t>
            </a:r>
            <a:endParaRPr dirty="0"/>
          </a:p>
          <a:p>
            <a:pPr marL="0" marR="0" lvl="0" indent="0" algn="l" rtl="0">
              <a:lnSpc>
                <a:spcPct val="100000"/>
              </a:lnSpc>
              <a:spcBef>
                <a:spcPts val="0"/>
              </a:spcBef>
              <a:spcAft>
                <a:spcPts val="0"/>
              </a:spcAft>
              <a:buClr>
                <a:srgbClr val="000000"/>
              </a:buClr>
              <a:buSzPts val="1400"/>
              <a:buFont typeface="Arial"/>
              <a:buNone/>
            </a:pPr>
            <a:r>
              <a:rPr lang="en-US" dirty="0"/>
              <a:t>Examples of Station 2 : </a:t>
            </a:r>
            <a:r>
              <a:rPr lang="en-US" b="1" dirty="0"/>
              <a:t>Cloud Dataflow </a:t>
            </a:r>
            <a:r>
              <a:rPr lang="en-US" dirty="0"/>
              <a:t>, </a:t>
            </a:r>
            <a:r>
              <a:rPr lang="en-US" b="1" dirty="0"/>
              <a:t>AWS Batch</a:t>
            </a:r>
            <a:endParaRPr dirty="0"/>
          </a:p>
          <a:p>
            <a:pPr marL="0" marR="0" lvl="0" indent="0" algn="l" rtl="0">
              <a:lnSpc>
                <a:spcPct val="100000"/>
              </a:lnSpc>
              <a:spcBef>
                <a:spcPts val="0"/>
              </a:spcBef>
              <a:spcAft>
                <a:spcPts val="0"/>
              </a:spcAft>
              <a:buClr>
                <a:srgbClr val="000000"/>
              </a:buClr>
              <a:buSzPts val="1400"/>
              <a:buFont typeface="Arial"/>
              <a:buNone/>
            </a:pPr>
            <a:r>
              <a:rPr lang="en-US" dirty="0"/>
              <a:t>Examples of Station 3 : </a:t>
            </a:r>
            <a:r>
              <a:rPr lang="en-US" b="1" dirty="0"/>
              <a:t>Cloud Bigtable </a:t>
            </a:r>
            <a:r>
              <a:rPr lang="en-US" dirty="0"/>
              <a:t>, </a:t>
            </a:r>
            <a:r>
              <a:rPr lang="en-US" b="1" dirty="0"/>
              <a:t>Apache HBase</a:t>
            </a:r>
            <a:endParaRPr dirty="0"/>
          </a:p>
          <a:p>
            <a:pPr marL="0" marR="0" lvl="0" indent="0" algn="l" rtl="0">
              <a:lnSpc>
                <a:spcPct val="100000"/>
              </a:lnSpc>
              <a:spcBef>
                <a:spcPts val="0"/>
              </a:spcBef>
              <a:spcAft>
                <a:spcPts val="0"/>
              </a:spcAft>
              <a:buClr>
                <a:srgbClr val="000000"/>
              </a:buClr>
              <a:buSzPts val="1400"/>
              <a:buFont typeface="Arial"/>
              <a:buNone/>
            </a:pPr>
            <a:r>
              <a:rPr lang="en-US" dirty="0"/>
              <a:t>Examples of Station 4 : </a:t>
            </a:r>
            <a:r>
              <a:rPr lang="en-US" b="1" dirty="0"/>
              <a:t>Cloud </a:t>
            </a:r>
            <a:r>
              <a:rPr lang="en-US" b="1" dirty="0" err="1"/>
              <a:t>BigQuery</a:t>
            </a:r>
            <a:r>
              <a:rPr lang="en-US" b="1" dirty="0"/>
              <a:t> </a:t>
            </a:r>
            <a:r>
              <a:rPr lang="en-US" dirty="0"/>
              <a:t>, </a:t>
            </a:r>
            <a:r>
              <a:rPr lang="en-US" b="1" dirty="0"/>
              <a:t>AWS Redshift </a:t>
            </a:r>
            <a:r>
              <a:rPr lang="en-US" dirty="0"/>
              <a:t>, </a:t>
            </a:r>
            <a:r>
              <a:rPr lang="en-US" b="1" dirty="0"/>
              <a:t>Cloud Machine Learning</a:t>
            </a:r>
            <a:endParaRPr dirty="0"/>
          </a:p>
        </p:txBody>
      </p:sp>
      <p:sp>
        <p:nvSpPr>
          <p:cNvPr id="47" name="Google Shape;4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57" name="Google Shape;5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80" name="Google Shape;8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a:solidFill>
                  <a:srgbClr val="4472C4"/>
                </a:solidFill>
                <a:latin typeface="Times New Roman"/>
                <a:ea typeface="Times New Roman"/>
                <a:cs typeface="Times New Roman"/>
                <a:sym typeface="Times New Roman"/>
              </a:rPr>
              <a:t>Q1: Why is split process used in batch processing?</a:t>
            </a:r>
            <a:endParaRPr>
              <a:solidFill>
                <a:srgbClr val="4472C4"/>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In batch/bulk processing we initially split the incoming customer request(record/file) into smaller chunks.</a:t>
            </a:r>
            <a:endParaRPr>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The reasons do the above are the following:</a:t>
            </a:r>
            <a:endParaRPr>
              <a:latin typeface="Times New Roman"/>
              <a:ea typeface="Times New Roman"/>
              <a:cs typeface="Times New Roman"/>
              <a:sym typeface="Times New Roman"/>
            </a:endParaRPr>
          </a:p>
          <a:p>
            <a:pPr marL="457200" lvl="0" indent="-317500" algn="l" rtl="0">
              <a:lnSpc>
                <a:spcPct val="115000"/>
              </a:lnSpc>
              <a:spcBef>
                <a:spcPts val="0"/>
              </a:spcBef>
              <a:spcAft>
                <a:spcPts val="0"/>
              </a:spcAft>
              <a:buSzPts val="1400"/>
              <a:buFont typeface="Times New Roman"/>
              <a:buChar char="●"/>
            </a:pPr>
            <a:r>
              <a:rPr lang="en-US">
                <a:latin typeface="Times New Roman"/>
                <a:ea typeface="Times New Roman"/>
                <a:cs typeface="Times New Roman"/>
                <a:sym typeface="Times New Roman"/>
              </a:rPr>
              <a:t>Splitting/Chunking maximises the utilisation of each of our Processors/Workers. This is similar to the Pooling of resources scenario in Baria Case</a:t>
            </a:r>
            <a:endParaRPr>
              <a:latin typeface="Arial"/>
              <a:ea typeface="Arial"/>
              <a:cs typeface="Arial"/>
              <a:sym typeface="Arial"/>
            </a:endParaRPr>
          </a:p>
          <a:p>
            <a:pPr marL="457200" lvl="0" indent="-317500" algn="l" rtl="0">
              <a:lnSpc>
                <a:spcPct val="115000"/>
              </a:lnSpc>
              <a:spcBef>
                <a:spcPts val="0"/>
              </a:spcBef>
              <a:spcAft>
                <a:spcPts val="0"/>
              </a:spcAft>
              <a:buSzPts val="1400"/>
              <a:buFont typeface="Times New Roman"/>
              <a:buChar char="●"/>
            </a:pPr>
            <a:r>
              <a:rPr lang="en-US">
                <a:latin typeface="Times New Roman"/>
                <a:ea typeface="Times New Roman"/>
                <a:cs typeface="Times New Roman"/>
                <a:sym typeface="Times New Roman"/>
              </a:rPr>
              <a:t>Through Data Analysis it was found that the Processors had an upper limit on the number of records it can process at a single time without affecting our Service rate. Hence if the incoming request is higher than this upper limit ( in our actual case this was 65K records) than we split the file into multiple files</a:t>
            </a:r>
            <a:endParaRPr>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a:solidFill>
                  <a:srgbClr val="4472C4"/>
                </a:solidFill>
                <a:latin typeface="Times New Roman"/>
                <a:ea typeface="Times New Roman"/>
                <a:cs typeface="Times New Roman"/>
                <a:sym typeface="Times New Roman"/>
              </a:rPr>
              <a:t>Q2: How does it affect the service time compared to the non-split system?</a:t>
            </a:r>
            <a:endParaRPr>
              <a:solidFill>
                <a:srgbClr val="4472C4"/>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A non-split system is a transactional system where the customer request is in the form of a stream. As the total volume of the incoming request is much smaller compared to a batch processing system, the service time of a transactional method is less.</a:t>
            </a:r>
            <a:endParaRPr>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US">
                <a:solidFill>
                  <a:srgbClr val="4472C4"/>
                </a:solidFill>
                <a:latin typeface="Times New Roman"/>
                <a:ea typeface="Times New Roman"/>
                <a:cs typeface="Times New Roman"/>
                <a:sym typeface="Times New Roman"/>
              </a:rPr>
              <a:t>A split system is used to resolve the bottleneck, but still, some bottleneck continues to exist. Why?</a:t>
            </a:r>
            <a:endParaRPr>
              <a:solidFill>
                <a:srgbClr val="4472C4"/>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A split system is used to reduce the cost of implementing transactions in a cloud server, not necessarily to resolve the bottleneck. But to increase the capacity of the system, we add more resources to the station and divide work among them, by splitting the incoming request into smaller chunks and then parallel processing all the files.</a:t>
            </a:r>
            <a:endParaRPr>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a:p>
        </p:txBody>
      </p:sp>
      <p:sp>
        <p:nvSpPr>
          <p:cNvPr id="100" name="Google Shape;100;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Scalability</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Arial"/>
              <a:buChar char="•"/>
            </a:pPr>
            <a:r>
              <a:rPr lang="en-US" sz="1200" b="0" i="0" u="none" strike="noStrike" cap="none">
                <a:solidFill>
                  <a:schemeClr val="dk1"/>
                </a:solidFill>
                <a:latin typeface="Calibri"/>
                <a:ea typeface="Calibri"/>
                <a:cs typeface="Calibri"/>
                <a:sym typeface="Calibri"/>
              </a:rPr>
              <a:t>Scaling up or down the existing resources </a:t>
            </a:r>
            <a:endParaRPr sz="12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Arial"/>
              <a:buChar char="•"/>
            </a:pPr>
            <a:r>
              <a:rPr lang="en-US" sz="1200" b="0" i="0" u="none" strike="noStrike" cap="none">
                <a:solidFill>
                  <a:schemeClr val="dk1"/>
                </a:solidFill>
                <a:latin typeface="Calibri"/>
                <a:ea typeface="Calibri"/>
                <a:cs typeface="Calibri"/>
                <a:sym typeface="Calibri"/>
              </a:rPr>
              <a:t>Use existing infrastructure</a:t>
            </a:r>
            <a:endParaRPr sz="12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Arial"/>
              <a:buChar char="•"/>
            </a:pPr>
            <a:r>
              <a:rPr lang="en-US" sz="1200" b="0" i="0" u="none" strike="noStrike" cap="none">
                <a:solidFill>
                  <a:schemeClr val="dk1"/>
                </a:solidFill>
                <a:latin typeface="Calibri"/>
                <a:ea typeface="Calibri"/>
                <a:cs typeface="Calibri"/>
                <a:sym typeface="Calibri"/>
              </a:rPr>
              <a:t>Do not impact performance</a:t>
            </a:r>
            <a:endParaRPr sz="12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Arial"/>
              <a:buChar char="•"/>
            </a:pPr>
            <a:r>
              <a:rPr lang="en-US" sz="1200" b="0" i="0" u="none" strike="noStrike" cap="none">
                <a:solidFill>
                  <a:schemeClr val="dk1"/>
                </a:solidFill>
                <a:latin typeface="Calibri"/>
                <a:ea typeface="Calibri"/>
                <a:cs typeface="Calibri"/>
                <a:sym typeface="Calibri"/>
              </a:rPr>
              <a:t>Predictable workload </a:t>
            </a:r>
            <a:endParaRPr sz="12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Arial"/>
              <a:buChar char="•"/>
            </a:pPr>
            <a:r>
              <a:rPr lang="en-US" sz="1200" b="0" i="0" u="none" strike="noStrike" cap="none">
                <a:solidFill>
                  <a:schemeClr val="dk1"/>
                </a:solidFill>
                <a:latin typeface="Calibri"/>
                <a:ea typeface="Calibri"/>
                <a:cs typeface="Calibri"/>
                <a:sym typeface="Calibri"/>
              </a:rPr>
              <a:t>Planning of capacity and performance is stable</a:t>
            </a:r>
            <a:endParaRPr sz="12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Arial"/>
              <a:buChar char="•"/>
            </a:pPr>
            <a:r>
              <a:rPr lang="en-US" sz="1200" b="0" i="0" u="none" strike="noStrike" cap="none">
                <a:solidFill>
                  <a:schemeClr val="dk1"/>
                </a:solidFill>
                <a:latin typeface="Calibri"/>
                <a:ea typeface="Calibri"/>
                <a:cs typeface="Calibri"/>
                <a:sym typeface="Calibri"/>
              </a:rPr>
              <a:t>Scale of growth can be estimated</a:t>
            </a:r>
            <a:endParaRPr sz="12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Arial"/>
              <a:buChar char="•"/>
            </a:pPr>
            <a:r>
              <a:rPr lang="en-US" sz="1200" b="0" i="0" u="none" strike="noStrike" cap="none">
                <a:solidFill>
                  <a:schemeClr val="dk1"/>
                </a:solidFill>
                <a:latin typeface="Calibri"/>
                <a:ea typeface="Calibri"/>
                <a:cs typeface="Calibri"/>
                <a:sym typeface="Calibri"/>
              </a:rPr>
              <a:t>E.g. virtual desktop infrastructure</a:t>
            </a:r>
            <a:endParaRPr sz="1200" b="0" i="0" u="none" strike="noStrike" cap="none">
              <a:solidFill>
                <a:schemeClr val="dk1"/>
              </a:solidFill>
              <a:latin typeface="Calibri"/>
              <a:ea typeface="Calibri"/>
              <a:cs typeface="Calibri"/>
              <a:sym typeface="Calibri"/>
            </a:endParaRPr>
          </a:p>
        </p:txBody>
      </p:sp>
      <p:sp>
        <p:nvSpPr>
          <p:cNvPr id="111" name="Google Shape;11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Scalability</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Arial"/>
              <a:buChar char="•"/>
            </a:pPr>
            <a:r>
              <a:rPr lang="en-US" sz="1200" b="0" i="0" u="none" strike="noStrike" cap="none">
                <a:solidFill>
                  <a:schemeClr val="dk1"/>
                </a:solidFill>
                <a:latin typeface="Calibri"/>
                <a:ea typeface="Calibri"/>
                <a:cs typeface="Calibri"/>
                <a:sym typeface="Calibri"/>
              </a:rPr>
              <a:t>Scaling up or down the existing resources </a:t>
            </a:r>
            <a:endParaRPr sz="12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Arial"/>
              <a:buChar char="•"/>
            </a:pPr>
            <a:r>
              <a:rPr lang="en-US" sz="1200" b="0" i="0" u="none" strike="noStrike" cap="none">
                <a:solidFill>
                  <a:schemeClr val="dk1"/>
                </a:solidFill>
                <a:latin typeface="Calibri"/>
                <a:ea typeface="Calibri"/>
                <a:cs typeface="Calibri"/>
                <a:sym typeface="Calibri"/>
              </a:rPr>
              <a:t>Use existing infrastructure</a:t>
            </a:r>
            <a:endParaRPr sz="12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Arial"/>
              <a:buChar char="•"/>
            </a:pPr>
            <a:r>
              <a:rPr lang="en-US" sz="1200" b="0" i="0" u="none" strike="noStrike" cap="none">
                <a:solidFill>
                  <a:schemeClr val="dk1"/>
                </a:solidFill>
                <a:latin typeface="Calibri"/>
                <a:ea typeface="Calibri"/>
                <a:cs typeface="Calibri"/>
                <a:sym typeface="Calibri"/>
              </a:rPr>
              <a:t>Do not impact performance</a:t>
            </a:r>
            <a:endParaRPr sz="12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Arial"/>
              <a:buChar char="•"/>
            </a:pPr>
            <a:r>
              <a:rPr lang="en-US" sz="1200" b="0" i="0" u="none" strike="noStrike" cap="none">
                <a:solidFill>
                  <a:schemeClr val="dk1"/>
                </a:solidFill>
                <a:latin typeface="Calibri"/>
                <a:ea typeface="Calibri"/>
                <a:cs typeface="Calibri"/>
                <a:sym typeface="Calibri"/>
              </a:rPr>
              <a:t>Predictable workload </a:t>
            </a:r>
            <a:endParaRPr sz="12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Arial"/>
              <a:buChar char="•"/>
            </a:pPr>
            <a:r>
              <a:rPr lang="en-US" sz="1200" b="0" i="0" u="none" strike="noStrike" cap="none">
                <a:solidFill>
                  <a:schemeClr val="dk1"/>
                </a:solidFill>
                <a:latin typeface="Calibri"/>
                <a:ea typeface="Calibri"/>
                <a:cs typeface="Calibri"/>
                <a:sym typeface="Calibri"/>
              </a:rPr>
              <a:t>Planning of capacity and performance is stable</a:t>
            </a:r>
            <a:endParaRPr sz="12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Arial"/>
              <a:buChar char="•"/>
            </a:pPr>
            <a:r>
              <a:rPr lang="en-US" sz="1200" b="0" i="0" u="none" strike="noStrike" cap="none">
                <a:solidFill>
                  <a:schemeClr val="dk1"/>
                </a:solidFill>
                <a:latin typeface="Calibri"/>
                <a:ea typeface="Calibri"/>
                <a:cs typeface="Calibri"/>
                <a:sym typeface="Calibri"/>
              </a:rPr>
              <a:t>Scale of growth can be estimated</a:t>
            </a:r>
            <a:endParaRPr sz="12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Arial"/>
              <a:buChar char="•"/>
            </a:pPr>
            <a:r>
              <a:rPr lang="en-US" sz="1200" b="0" i="0" u="none" strike="noStrike" cap="none">
                <a:solidFill>
                  <a:schemeClr val="dk1"/>
                </a:solidFill>
                <a:latin typeface="Calibri"/>
                <a:ea typeface="Calibri"/>
                <a:cs typeface="Calibri"/>
                <a:sym typeface="Calibri"/>
              </a:rPr>
              <a:t>E.g. virtual desktop infrastructure</a:t>
            </a:r>
            <a:endParaRPr sz="1200" b="0" i="0" u="none" strike="noStrike" cap="none">
              <a:solidFill>
                <a:schemeClr val="dk1"/>
              </a:solidFill>
              <a:latin typeface="Calibri"/>
              <a:ea typeface="Calibri"/>
              <a:cs typeface="Calibri"/>
              <a:sym typeface="Calibri"/>
            </a:endParaRPr>
          </a:p>
        </p:txBody>
      </p:sp>
      <p:sp>
        <p:nvSpPr>
          <p:cNvPr id="134" name="Google Shape;134;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Ref: </a:t>
            </a:r>
            <a:endParaRPr sz="1200" b="0" i="0" u="none" strike="noStrike" cap="none">
              <a:solidFill>
                <a:schemeClr val="dk1"/>
              </a:solidFill>
              <a:latin typeface="Calibri"/>
              <a:ea typeface="Calibri"/>
              <a:cs typeface="Calibri"/>
              <a:sym typeface="Calibri"/>
            </a:endParaRPr>
          </a:p>
          <a:p>
            <a:pPr marL="457200" marR="0" lvl="0" indent="-304800" algn="l" rtl="0">
              <a:lnSpc>
                <a:spcPct val="100000"/>
              </a:lnSpc>
              <a:spcBef>
                <a:spcPts val="0"/>
              </a:spcBef>
              <a:spcAft>
                <a:spcPts val="0"/>
              </a:spcAft>
              <a:buClr>
                <a:schemeClr val="dk1"/>
              </a:buClr>
              <a:buSzPts val="1200"/>
              <a:buFont typeface="Calibri"/>
              <a:buChar char="●"/>
            </a:pPr>
            <a:r>
              <a:rPr lang="en-US" sz="1200" b="0" i="0" u="sng" strike="noStrike" cap="none">
                <a:solidFill>
                  <a:schemeClr val="hlink"/>
                </a:solidFill>
                <a:latin typeface="Calibri"/>
                <a:ea typeface="Calibri"/>
                <a:cs typeface="Calibri"/>
                <a:sym typeface="Calibri"/>
                <a:hlinkClick r:id="rId3"/>
              </a:rPr>
              <a:t>https://turbonomic.com/blog/on-technology/cloud-elasticity-vs-cloud-scalability/</a:t>
            </a:r>
            <a:endParaRPr sz="1200" b="0" i="0" u="none" strike="noStrike" cap="none">
              <a:solidFill>
                <a:schemeClr val="dk1"/>
              </a:solidFill>
              <a:latin typeface="Calibri"/>
              <a:ea typeface="Calibri"/>
              <a:cs typeface="Calibri"/>
              <a:sym typeface="Calibri"/>
            </a:endParaRPr>
          </a:p>
          <a:p>
            <a:pPr marL="457200" marR="0" lvl="0" indent="-304800" algn="l" rtl="0">
              <a:lnSpc>
                <a:spcPct val="100000"/>
              </a:lnSpc>
              <a:spcBef>
                <a:spcPts val="0"/>
              </a:spcBef>
              <a:spcAft>
                <a:spcPts val="0"/>
              </a:spcAft>
              <a:buClr>
                <a:schemeClr val="dk1"/>
              </a:buClr>
              <a:buSzPts val="1200"/>
              <a:buFont typeface="Calibri"/>
              <a:buChar char="●"/>
            </a:pPr>
            <a:r>
              <a:rPr lang="en-US" sz="1200" b="0" i="0" u="sng" strike="noStrike" cap="none">
                <a:solidFill>
                  <a:schemeClr val="hlink"/>
                </a:solidFill>
                <a:latin typeface="Calibri"/>
                <a:ea typeface="Calibri"/>
                <a:cs typeface="Calibri"/>
                <a:sym typeface="Calibri"/>
                <a:hlinkClick r:id="rId4"/>
              </a:rPr>
              <a:t>https://medium.com/@pablo.iorio/elasticity-does-not-equal-scalability-246bd9b3c128</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57" name="Google Shape;15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a:t>Ref:</a:t>
            </a:r>
            <a:endParaRPr/>
          </a:p>
          <a:p>
            <a:pPr marL="457200" marR="0" lvl="0" indent="-304800" algn="l" rtl="0">
              <a:lnSpc>
                <a:spcPct val="100000"/>
              </a:lnSpc>
              <a:spcBef>
                <a:spcPts val="0"/>
              </a:spcBef>
              <a:spcAft>
                <a:spcPts val="0"/>
              </a:spcAft>
              <a:buSzPts val="1200"/>
              <a:buFont typeface="Calibri"/>
              <a:buChar char="●"/>
            </a:pPr>
            <a:r>
              <a:rPr lang="en-US" sz="1200" b="0" i="0" u="sng" strike="noStrike" cap="none">
                <a:solidFill>
                  <a:schemeClr val="hlink"/>
                </a:solidFill>
                <a:latin typeface="Calibri"/>
                <a:ea typeface="Calibri"/>
                <a:cs typeface="Calibri"/>
                <a:sym typeface="Calibri"/>
                <a:hlinkClick r:id="rId3"/>
              </a:rPr>
              <a:t>https://www.cmg.org/wp-content/uploads/2015/09/Capacity-Management-for-Cloud-Computing-v6-ext.pdf</a:t>
            </a:r>
            <a:endParaRPr sz="1200" b="0" i="0" u="none" strike="noStrike" cap="none">
              <a:solidFill>
                <a:schemeClr val="dk1"/>
              </a:solidFill>
              <a:latin typeface="Calibri"/>
              <a:ea typeface="Calibri"/>
              <a:cs typeface="Calibri"/>
              <a:sym typeface="Calibri"/>
            </a:endParaRPr>
          </a:p>
          <a:p>
            <a:pPr marL="457200" marR="0" lvl="0" indent="-304800" algn="l" rtl="0">
              <a:lnSpc>
                <a:spcPct val="100000"/>
              </a:lnSpc>
              <a:spcBef>
                <a:spcPts val="0"/>
              </a:spcBef>
              <a:spcAft>
                <a:spcPts val="0"/>
              </a:spcAft>
              <a:buClr>
                <a:schemeClr val="dk1"/>
              </a:buClr>
              <a:buSzPts val="1200"/>
              <a:buFont typeface="Calibri"/>
              <a:buChar char="●"/>
            </a:pPr>
            <a:r>
              <a:rPr lang="en-US" sz="1200" b="0" i="0" u="sng" strike="noStrike" cap="none">
                <a:solidFill>
                  <a:schemeClr val="hlink"/>
                </a:solidFill>
                <a:latin typeface="Calibri"/>
                <a:ea typeface="Calibri"/>
                <a:cs typeface="Calibri"/>
                <a:sym typeface="Calibri"/>
                <a:hlinkClick r:id="rId4"/>
              </a:rPr>
              <a:t>https://www.cl.cam.ac.uk/research/srg/opera/publications/papers/2015ccmagSI.pdf</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br>
              <a:rPr lang="en-US" sz="1200" b="0" i="0" u="none" strike="noStrike" cap="none">
                <a:solidFill>
                  <a:schemeClr val="dk1"/>
                </a:solidFill>
                <a:latin typeface="Calibri"/>
                <a:ea typeface="Calibri"/>
                <a:cs typeface="Calibri"/>
                <a:sym typeface="Calibri"/>
              </a:rPr>
            </a:br>
            <a:endParaRPr sz="1200" b="0" i="0" u="none" strike="noStrike" cap="none">
              <a:solidFill>
                <a:schemeClr val="dk1"/>
              </a:solidFill>
              <a:latin typeface="Calibri"/>
              <a:ea typeface="Calibri"/>
              <a:cs typeface="Calibri"/>
              <a:sym typeface="Calibri"/>
            </a:endParaRPr>
          </a:p>
        </p:txBody>
      </p:sp>
      <p:sp>
        <p:nvSpPr>
          <p:cNvPr id="179" name="Google Shape;17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标题幻灯片">
  <p:cSld name="1_标题幻灯片">
    <p:bg>
      <p:bgPr>
        <a:blipFill>
          <a:blip r:embed="rId2">
            <a:alphaModFix/>
          </a:blip>
          <a:stretch>
            <a:fillRect/>
          </a:stretch>
        </a:blipFill>
        <a:effectLst/>
      </p:bgPr>
    </p:bg>
    <p:spTree>
      <p:nvGrpSpPr>
        <p:cNvPr id="1" name="Shape 1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 name="Google Shape;1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自定义版式">
  <p:cSld name="自定义版式">
    <p:bg>
      <p:bgPr>
        <a:blipFill>
          <a:blip r:embed="rId2">
            <a:alphaModFix/>
          </a:blip>
          <a:stretch>
            <a:fillRect/>
          </a:stretch>
        </a:blipFill>
        <a:effectLst/>
      </p:bgPr>
    </p:bg>
    <p:spTree>
      <p:nvGrpSpPr>
        <p:cNvPr id="1" name="Shape 1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标题幻灯片">
  <p:cSld name="2_标题幻灯片">
    <p:spTree>
      <p:nvGrpSpPr>
        <p:cNvPr id="1" name="Shape 18"/>
        <p:cNvGrpSpPr/>
        <p:nvPr/>
      </p:nvGrpSpPr>
      <p:grpSpPr>
        <a:xfrm>
          <a:off x="0" y="0"/>
          <a:ext cx="0" cy="0"/>
          <a:chOff x="0" y="0"/>
          <a:chExt cx="0" cy="0"/>
        </a:xfrm>
      </p:grpSpPr>
      <p:sp>
        <p:nvSpPr>
          <p:cNvPr id="19" name="Google Shape;19;p5"/>
          <p:cNvSpPr txBox="1">
            <a:spLocks noGrp="1"/>
          </p:cNvSpPr>
          <p:nvPr>
            <p:ph type="body" idx="1"/>
          </p:nvPr>
        </p:nvSpPr>
        <p:spPr>
          <a:xfrm>
            <a:off x="659004" y="258233"/>
            <a:ext cx="4868117" cy="529569"/>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entury Gothic"/>
                <a:ea typeface="Century Gothic"/>
                <a:cs typeface="Century Gothic"/>
                <a:sym typeface="Century Gothic"/>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0" name="Google Shape;20;p5"/>
          <p:cNvSpPr txBox="1">
            <a:spLocks noGrp="1"/>
          </p:cNvSpPr>
          <p:nvPr>
            <p:ph type="body" idx="2"/>
          </p:nvPr>
        </p:nvSpPr>
        <p:spPr>
          <a:xfrm>
            <a:off x="11386592" y="171547"/>
            <a:ext cx="805408" cy="616255"/>
          </a:xfrm>
          <a:prstGeom prst="rect">
            <a:avLst/>
          </a:prstGeom>
          <a:solidFill>
            <a:schemeClr val="dk1"/>
          </a:solid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FFFFFF"/>
              </a:buClr>
              <a:buSzPts val="2400"/>
              <a:buFont typeface="Arial"/>
              <a:buNone/>
              <a:defRPr sz="2400" b="1" i="0" u="none" strike="noStrike" cap="none">
                <a:solidFill>
                  <a:srgbClr val="FFFFFF"/>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entury Gothic"/>
                <a:ea typeface="Century Gothic"/>
                <a:cs typeface="Century Gothic"/>
                <a:sym typeface="Century Gothic"/>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1" name="Google Shape;21;p5"/>
          <p:cNvSpPr>
            <a:spLocks noGrp="1"/>
          </p:cNvSpPr>
          <p:nvPr>
            <p:ph type="pic" idx="3"/>
          </p:nvPr>
        </p:nvSpPr>
        <p:spPr>
          <a:xfrm>
            <a:off x="376768" y="5989475"/>
            <a:ext cx="1960033" cy="5334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600"/>
              <a:buFont typeface="Arial"/>
              <a:buNone/>
              <a:defRPr sz="1600" b="1" i="0" u="none" strike="noStrike" cap="none">
                <a:solidFill>
                  <a:schemeClr val="dk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标题幻灯片">
  <p:cSld name="3_标题幻灯片">
    <p:spTree>
      <p:nvGrpSpPr>
        <p:cNvPr id="1" name="Shape 22"/>
        <p:cNvGrpSpPr/>
        <p:nvPr/>
      </p:nvGrpSpPr>
      <p:grpSpPr>
        <a:xfrm>
          <a:off x="0" y="0"/>
          <a:ext cx="0" cy="0"/>
          <a:chOff x="0" y="0"/>
          <a:chExt cx="0" cy="0"/>
        </a:xfrm>
      </p:grpSpPr>
      <p:sp>
        <p:nvSpPr>
          <p:cNvPr id="23" name="Google Shape;23;p6"/>
          <p:cNvSpPr/>
          <p:nvPr/>
        </p:nvSpPr>
        <p:spPr>
          <a:xfrm>
            <a:off x="440603" y="759873"/>
            <a:ext cx="1569660"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3F3F3F"/>
                </a:solidFill>
                <a:latin typeface="Quattrocento Sans"/>
                <a:ea typeface="Quattrocento Sans"/>
                <a:cs typeface="Quattrocento Sans"/>
                <a:sym typeface="Quattrocento Sans"/>
              </a:rPr>
              <a:t>背景图片素材</a:t>
            </a:r>
            <a:endParaRPr sz="1400" b="0" i="0" u="none" strike="noStrike" cap="none">
              <a:solidFill>
                <a:srgbClr val="000000"/>
              </a:solidFill>
              <a:latin typeface="Arial"/>
              <a:ea typeface="Arial"/>
              <a:cs typeface="Arial"/>
              <a:sym typeface="Arial"/>
            </a:endParaRPr>
          </a:p>
        </p:txBody>
      </p:sp>
      <p:sp>
        <p:nvSpPr>
          <p:cNvPr id="24" name="Google Shape;24;p6"/>
          <p:cNvSpPr/>
          <p:nvPr/>
        </p:nvSpPr>
        <p:spPr>
          <a:xfrm>
            <a:off x="440603" y="182445"/>
            <a:ext cx="77777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3F3F3F"/>
                </a:solidFill>
                <a:latin typeface="Quattrocento Sans"/>
                <a:ea typeface="Quattrocento Sans"/>
                <a:cs typeface="Quattrocento Sans"/>
                <a:sym typeface="Quattrocento Sans"/>
              </a:rPr>
              <a:t>OfficePLUS</a:t>
            </a:r>
            <a:endParaRPr sz="1000" b="0" i="0" u="none" strike="noStrike" cap="none">
              <a:solidFill>
                <a:srgbClr val="3F3F3F"/>
              </a:solidFill>
              <a:latin typeface="Quattrocento Sans"/>
              <a:ea typeface="Quattrocento Sans"/>
              <a:cs typeface="Quattrocento Sans"/>
              <a:sym typeface="Quattrocento Sans"/>
            </a:endParaRPr>
          </a:p>
        </p:txBody>
      </p:sp>
      <p:pic>
        <p:nvPicPr>
          <p:cNvPr id="25" name="Google Shape;25;p6"/>
          <p:cNvPicPr preferRelativeResize="0"/>
          <p:nvPr/>
        </p:nvPicPr>
        <p:blipFill rotWithShape="1">
          <a:blip r:embed="rId2">
            <a:alphaModFix/>
          </a:blip>
          <a:srcRect/>
          <a:stretch/>
        </p:blipFill>
        <p:spPr>
          <a:xfrm>
            <a:off x="1752600" y="1993900"/>
            <a:ext cx="3302000" cy="3302000"/>
          </a:xfrm>
          <a:prstGeom prst="rect">
            <a:avLst/>
          </a:prstGeom>
          <a:noFill/>
          <a:ln>
            <a:noFill/>
          </a:ln>
        </p:spPr>
      </p:pic>
      <p:sp>
        <p:nvSpPr>
          <p:cNvPr id="26" name="Google Shape;26;p6"/>
          <p:cNvSpPr/>
          <p:nvPr/>
        </p:nvSpPr>
        <p:spPr>
          <a:xfrm rot="10800000">
            <a:off x="6654800" y="1777596"/>
            <a:ext cx="3657600" cy="3657600"/>
          </a:xfrm>
          <a:prstGeom prst="ellipse">
            <a:avLst/>
          </a:prstGeom>
          <a:gradFill>
            <a:gsLst>
              <a:gs pos="0">
                <a:srgbClr val="BFBFBF"/>
              </a:gs>
              <a:gs pos="12000">
                <a:srgbClr val="BFBFBF"/>
              </a:gs>
              <a:gs pos="100000">
                <a:schemeClr val="lt1"/>
              </a:gs>
            </a:gsLst>
            <a:lin ang="270000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标题幻灯片">
  <p:cSld name="4_标题幻灯片">
    <p:bg>
      <p:bgPr>
        <a:solidFill>
          <a:srgbClr val="E73A1C"/>
        </a:solidFill>
        <a:effectLst/>
      </p:bgPr>
    </p:bg>
    <p:spTree>
      <p:nvGrpSpPr>
        <p:cNvPr id="1" name="Shape 27"/>
        <p:cNvGrpSpPr/>
        <p:nvPr/>
      </p:nvGrpSpPr>
      <p:grpSpPr>
        <a:xfrm>
          <a:off x="0" y="0"/>
          <a:ext cx="0" cy="0"/>
          <a:chOff x="0" y="0"/>
          <a:chExt cx="0" cy="0"/>
        </a:xfrm>
      </p:grpSpPr>
      <p:sp>
        <p:nvSpPr>
          <p:cNvPr id="28" name="Google Shape;28;p7"/>
          <p:cNvSpPr/>
          <p:nvPr/>
        </p:nvSpPr>
        <p:spPr>
          <a:xfrm>
            <a:off x="440603" y="759873"/>
            <a:ext cx="662361" cy="37965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FFFF"/>
                </a:solidFill>
                <a:latin typeface="Quattrocento Sans"/>
                <a:ea typeface="Quattrocento Sans"/>
                <a:cs typeface="Quattrocento Sans"/>
                <a:sym typeface="Quattrocento Sans"/>
              </a:rPr>
              <a:t>标注</a:t>
            </a:r>
            <a:endParaRPr sz="1800" b="0" i="0" u="none" strike="noStrike" cap="none">
              <a:solidFill>
                <a:srgbClr val="FFFFFF"/>
              </a:solidFill>
              <a:latin typeface="Quattrocento Sans"/>
              <a:ea typeface="Quattrocento Sans"/>
              <a:cs typeface="Quattrocento Sans"/>
              <a:sym typeface="Quattrocento Sans"/>
            </a:endParaRPr>
          </a:p>
        </p:txBody>
      </p:sp>
      <p:sp>
        <p:nvSpPr>
          <p:cNvPr id="29" name="Google Shape;29;p7"/>
          <p:cNvSpPr/>
          <p:nvPr/>
        </p:nvSpPr>
        <p:spPr>
          <a:xfrm>
            <a:off x="2572589" y="759873"/>
            <a:ext cx="1402001" cy="3453253"/>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1400"/>
              <a:buFont typeface="Arial"/>
              <a:buNone/>
            </a:pPr>
            <a:r>
              <a:rPr lang="en-US" sz="1400" b="0" i="0" u="none" strike="noStrike" cap="none">
                <a:solidFill>
                  <a:srgbClr val="FFFFFF"/>
                </a:solidFill>
                <a:latin typeface="Quattrocento Sans"/>
                <a:ea typeface="Quattrocento Sans"/>
                <a:cs typeface="Quattrocento Sans"/>
                <a:sym typeface="Quattrocento Sans"/>
              </a:rPr>
              <a:t>字体使用 </a:t>
            </a:r>
            <a:endParaRPr sz="1400" b="0" i="0" u="none" strike="noStrike" cap="none">
              <a:solidFill>
                <a:srgbClr val="FFFFFF"/>
              </a:solidFill>
              <a:latin typeface="Quattrocento Sans"/>
              <a:ea typeface="Quattrocento Sans"/>
              <a:cs typeface="Quattrocento Sans"/>
              <a:sym typeface="Quattrocento Sans"/>
            </a:endParaRPr>
          </a:p>
          <a:p>
            <a:pPr marL="0" marR="0" lvl="0" indent="0" algn="l" rtl="0">
              <a:lnSpc>
                <a:spcPct val="130000"/>
              </a:lnSpc>
              <a:spcBef>
                <a:spcPts val="0"/>
              </a:spcBef>
              <a:spcAft>
                <a:spcPts val="0"/>
              </a:spcAft>
              <a:buClr>
                <a:srgbClr val="000000"/>
              </a:buClr>
              <a:buSzPts val="1400"/>
              <a:buFont typeface="Arial"/>
              <a:buNone/>
            </a:pPr>
            <a:endParaRPr sz="1400" b="0" i="0" u="none" strike="noStrike" cap="none">
              <a:solidFill>
                <a:srgbClr val="FFFFFF"/>
              </a:solidFill>
              <a:latin typeface="Quattrocento Sans"/>
              <a:ea typeface="Quattrocento Sans"/>
              <a:cs typeface="Quattrocento Sans"/>
              <a:sym typeface="Quattrocento Sans"/>
            </a:endParaRPr>
          </a:p>
          <a:p>
            <a:pPr marL="0" marR="0" lvl="0" indent="0" algn="l" rtl="0">
              <a:lnSpc>
                <a:spcPct val="130000"/>
              </a:lnSpc>
              <a:spcBef>
                <a:spcPts val="0"/>
              </a:spcBef>
              <a:spcAft>
                <a:spcPts val="0"/>
              </a:spcAft>
              <a:buClr>
                <a:srgbClr val="000000"/>
              </a:buClr>
              <a:buSzPts val="1400"/>
              <a:buFont typeface="Arial"/>
              <a:buNone/>
            </a:pPr>
            <a:endParaRPr sz="1400" b="0" i="0" u="none" strike="noStrike" cap="none">
              <a:solidFill>
                <a:srgbClr val="FFFFFF"/>
              </a:solidFill>
              <a:latin typeface="Quattrocento Sans"/>
              <a:ea typeface="Quattrocento Sans"/>
              <a:cs typeface="Quattrocento Sans"/>
              <a:sym typeface="Quattrocento Sans"/>
            </a:endParaRPr>
          </a:p>
          <a:p>
            <a:pPr marL="0" marR="0" lvl="0" indent="0" algn="l" rtl="0">
              <a:lnSpc>
                <a:spcPct val="130000"/>
              </a:lnSpc>
              <a:spcBef>
                <a:spcPts val="0"/>
              </a:spcBef>
              <a:spcAft>
                <a:spcPts val="0"/>
              </a:spcAft>
              <a:buClr>
                <a:srgbClr val="000000"/>
              </a:buClr>
              <a:buSzPts val="1400"/>
              <a:buFont typeface="Arial"/>
              <a:buNone/>
            </a:pPr>
            <a:endParaRPr sz="1400" b="0" i="0" u="none" strike="noStrike" cap="none">
              <a:solidFill>
                <a:srgbClr val="FFFFFF"/>
              </a:solidFill>
              <a:latin typeface="Quattrocento Sans"/>
              <a:ea typeface="Quattrocento Sans"/>
              <a:cs typeface="Quattrocento Sans"/>
              <a:sym typeface="Quattrocento Sans"/>
            </a:endParaRPr>
          </a:p>
          <a:p>
            <a:pPr marL="0" marR="0" lvl="0" indent="0" algn="l" rtl="0">
              <a:lnSpc>
                <a:spcPct val="130000"/>
              </a:lnSpc>
              <a:spcBef>
                <a:spcPts val="0"/>
              </a:spcBef>
              <a:spcAft>
                <a:spcPts val="0"/>
              </a:spcAft>
              <a:buClr>
                <a:srgbClr val="000000"/>
              </a:buClr>
              <a:buSzPts val="1400"/>
              <a:buFont typeface="Arial"/>
              <a:buNone/>
            </a:pPr>
            <a:endParaRPr sz="1400" b="0" i="0" u="none" strike="noStrike" cap="none">
              <a:solidFill>
                <a:srgbClr val="FFFFFF"/>
              </a:solidFill>
              <a:latin typeface="Quattrocento Sans"/>
              <a:ea typeface="Quattrocento Sans"/>
              <a:cs typeface="Quattrocento Sans"/>
              <a:sym typeface="Quattrocento Sans"/>
            </a:endParaRPr>
          </a:p>
          <a:p>
            <a:pPr marL="0" marR="0" lvl="0" indent="0" algn="l" rtl="0">
              <a:lnSpc>
                <a:spcPct val="130000"/>
              </a:lnSpc>
              <a:spcBef>
                <a:spcPts val="0"/>
              </a:spcBef>
              <a:spcAft>
                <a:spcPts val="0"/>
              </a:spcAft>
              <a:buClr>
                <a:srgbClr val="000000"/>
              </a:buClr>
              <a:buSzPts val="1400"/>
              <a:buFont typeface="Arial"/>
              <a:buNone/>
            </a:pPr>
            <a:r>
              <a:rPr lang="en-US" sz="1400" b="0" i="0" u="none" strike="noStrike" cap="none">
                <a:solidFill>
                  <a:srgbClr val="FFFFFF"/>
                </a:solidFill>
                <a:latin typeface="Quattrocento Sans"/>
                <a:ea typeface="Quattrocento Sans"/>
                <a:cs typeface="Quattrocento Sans"/>
                <a:sym typeface="Quattrocento Sans"/>
              </a:rPr>
              <a:t>行距</a:t>
            </a:r>
            <a:endParaRPr sz="1400" b="0" i="0" u="none" strike="noStrike" cap="none">
              <a:solidFill>
                <a:srgbClr val="FFFFFF"/>
              </a:solidFill>
              <a:latin typeface="Quattrocento Sans"/>
              <a:ea typeface="Quattrocento Sans"/>
              <a:cs typeface="Quattrocento Sans"/>
              <a:sym typeface="Quattrocento Sans"/>
            </a:endParaRPr>
          </a:p>
          <a:p>
            <a:pPr marL="0" marR="0" lvl="0" indent="0" algn="l" rtl="0">
              <a:lnSpc>
                <a:spcPct val="130000"/>
              </a:lnSpc>
              <a:spcBef>
                <a:spcPts val="0"/>
              </a:spcBef>
              <a:spcAft>
                <a:spcPts val="0"/>
              </a:spcAft>
              <a:buClr>
                <a:srgbClr val="000000"/>
              </a:buClr>
              <a:buSzPts val="1400"/>
              <a:buFont typeface="Arial"/>
              <a:buNone/>
            </a:pPr>
            <a:endParaRPr sz="1400" b="0" i="0" u="none" strike="noStrike" cap="none">
              <a:solidFill>
                <a:srgbClr val="FFFFFF"/>
              </a:solidFill>
              <a:latin typeface="Quattrocento Sans"/>
              <a:ea typeface="Quattrocento Sans"/>
              <a:cs typeface="Quattrocento Sans"/>
              <a:sym typeface="Quattrocento Sans"/>
            </a:endParaRPr>
          </a:p>
          <a:p>
            <a:pPr marL="0" marR="0" lvl="0" indent="0" algn="l" rtl="0">
              <a:lnSpc>
                <a:spcPct val="130000"/>
              </a:lnSpc>
              <a:spcBef>
                <a:spcPts val="0"/>
              </a:spcBef>
              <a:spcAft>
                <a:spcPts val="0"/>
              </a:spcAft>
              <a:buClr>
                <a:srgbClr val="000000"/>
              </a:buClr>
              <a:buSzPts val="1400"/>
              <a:buFont typeface="Arial"/>
              <a:buNone/>
            </a:pPr>
            <a:endParaRPr sz="1400" b="0" i="0" u="none" strike="noStrike" cap="none">
              <a:solidFill>
                <a:srgbClr val="FFFFFF"/>
              </a:solidFill>
              <a:latin typeface="Quattrocento Sans"/>
              <a:ea typeface="Quattrocento Sans"/>
              <a:cs typeface="Quattrocento Sans"/>
              <a:sym typeface="Quattrocento Sans"/>
            </a:endParaRPr>
          </a:p>
          <a:p>
            <a:pPr marL="0" marR="0" lvl="0" indent="0" algn="l" rtl="0">
              <a:lnSpc>
                <a:spcPct val="130000"/>
              </a:lnSpc>
              <a:spcBef>
                <a:spcPts val="0"/>
              </a:spcBef>
              <a:spcAft>
                <a:spcPts val="0"/>
              </a:spcAft>
              <a:buClr>
                <a:srgbClr val="000000"/>
              </a:buClr>
              <a:buSzPts val="1400"/>
              <a:buFont typeface="Arial"/>
              <a:buNone/>
            </a:pPr>
            <a:r>
              <a:rPr lang="en-US" sz="1400" b="0" i="0" u="none" strike="noStrike" cap="none">
                <a:solidFill>
                  <a:srgbClr val="FFFFFF"/>
                </a:solidFill>
                <a:latin typeface="Quattrocento Sans"/>
                <a:ea typeface="Quattrocento Sans"/>
                <a:cs typeface="Quattrocento Sans"/>
                <a:sym typeface="Quattrocento Sans"/>
              </a:rPr>
              <a:t>背景图片出处</a:t>
            </a:r>
            <a:endParaRPr sz="1400" b="0" i="0" u="none" strike="noStrike" cap="none">
              <a:solidFill>
                <a:srgbClr val="000000"/>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400"/>
              <a:buFont typeface="Arial"/>
              <a:buNone/>
            </a:pPr>
            <a:endParaRPr sz="1400" b="0" i="0" u="none" strike="noStrike" cap="none">
              <a:solidFill>
                <a:srgbClr val="FFFFFF"/>
              </a:solidFill>
              <a:latin typeface="Quattrocento Sans"/>
              <a:ea typeface="Quattrocento Sans"/>
              <a:cs typeface="Quattrocento Sans"/>
              <a:sym typeface="Quattrocento Sans"/>
            </a:endParaRPr>
          </a:p>
          <a:p>
            <a:pPr marL="0" marR="0" lvl="0" indent="0" algn="l" rtl="0">
              <a:lnSpc>
                <a:spcPct val="130000"/>
              </a:lnSpc>
              <a:spcBef>
                <a:spcPts val="0"/>
              </a:spcBef>
              <a:spcAft>
                <a:spcPts val="0"/>
              </a:spcAft>
              <a:buClr>
                <a:srgbClr val="000000"/>
              </a:buClr>
              <a:buSzPts val="1400"/>
              <a:buFont typeface="Arial"/>
              <a:buNone/>
            </a:pPr>
            <a:endParaRPr sz="1400" b="0" i="0" u="none" strike="noStrike" cap="none">
              <a:solidFill>
                <a:srgbClr val="FFFFFF"/>
              </a:solidFill>
              <a:latin typeface="Quattrocento Sans"/>
              <a:ea typeface="Quattrocento Sans"/>
              <a:cs typeface="Quattrocento Sans"/>
              <a:sym typeface="Quattrocento Sans"/>
            </a:endParaRPr>
          </a:p>
          <a:p>
            <a:pPr marL="0" marR="0" lvl="0" indent="0" algn="l" rtl="0">
              <a:lnSpc>
                <a:spcPct val="130000"/>
              </a:lnSpc>
              <a:spcBef>
                <a:spcPts val="0"/>
              </a:spcBef>
              <a:spcAft>
                <a:spcPts val="0"/>
              </a:spcAft>
              <a:buClr>
                <a:srgbClr val="000000"/>
              </a:buClr>
              <a:buSzPts val="1400"/>
              <a:buFont typeface="Arial"/>
              <a:buNone/>
            </a:pPr>
            <a:r>
              <a:rPr lang="en-US" sz="1400" b="0" i="0" u="none" strike="noStrike" cap="none">
                <a:solidFill>
                  <a:srgbClr val="FFFFFF"/>
                </a:solidFill>
                <a:latin typeface="Quattrocento Sans"/>
                <a:ea typeface="Quattrocento Sans"/>
                <a:cs typeface="Quattrocento Sans"/>
                <a:sym typeface="Quattrocento Sans"/>
              </a:rPr>
              <a:t>声明</a:t>
            </a:r>
            <a:endParaRPr sz="1400" b="0" i="0" u="none" strike="noStrike" cap="none">
              <a:solidFill>
                <a:srgbClr val="FFFFFF"/>
              </a:solidFill>
              <a:latin typeface="Quattrocento Sans"/>
              <a:ea typeface="Quattrocento Sans"/>
              <a:cs typeface="Quattrocento Sans"/>
              <a:sym typeface="Quattrocento Sans"/>
            </a:endParaRPr>
          </a:p>
        </p:txBody>
      </p:sp>
      <p:sp>
        <p:nvSpPr>
          <p:cNvPr id="30" name="Google Shape;30;p7"/>
          <p:cNvSpPr/>
          <p:nvPr/>
        </p:nvSpPr>
        <p:spPr>
          <a:xfrm>
            <a:off x="4153010" y="759873"/>
            <a:ext cx="7074345" cy="4239879"/>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1400"/>
              <a:buFont typeface="Arial"/>
              <a:buNone/>
            </a:pPr>
            <a:r>
              <a:rPr lang="en-US" sz="1400" b="0" i="0" u="none" strike="noStrike" cap="none">
                <a:solidFill>
                  <a:srgbClr val="FFFFFF"/>
                </a:solidFill>
                <a:latin typeface="Quattrocento Sans"/>
                <a:ea typeface="Quattrocento Sans"/>
                <a:cs typeface="Quattrocento Sans"/>
                <a:sym typeface="Quattrocento Sans"/>
              </a:rPr>
              <a:t>英文 Century Gothic</a:t>
            </a:r>
            <a:endParaRPr sz="1400" b="0" i="0" u="none" strike="noStrike" cap="none">
              <a:solidFill>
                <a:srgbClr val="000000"/>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400"/>
              <a:buFont typeface="Arial"/>
              <a:buNone/>
            </a:pPr>
            <a:endParaRPr sz="1400" b="0" i="0" u="none" strike="noStrike" cap="none">
              <a:solidFill>
                <a:srgbClr val="FFFFFF"/>
              </a:solidFill>
              <a:latin typeface="Quattrocento Sans"/>
              <a:ea typeface="Quattrocento Sans"/>
              <a:cs typeface="Quattrocento Sans"/>
              <a:sym typeface="Quattrocento Sans"/>
            </a:endParaRPr>
          </a:p>
          <a:p>
            <a:pPr marL="0" marR="0" lvl="0" indent="0" algn="l" rtl="0">
              <a:lnSpc>
                <a:spcPct val="130000"/>
              </a:lnSpc>
              <a:spcBef>
                <a:spcPts val="0"/>
              </a:spcBef>
              <a:spcAft>
                <a:spcPts val="0"/>
              </a:spcAft>
              <a:buClr>
                <a:srgbClr val="000000"/>
              </a:buClr>
              <a:buSzPts val="1400"/>
              <a:buFont typeface="Arial"/>
              <a:buNone/>
            </a:pPr>
            <a:r>
              <a:rPr lang="en-US" sz="1400" b="0" i="0" u="none" strike="noStrike" cap="none">
                <a:solidFill>
                  <a:srgbClr val="FFFFFF"/>
                </a:solidFill>
                <a:latin typeface="Quattrocento Sans"/>
                <a:ea typeface="Quattrocento Sans"/>
                <a:cs typeface="Quattrocento Sans"/>
                <a:sym typeface="Quattrocento Sans"/>
              </a:rPr>
              <a:t>中文 微软雅黑</a:t>
            </a:r>
            <a:endParaRPr sz="1400" b="0" i="0" u="none" strike="noStrike" cap="none">
              <a:solidFill>
                <a:srgbClr val="FFFFFF"/>
              </a:solidFill>
              <a:latin typeface="Quattrocento Sans"/>
              <a:ea typeface="Quattrocento Sans"/>
              <a:cs typeface="Quattrocento Sans"/>
              <a:sym typeface="Quattrocento Sans"/>
            </a:endParaRPr>
          </a:p>
          <a:p>
            <a:pPr marL="0" marR="0" lvl="0" indent="0" algn="l" rtl="0">
              <a:lnSpc>
                <a:spcPct val="130000"/>
              </a:lnSpc>
              <a:spcBef>
                <a:spcPts val="0"/>
              </a:spcBef>
              <a:spcAft>
                <a:spcPts val="0"/>
              </a:spcAft>
              <a:buClr>
                <a:srgbClr val="000000"/>
              </a:buClr>
              <a:buSzPts val="1400"/>
              <a:buFont typeface="Arial"/>
              <a:buNone/>
            </a:pPr>
            <a:endParaRPr sz="1400" b="0" i="0" u="none" strike="noStrike" cap="none">
              <a:solidFill>
                <a:srgbClr val="FFFFFF"/>
              </a:solidFill>
              <a:latin typeface="Quattrocento Sans"/>
              <a:ea typeface="Quattrocento Sans"/>
              <a:cs typeface="Quattrocento Sans"/>
              <a:sym typeface="Quattrocento Sans"/>
            </a:endParaRPr>
          </a:p>
          <a:p>
            <a:pPr marL="0" marR="0" lvl="0" indent="0" algn="l" rtl="0">
              <a:lnSpc>
                <a:spcPct val="130000"/>
              </a:lnSpc>
              <a:spcBef>
                <a:spcPts val="0"/>
              </a:spcBef>
              <a:spcAft>
                <a:spcPts val="0"/>
              </a:spcAft>
              <a:buClr>
                <a:srgbClr val="000000"/>
              </a:buClr>
              <a:buSzPts val="1400"/>
              <a:buFont typeface="Arial"/>
              <a:buNone/>
            </a:pPr>
            <a:endParaRPr sz="1400" b="0" i="0" u="none" strike="noStrike" cap="none">
              <a:solidFill>
                <a:srgbClr val="FFFFFF"/>
              </a:solidFill>
              <a:latin typeface="Quattrocento Sans"/>
              <a:ea typeface="Quattrocento Sans"/>
              <a:cs typeface="Quattrocento Sans"/>
              <a:sym typeface="Quattrocento Sans"/>
            </a:endParaRPr>
          </a:p>
          <a:p>
            <a:pPr marL="0" marR="0" lvl="0" indent="0" algn="l" rtl="0">
              <a:lnSpc>
                <a:spcPct val="130000"/>
              </a:lnSpc>
              <a:spcBef>
                <a:spcPts val="0"/>
              </a:spcBef>
              <a:spcAft>
                <a:spcPts val="0"/>
              </a:spcAft>
              <a:buClr>
                <a:srgbClr val="000000"/>
              </a:buClr>
              <a:buSzPts val="1400"/>
              <a:buFont typeface="Arial"/>
              <a:buNone/>
            </a:pPr>
            <a:r>
              <a:rPr lang="en-US" sz="1400" b="0" i="0" u="none" strike="noStrike" cap="none">
                <a:solidFill>
                  <a:srgbClr val="FFFFFF"/>
                </a:solidFill>
                <a:latin typeface="Quattrocento Sans"/>
                <a:ea typeface="Quattrocento Sans"/>
                <a:cs typeface="Quattrocento Sans"/>
                <a:sym typeface="Quattrocento Sans"/>
              </a:rPr>
              <a:t>正文 1.3</a:t>
            </a:r>
            <a:endParaRPr sz="1400" b="0" i="0" u="none" strike="noStrike" cap="none">
              <a:solidFill>
                <a:srgbClr val="000000"/>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400"/>
              <a:buFont typeface="Arial"/>
              <a:buNone/>
            </a:pPr>
            <a:endParaRPr sz="1400" b="0" i="0" u="none" strike="noStrike" cap="none">
              <a:solidFill>
                <a:srgbClr val="FFFFFF"/>
              </a:solidFill>
              <a:latin typeface="Quattrocento Sans"/>
              <a:ea typeface="Quattrocento Sans"/>
              <a:cs typeface="Quattrocento Sans"/>
              <a:sym typeface="Quattrocento Sans"/>
            </a:endParaRPr>
          </a:p>
          <a:p>
            <a:pPr marL="0" marR="0" lvl="0" indent="0" algn="l" rtl="0">
              <a:lnSpc>
                <a:spcPct val="130000"/>
              </a:lnSpc>
              <a:spcBef>
                <a:spcPts val="0"/>
              </a:spcBef>
              <a:spcAft>
                <a:spcPts val="0"/>
              </a:spcAft>
              <a:buClr>
                <a:srgbClr val="000000"/>
              </a:buClr>
              <a:buSzPts val="1400"/>
              <a:buFont typeface="Arial"/>
              <a:buNone/>
            </a:pPr>
            <a:endParaRPr sz="1400" b="0" i="0" u="none" strike="noStrike" cap="none">
              <a:solidFill>
                <a:srgbClr val="FFFFFF"/>
              </a:solidFill>
              <a:latin typeface="Quattrocento Sans"/>
              <a:ea typeface="Quattrocento Sans"/>
              <a:cs typeface="Quattrocento Sans"/>
              <a:sym typeface="Quattrocento Sans"/>
            </a:endParaRPr>
          </a:p>
          <a:p>
            <a:pPr marL="0" marR="0" lvl="0" indent="0" algn="l" rtl="0">
              <a:lnSpc>
                <a:spcPct val="130000"/>
              </a:lnSpc>
              <a:spcBef>
                <a:spcPts val="0"/>
              </a:spcBef>
              <a:spcAft>
                <a:spcPts val="0"/>
              </a:spcAft>
              <a:buClr>
                <a:srgbClr val="000000"/>
              </a:buClr>
              <a:buSzPts val="1400"/>
              <a:buFont typeface="Arial"/>
              <a:buNone/>
            </a:pPr>
            <a:r>
              <a:rPr lang="en-US" sz="1400" b="0" i="0" u="none" strike="noStrike" cap="none">
                <a:solidFill>
                  <a:srgbClr val="FFFFFF"/>
                </a:solidFill>
                <a:latin typeface="Quattrocento Sans"/>
                <a:ea typeface="Quattrocento Sans"/>
                <a:cs typeface="Quattrocento Sans"/>
                <a:sym typeface="Quattrocento Sans"/>
              </a:rPr>
              <a:t>cn.bing.com</a:t>
            </a:r>
            <a:endParaRPr sz="1400" b="0" i="0" u="none" strike="noStrike" cap="none">
              <a:solidFill>
                <a:srgbClr val="FFFFFF"/>
              </a:solidFill>
              <a:latin typeface="Quattrocento Sans"/>
              <a:ea typeface="Quattrocento Sans"/>
              <a:cs typeface="Quattrocento Sans"/>
              <a:sym typeface="Quattrocento Sans"/>
            </a:endParaRPr>
          </a:p>
          <a:p>
            <a:pPr marL="0" marR="0" lvl="0" indent="0" algn="l" rtl="0">
              <a:lnSpc>
                <a:spcPct val="130000"/>
              </a:lnSpc>
              <a:spcBef>
                <a:spcPts val="0"/>
              </a:spcBef>
              <a:spcAft>
                <a:spcPts val="0"/>
              </a:spcAft>
              <a:buClr>
                <a:srgbClr val="000000"/>
              </a:buClr>
              <a:buSzPts val="1400"/>
              <a:buFont typeface="Arial"/>
              <a:buNone/>
            </a:pPr>
            <a:endParaRPr sz="1400" b="0" i="0" u="none" strike="noStrike" cap="none">
              <a:solidFill>
                <a:srgbClr val="FFFFFF"/>
              </a:solidFill>
              <a:latin typeface="Quattrocento Sans"/>
              <a:ea typeface="Quattrocento Sans"/>
              <a:cs typeface="Quattrocento Sans"/>
              <a:sym typeface="Quattrocento Sans"/>
            </a:endParaRPr>
          </a:p>
          <a:p>
            <a:pPr marL="0" marR="0" lvl="0" indent="0" algn="l" rtl="0">
              <a:lnSpc>
                <a:spcPct val="130000"/>
              </a:lnSpc>
              <a:spcBef>
                <a:spcPts val="0"/>
              </a:spcBef>
              <a:spcAft>
                <a:spcPts val="0"/>
              </a:spcAft>
              <a:buClr>
                <a:srgbClr val="000000"/>
              </a:buClr>
              <a:buSzPts val="1400"/>
              <a:buFont typeface="Arial"/>
              <a:buNone/>
            </a:pPr>
            <a:endParaRPr sz="1400" b="0" i="0" u="none" strike="noStrike" cap="none">
              <a:solidFill>
                <a:srgbClr val="FFFFFF"/>
              </a:solidFill>
              <a:latin typeface="Quattrocento Sans"/>
              <a:ea typeface="Quattrocento Sans"/>
              <a:cs typeface="Quattrocento Sans"/>
              <a:sym typeface="Quattrocento Sans"/>
            </a:endParaRPr>
          </a:p>
          <a:p>
            <a:pPr marL="0" marR="0" lvl="0" indent="0" algn="l" rtl="0">
              <a:lnSpc>
                <a:spcPct val="130000"/>
              </a:lnSpc>
              <a:spcBef>
                <a:spcPts val="0"/>
              </a:spcBef>
              <a:spcAft>
                <a:spcPts val="0"/>
              </a:spcAft>
              <a:buClr>
                <a:srgbClr val="FFFFFF"/>
              </a:buClr>
              <a:buSzPts val="1333"/>
              <a:buFont typeface="Century Gothic"/>
              <a:buNone/>
            </a:pPr>
            <a:r>
              <a:rPr lang="en-US" sz="1333" b="0" i="0" u="none" strike="noStrike" cap="none">
                <a:solidFill>
                  <a:srgbClr val="FFFFFF"/>
                </a:solidFill>
                <a:latin typeface="Century Gothic"/>
                <a:ea typeface="Century Gothic"/>
                <a:cs typeface="Century Gothic"/>
                <a:sym typeface="Century Gothic"/>
              </a:rPr>
              <a:t>本网站所提供的任何信息内容（包括但不限于 </a:t>
            </a:r>
            <a:r>
              <a:rPr lang="en-US" sz="1333" b="0" i="0" u="none" strike="noStrike" cap="none">
                <a:solidFill>
                  <a:srgbClr val="FFFFFF"/>
                </a:solidFill>
                <a:latin typeface="Quattrocento Sans"/>
                <a:ea typeface="Quattrocento Sans"/>
                <a:cs typeface="Quattrocento Sans"/>
                <a:sym typeface="Quattrocento Sans"/>
              </a:rPr>
              <a:t>PPT </a:t>
            </a:r>
            <a:r>
              <a:rPr lang="en-US" sz="1333" b="0" i="0" u="none" strike="noStrike" cap="none">
                <a:solidFill>
                  <a:srgbClr val="FFFFFF"/>
                </a:solidFill>
                <a:latin typeface="Century Gothic"/>
                <a:ea typeface="Century Gothic"/>
                <a:cs typeface="Century Gothic"/>
                <a:sym typeface="Century Gothic"/>
              </a:rPr>
              <a:t>模板、</a:t>
            </a:r>
            <a:r>
              <a:rPr lang="en-US" sz="1333" b="0" i="0" u="none" strike="noStrike" cap="none">
                <a:solidFill>
                  <a:srgbClr val="FFFFFF"/>
                </a:solidFill>
                <a:latin typeface="Quattrocento Sans"/>
                <a:ea typeface="Quattrocento Sans"/>
                <a:cs typeface="Quattrocento Sans"/>
                <a:sym typeface="Quattrocento Sans"/>
              </a:rPr>
              <a:t>Word </a:t>
            </a:r>
            <a:r>
              <a:rPr lang="en-US" sz="1333" b="0" i="0" u="none" strike="noStrike" cap="none">
                <a:solidFill>
                  <a:srgbClr val="FFFFFF"/>
                </a:solidFill>
                <a:latin typeface="Century Gothic"/>
                <a:ea typeface="Century Gothic"/>
                <a:cs typeface="Century Gothic"/>
                <a:sym typeface="Century Gothic"/>
              </a:rPr>
              <a:t>文档、</a:t>
            </a:r>
            <a:r>
              <a:rPr lang="en-US" sz="1333" b="0" i="0" u="none" strike="noStrike" cap="none">
                <a:solidFill>
                  <a:srgbClr val="FFFFFF"/>
                </a:solidFill>
                <a:latin typeface="Quattrocento Sans"/>
                <a:ea typeface="Quattrocento Sans"/>
                <a:cs typeface="Quattrocento Sans"/>
                <a:sym typeface="Quattrocento Sans"/>
              </a:rPr>
              <a:t>Excel </a:t>
            </a:r>
            <a:r>
              <a:rPr lang="en-US" sz="1333" b="0" i="0" u="none" strike="noStrike" cap="none">
                <a:solidFill>
                  <a:srgbClr val="FFFFFF"/>
                </a:solidFill>
                <a:latin typeface="Century Gothic"/>
                <a:ea typeface="Century Gothic"/>
                <a:cs typeface="Century Gothic"/>
                <a:sym typeface="Century Gothic"/>
              </a:rPr>
              <a:t>图表、图片素材等）均受《中华人民共和国著作权法》、《信息网络传播权保护条例》及其他适用的法律法规的保护，未经权利人书面明确授权，信息内容的任何部分(包括图片或图表)不得被全部或部分的复制、传播、销售，否则将承担法律责任。</a:t>
            </a:r>
            <a:endParaRPr sz="1333" b="0" i="0" u="none" strike="noStrike" cap="none">
              <a:solidFill>
                <a:srgbClr val="FFFFFF"/>
              </a:solidFill>
              <a:latin typeface="Century Gothic"/>
              <a:ea typeface="Century Gothic"/>
              <a:cs typeface="Century Gothic"/>
              <a:sym typeface="Century Gothic"/>
            </a:endParaRPr>
          </a:p>
        </p:txBody>
      </p:sp>
      <p:sp>
        <p:nvSpPr>
          <p:cNvPr id="31" name="Google Shape;31;p7"/>
          <p:cNvSpPr/>
          <p:nvPr/>
        </p:nvSpPr>
        <p:spPr>
          <a:xfrm>
            <a:off x="440603" y="182445"/>
            <a:ext cx="77777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FFFFFF"/>
                </a:solidFill>
                <a:latin typeface="Quattrocento Sans"/>
                <a:ea typeface="Quattrocento Sans"/>
                <a:cs typeface="Quattrocento Sans"/>
                <a:sym typeface="Quattrocento Sans"/>
              </a:rPr>
              <a:t>OfficePLUS</a:t>
            </a:r>
            <a:endParaRPr sz="1000" b="0" i="0" u="none" strike="noStrike" cap="none">
              <a:solidFill>
                <a:srgbClr val="FFFFFF"/>
              </a:solidFill>
              <a:latin typeface="Quattrocento Sans"/>
              <a:ea typeface="Quattrocento Sans"/>
              <a:cs typeface="Quattrocento Sans"/>
              <a:sym typeface="Quattrocento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5_标题幻灯片">
  <p:cSld name="5_标题幻灯片">
    <p:spTree>
      <p:nvGrpSpPr>
        <p:cNvPr id="1" name="Shape 32"/>
        <p:cNvGrpSpPr/>
        <p:nvPr/>
      </p:nvGrpSpPr>
      <p:grpSpPr>
        <a:xfrm>
          <a:off x="0" y="0"/>
          <a:ext cx="0" cy="0"/>
          <a:chOff x="0" y="0"/>
          <a:chExt cx="0" cy="0"/>
        </a:xfrm>
      </p:grpSpPr>
      <p:sp>
        <p:nvSpPr>
          <p:cNvPr id="33" name="Google Shape;33;p8"/>
          <p:cNvSpPr txBox="1"/>
          <p:nvPr/>
        </p:nvSpPr>
        <p:spPr>
          <a:xfrm>
            <a:off x="4447955" y="4458724"/>
            <a:ext cx="3296095" cy="29745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333"/>
              <a:buFont typeface="Arial"/>
              <a:buNone/>
            </a:pPr>
            <a:r>
              <a:rPr lang="en-US" sz="1333" b="0" i="0" u="none" strike="noStrike" cap="none">
                <a:solidFill>
                  <a:srgbClr val="000000"/>
                </a:solidFill>
                <a:latin typeface="Century Gothic"/>
                <a:ea typeface="Century Gothic"/>
                <a:cs typeface="Century Gothic"/>
                <a:sym typeface="Century Gothic"/>
              </a:rPr>
              <a:t>点击</a:t>
            </a:r>
            <a:r>
              <a:rPr lang="en-US" sz="1333" b="0" i="0" u="none" strike="noStrike" cap="none">
                <a:solidFill>
                  <a:srgbClr val="000000"/>
                </a:solidFill>
                <a:latin typeface="Quattrocento Sans"/>
                <a:ea typeface="Quattrocento Sans"/>
                <a:cs typeface="Quattrocento Sans"/>
                <a:sym typeface="Quattrocento Sans"/>
              </a:rPr>
              <a:t>Logo</a:t>
            </a:r>
            <a:r>
              <a:rPr lang="en-US" sz="1333" b="0" i="0" u="none" strike="noStrike" cap="none">
                <a:solidFill>
                  <a:srgbClr val="000000"/>
                </a:solidFill>
                <a:latin typeface="Century Gothic"/>
                <a:ea typeface="Century Gothic"/>
                <a:cs typeface="Century Gothic"/>
                <a:sym typeface="Century Gothic"/>
              </a:rPr>
              <a:t>获取更多优质模板（放映模式）</a:t>
            </a:r>
            <a:endParaRPr sz="1333" b="0" i="0" u="none" strike="noStrike" cap="none">
              <a:solidFill>
                <a:srgbClr val="000000"/>
              </a:solidFill>
              <a:latin typeface="Century Gothic"/>
              <a:ea typeface="Century Gothic"/>
              <a:cs typeface="Century Gothic"/>
              <a:sym typeface="Century Gothic"/>
            </a:endParaRPr>
          </a:p>
        </p:txBody>
      </p:sp>
      <p:pic>
        <p:nvPicPr>
          <p:cNvPr id="34" name="Google Shape;34;p8">
            <a:hlinkClick r:id="rId2"/>
          </p:cNvPr>
          <p:cNvPicPr preferRelativeResize="0"/>
          <p:nvPr/>
        </p:nvPicPr>
        <p:blipFill rotWithShape="1">
          <a:blip r:embed="rId3">
            <a:alphaModFix/>
          </a:blip>
          <a:srcRect/>
          <a:stretch/>
        </p:blipFill>
        <p:spPr>
          <a:xfrm>
            <a:off x="4572000" y="3227832"/>
            <a:ext cx="3048000" cy="40233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drive.google.com/file/d/1Gi6e7n-GDr7ZyTQY5BTxO0_kPXVFCRqn/view?usp=sharing" TargetMode="External"/><Relationship Id="rId3" Type="http://schemas.openxmlformats.org/officeDocument/2006/relationships/image" Target="../media/image2.png"/><Relationship Id="rId7" Type="http://schemas.openxmlformats.org/officeDocument/2006/relationships/hyperlink" Target="https://www.cl.cam.ac.uk/research/srg/opera/publications/papers/2015ccmagSI.pdf"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hyperlink" Target="http://www.mdpi.com/2073-431X/3/4/117/htm" TargetMode="External"/><Relationship Id="rId5" Type="http://schemas.openxmlformats.org/officeDocument/2006/relationships/hyperlink" Target="https://turbonomic.com/blog/on-technology/cloud-elasticity-vs-cloud-scalability/" TargetMode="External"/><Relationship Id="rId4" Type="http://schemas.openxmlformats.org/officeDocument/2006/relationships/hyperlink" Target="https://www.cmg.org/wp-content/uploads/2015/09/Capacity-Management-for-Cloud-Computing-v6-ext.pdf" TargetMode="External"/><Relationship Id="rId9" Type="http://schemas.openxmlformats.org/officeDocument/2006/relationships/hyperlink" Target="https://medium.com/@pablo.iorio/elasticity-does-not-equal-scalability-246bd9b3c128"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9"/>
          <p:cNvSpPr/>
          <p:nvPr/>
        </p:nvSpPr>
        <p:spPr>
          <a:xfrm>
            <a:off x="1199949" y="-1467051"/>
            <a:ext cx="9792102" cy="9792100"/>
          </a:xfrm>
          <a:prstGeom prst="ellipse">
            <a:avLst/>
          </a:prstGeom>
          <a:noFill/>
          <a:ln w="28575" cap="flat" cmpd="sng">
            <a:solidFill>
              <a:srgbClr val="F6F9FC"/>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40" name="Google Shape;40;p9"/>
          <p:cNvSpPr txBox="1"/>
          <p:nvPr/>
        </p:nvSpPr>
        <p:spPr>
          <a:xfrm>
            <a:off x="4278836" y="520859"/>
            <a:ext cx="3600666" cy="6740307"/>
          </a:xfrm>
          <a:prstGeom prst="rect">
            <a:avLst/>
          </a:prstGeom>
          <a:noFill/>
          <a:ln>
            <a:noFill/>
          </a:ln>
          <a:effectLst>
            <a:outerShdw blurRad="63500" dist="1371600" sx="102000" sy="102000" algn="ctr" rotWithShape="0">
              <a:srgbClr val="000000">
                <a:alpha val="4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3200"/>
              <a:buFont typeface="Arial"/>
              <a:buNone/>
            </a:pPr>
            <a:r>
              <a:rPr lang="en-US" sz="43200" b="1" i="0" u="none" strike="noStrike" cap="none">
                <a:solidFill>
                  <a:srgbClr val="BFBFBF"/>
                </a:solidFill>
                <a:latin typeface="Century Gothic"/>
                <a:ea typeface="Century Gothic"/>
                <a:cs typeface="Century Gothic"/>
                <a:sym typeface="Century Gothic"/>
              </a:rPr>
              <a:t>9</a:t>
            </a:r>
            <a:endParaRPr sz="43200" b="1" i="0" u="none" strike="noStrike" cap="none">
              <a:solidFill>
                <a:srgbClr val="BFBFBF"/>
              </a:solidFill>
              <a:latin typeface="Century Gothic"/>
              <a:ea typeface="Century Gothic"/>
              <a:cs typeface="Century Gothic"/>
              <a:sym typeface="Century Gothic"/>
            </a:endParaRPr>
          </a:p>
        </p:txBody>
      </p:sp>
      <p:sp>
        <p:nvSpPr>
          <p:cNvPr id="41" name="Google Shape;41;p9"/>
          <p:cNvSpPr/>
          <p:nvPr/>
        </p:nvSpPr>
        <p:spPr>
          <a:xfrm>
            <a:off x="102273" y="3913151"/>
            <a:ext cx="12192000" cy="1040732"/>
          </a:xfrm>
          <a:prstGeom prst="rect">
            <a:avLst/>
          </a:prstGeom>
          <a:blipFill rotWithShape="1">
            <a:blip r:embed="rId3">
              <a:alphaModFix/>
            </a:blip>
            <a:stretch>
              <a:fillRect/>
            </a:stretch>
          </a:blipFill>
          <a:ln>
            <a:noFill/>
          </a:ln>
          <a:effectLst>
            <a:outerShdw blurRad="406400" dist="114300" sx="107000" sy="107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42" name="Google Shape;42;p9"/>
          <p:cNvSpPr/>
          <p:nvPr/>
        </p:nvSpPr>
        <p:spPr>
          <a:xfrm>
            <a:off x="4771601" y="299177"/>
            <a:ext cx="2648802"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7200"/>
              <a:buFont typeface="Arial"/>
              <a:buNone/>
            </a:pPr>
            <a:r>
              <a:rPr lang="en-US" sz="7200" b="1" i="0" u="none" strike="noStrike" cap="none">
                <a:solidFill>
                  <a:srgbClr val="BFBFBF"/>
                </a:solidFill>
                <a:latin typeface="Arial"/>
                <a:ea typeface="Arial"/>
                <a:cs typeface="Arial"/>
                <a:sym typeface="Arial"/>
              </a:rPr>
              <a:t>Team</a:t>
            </a:r>
            <a:endParaRPr sz="7200" b="1" i="0" u="none" strike="noStrike" cap="none">
              <a:solidFill>
                <a:srgbClr val="BFBFBF"/>
              </a:solidFill>
              <a:latin typeface="Arial"/>
              <a:ea typeface="Arial"/>
              <a:cs typeface="Arial"/>
              <a:sym typeface="Arial"/>
            </a:endParaRPr>
          </a:p>
        </p:txBody>
      </p:sp>
      <p:sp>
        <p:nvSpPr>
          <p:cNvPr id="43" name="Google Shape;43;p9"/>
          <p:cNvSpPr/>
          <p:nvPr/>
        </p:nvSpPr>
        <p:spPr>
          <a:xfrm>
            <a:off x="1303420" y="3991742"/>
            <a:ext cx="10078465" cy="83099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a:solidFill>
                  <a:srgbClr val="BFBFBF"/>
                </a:solidFill>
                <a:latin typeface="Arial"/>
                <a:ea typeface="Arial"/>
                <a:cs typeface="Arial"/>
                <a:sym typeface="Arial"/>
              </a:rPr>
              <a:t>Cloud Infrastructure Operations</a:t>
            </a:r>
            <a:endParaRPr sz="4800" b="0" i="0" u="none" strike="noStrike" cap="none">
              <a:solidFill>
                <a:schemeClr val="dk1"/>
              </a:solidFill>
              <a:latin typeface="Century Gothic"/>
              <a:ea typeface="Century Gothic"/>
              <a:cs typeface="Century Gothic"/>
              <a:sym typeface="Century Gothic"/>
            </a:endParaRPr>
          </a:p>
        </p:txBody>
      </p:sp>
      <p:sp>
        <p:nvSpPr>
          <p:cNvPr id="44" name="Google Shape;44;p9"/>
          <p:cNvSpPr txBox="1"/>
          <p:nvPr/>
        </p:nvSpPr>
        <p:spPr>
          <a:xfrm>
            <a:off x="10519483" y="5721330"/>
            <a:ext cx="1774800" cy="147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BFBFBF"/>
                </a:solidFill>
                <a:latin typeface="Arial"/>
                <a:ea typeface="Arial"/>
                <a:cs typeface="Arial"/>
                <a:sym typeface="Arial"/>
              </a:rPr>
              <a:t>Animesh Das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BFBFBF"/>
                </a:solidFill>
                <a:latin typeface="Arial"/>
                <a:ea typeface="Arial"/>
                <a:cs typeface="Arial"/>
                <a:sym typeface="Arial"/>
              </a:rPr>
              <a:t>Brooke Xiao</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BFBFBF"/>
                </a:solidFill>
                <a:latin typeface="Arial"/>
                <a:ea typeface="Arial"/>
                <a:cs typeface="Arial"/>
                <a:sym typeface="Arial"/>
              </a:rPr>
              <a:t>Priya Sampathkumar</a:t>
            </a:r>
            <a:endParaRPr sz="1200" b="1" i="0" u="none" strike="noStrike" cap="none">
              <a:solidFill>
                <a:srgbClr val="BFBFB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BFBFBF"/>
                </a:solidFill>
                <a:latin typeface="Arial"/>
                <a:ea typeface="Arial"/>
                <a:cs typeface="Arial"/>
                <a:sym typeface="Arial"/>
              </a:rPr>
              <a:t>Ruchi Mishra</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BFBFBF"/>
                </a:solidFill>
                <a:latin typeface="Arial"/>
                <a:ea typeface="Arial"/>
                <a:cs typeface="Arial"/>
                <a:sym typeface="Arial"/>
              </a:rPr>
              <a:t>Sha Hong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7"/>
        <p:cNvGrpSpPr/>
        <p:nvPr/>
      </p:nvGrpSpPr>
      <p:grpSpPr>
        <a:xfrm>
          <a:off x="0" y="0"/>
          <a:ext cx="0" cy="0"/>
          <a:chOff x="0" y="0"/>
          <a:chExt cx="0" cy="0"/>
        </a:xfrm>
      </p:grpSpPr>
      <p:sp>
        <p:nvSpPr>
          <p:cNvPr id="208" name="Google Shape;208;p18"/>
          <p:cNvSpPr/>
          <p:nvPr/>
        </p:nvSpPr>
        <p:spPr>
          <a:xfrm>
            <a:off x="3176063" y="2803279"/>
            <a:ext cx="2469515" cy="1686528"/>
          </a:xfrm>
          <a:prstGeom prst="roundRect">
            <a:avLst>
              <a:gd name="adj" fmla="val 16667"/>
            </a:avLst>
          </a:prstGeom>
          <a:solidFill>
            <a:srgbClr val="53555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Century Gothic"/>
              <a:buNone/>
            </a:pPr>
            <a:endParaRPr sz="1200" b="0" i="0" u="none" strike="noStrike" cap="none">
              <a:solidFill>
                <a:srgbClr val="E6E6E6"/>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entury Gothic"/>
              <a:buNone/>
            </a:pPr>
            <a:endParaRPr sz="1200" b="0" i="0" u="none" strike="noStrike" cap="none">
              <a:solidFill>
                <a:srgbClr val="E6E6E6"/>
              </a:solidFill>
              <a:latin typeface="Calibri"/>
              <a:ea typeface="Calibri"/>
              <a:cs typeface="Calibri"/>
              <a:sym typeface="Calibri"/>
            </a:endParaRPr>
          </a:p>
          <a:p>
            <a:pPr marL="0" marR="0" lvl="0" indent="0" algn="l" rtl="0">
              <a:lnSpc>
                <a:spcPct val="100000"/>
              </a:lnSpc>
              <a:spcBef>
                <a:spcPts val="0"/>
              </a:spcBef>
              <a:spcAft>
                <a:spcPts val="0"/>
              </a:spcAft>
              <a:buClr>
                <a:srgbClr val="E6E6E6"/>
              </a:buClr>
              <a:buSzPts val="1200"/>
              <a:buFont typeface="Calibri"/>
              <a:buNone/>
            </a:pPr>
            <a:r>
              <a:rPr lang="en-US" sz="1200" b="0" i="0" u="none" strike="noStrike" cap="none">
                <a:solidFill>
                  <a:srgbClr val="E6E6E6"/>
                </a:solidFill>
                <a:latin typeface="Calibri"/>
                <a:ea typeface="Calibri"/>
                <a:cs typeface="Calibri"/>
                <a:sym typeface="Calibri"/>
              </a:rPr>
              <a:t>Standard business process delivered by cloud service provider</a:t>
            </a:r>
            <a:endParaRPr sz="1800" b="0" i="0" u="none" strike="noStrike" cap="none">
              <a:solidFill>
                <a:srgbClr val="E6E6E6"/>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E6E6E6"/>
              </a:buClr>
              <a:buSzPts val="1200"/>
              <a:buFont typeface="Calibri"/>
              <a:buNone/>
            </a:pPr>
            <a:r>
              <a:rPr lang="en-US" sz="1200" b="0" i="0" u="none" strike="noStrike" cap="none">
                <a:solidFill>
                  <a:srgbClr val="E6E6E6"/>
                </a:solidFill>
                <a:latin typeface="Calibri"/>
                <a:ea typeface="Calibri"/>
                <a:cs typeface="Calibri"/>
                <a:sym typeface="Calibri"/>
              </a:rPr>
              <a:t>Infrastructure services or applications can be cost effective for clients, as pay per use model is feasible to offer </a:t>
            </a:r>
            <a:endParaRPr sz="1800" b="0" i="0" u="none" strike="noStrike" cap="none">
              <a:solidFill>
                <a:srgbClr val="E6E6E6"/>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E6E6E6"/>
              </a:buClr>
              <a:buSzPts val="1200"/>
              <a:buFont typeface="Calibri"/>
              <a:buNone/>
            </a:pPr>
            <a:r>
              <a:rPr lang="en-US" sz="1200" b="0" i="0" u="none" strike="noStrike" cap="none">
                <a:solidFill>
                  <a:srgbClr val="E6E6E6"/>
                </a:solidFill>
                <a:latin typeface="Calibri"/>
                <a:ea typeface="Calibri"/>
                <a:cs typeface="Calibri"/>
                <a:sym typeface="Calibri"/>
              </a:rPr>
              <a:t>Dynamic provisioning of capacity</a:t>
            </a:r>
            <a:endParaRPr sz="1800" b="0" i="0" u="none" strike="noStrike" cap="none">
              <a:solidFill>
                <a:srgbClr val="E6E6E6"/>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E6E6E6"/>
              </a:buClr>
              <a:buSzPts val="1200"/>
              <a:buFont typeface="Calibri"/>
              <a:buNone/>
            </a:pPr>
            <a:r>
              <a:rPr lang="en-US" sz="1200" b="0" i="0" u="none" strike="noStrike" cap="none">
                <a:solidFill>
                  <a:srgbClr val="E6E6E6"/>
                </a:solidFill>
                <a:latin typeface="Calibri"/>
                <a:ea typeface="Calibri"/>
                <a:cs typeface="Calibri"/>
                <a:sym typeface="Calibri"/>
              </a:rPr>
              <a:t> </a:t>
            </a:r>
            <a:endParaRPr sz="1800" b="0" i="0" u="none" strike="noStrike" cap="none">
              <a:solidFill>
                <a:srgbClr val="E6E6E6"/>
              </a:solidFill>
              <a:latin typeface="Century Gothic"/>
              <a:ea typeface="Century Gothic"/>
              <a:cs typeface="Century Gothic"/>
              <a:sym typeface="Century Gothic"/>
            </a:endParaRPr>
          </a:p>
          <a:p>
            <a:pPr marL="0" marR="0" lvl="0" indent="0" algn="ctr" rtl="0">
              <a:lnSpc>
                <a:spcPct val="100000"/>
              </a:lnSpc>
              <a:spcBef>
                <a:spcPts val="0"/>
              </a:spcBef>
              <a:spcAft>
                <a:spcPts val="0"/>
              </a:spcAft>
              <a:buClr>
                <a:srgbClr val="E6E6E6"/>
              </a:buClr>
              <a:buSzPts val="1200"/>
              <a:buFont typeface="Calibri"/>
              <a:buNone/>
            </a:pPr>
            <a:r>
              <a:rPr lang="en-US" sz="1200" b="0" i="0" u="none" strike="noStrike" cap="none">
                <a:solidFill>
                  <a:srgbClr val="E6E6E6"/>
                </a:solidFill>
                <a:latin typeface="Calibri"/>
                <a:ea typeface="Calibri"/>
                <a:cs typeface="Calibri"/>
                <a:sym typeface="Calibri"/>
              </a:rPr>
              <a:t> </a:t>
            </a:r>
            <a:endParaRPr sz="1800" b="0" i="0" u="none" strike="noStrike" cap="none">
              <a:solidFill>
                <a:srgbClr val="E6E6E6"/>
              </a:solidFill>
              <a:latin typeface="Century Gothic"/>
              <a:ea typeface="Century Gothic"/>
              <a:cs typeface="Century Gothic"/>
              <a:sym typeface="Century Gothic"/>
            </a:endParaRPr>
          </a:p>
        </p:txBody>
      </p:sp>
      <p:sp>
        <p:nvSpPr>
          <p:cNvPr id="209" name="Google Shape;209;p18"/>
          <p:cNvSpPr/>
          <p:nvPr/>
        </p:nvSpPr>
        <p:spPr>
          <a:xfrm>
            <a:off x="6143192" y="2802644"/>
            <a:ext cx="2469515" cy="1687163"/>
          </a:xfrm>
          <a:prstGeom prst="roundRect">
            <a:avLst>
              <a:gd name="adj" fmla="val 16667"/>
            </a:avLst>
          </a:prstGeom>
          <a:solidFill>
            <a:srgbClr val="53555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Calibri"/>
                <a:ea typeface="Calibri"/>
                <a:cs typeface="Calibri"/>
                <a:sym typeface="Calibri"/>
              </a:rPr>
              <a:t>Highly efficient for the client.</a:t>
            </a:r>
            <a:endParaRPr sz="1200" b="0" i="0" u="none" strike="noStrike" cap="none">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Calibri"/>
                <a:ea typeface="Calibri"/>
                <a:cs typeface="Calibri"/>
                <a:sym typeface="Calibri"/>
              </a:rPr>
              <a:t>Less flexibility to provide infrastructure services.</a:t>
            </a:r>
            <a:endParaRPr sz="1200" b="0" i="0" u="none" strike="noStrike" cap="none">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Calibri"/>
                <a:ea typeface="Calibri"/>
                <a:cs typeface="Calibri"/>
                <a:sym typeface="Calibri"/>
              </a:rPr>
              <a:t>Fixed capacity provided at high cost</a:t>
            </a:r>
            <a:endParaRPr sz="1200" b="0" i="0" u="none" strike="noStrike" cap="none">
              <a:solidFill>
                <a:schemeClr val="lt1"/>
              </a:solidFill>
              <a:latin typeface="Calibri"/>
              <a:ea typeface="Calibri"/>
              <a:cs typeface="Calibri"/>
              <a:sym typeface="Calibri"/>
            </a:endParaRPr>
          </a:p>
        </p:txBody>
      </p:sp>
      <p:grpSp>
        <p:nvGrpSpPr>
          <p:cNvPr id="210" name="Google Shape;210;p18"/>
          <p:cNvGrpSpPr/>
          <p:nvPr/>
        </p:nvGrpSpPr>
        <p:grpSpPr>
          <a:xfrm>
            <a:off x="3499995" y="2074083"/>
            <a:ext cx="4876527" cy="630659"/>
            <a:chOff x="1097" y="795788"/>
            <a:chExt cx="4876527" cy="630659"/>
          </a:xfrm>
        </p:grpSpPr>
        <p:sp>
          <p:nvSpPr>
            <p:cNvPr id="211" name="Google Shape;211;p18"/>
            <p:cNvSpPr/>
            <p:nvPr/>
          </p:nvSpPr>
          <p:spPr>
            <a:xfrm rot="-5400000">
              <a:off x="398489" y="398396"/>
              <a:ext cx="630659" cy="1425443"/>
            </a:xfrm>
            <a:prstGeom prst="upArrow">
              <a:avLst>
                <a:gd name="adj1" fmla="val 50000"/>
                <a:gd name="adj2" fmla="val 35000"/>
              </a:avLst>
            </a:prstGeom>
            <a:solidFill>
              <a:srgbClr val="DB7051"/>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entury Gothic"/>
                <a:buNone/>
              </a:pPr>
              <a:endParaRPr sz="1800" b="0" i="0" u="none" strike="noStrike" cap="none">
                <a:solidFill>
                  <a:schemeClr val="dk1"/>
                </a:solidFill>
                <a:latin typeface="Century Gothic"/>
                <a:ea typeface="Century Gothic"/>
                <a:cs typeface="Century Gothic"/>
                <a:sym typeface="Century Gothic"/>
              </a:endParaRPr>
            </a:p>
          </p:txBody>
        </p:sp>
        <p:sp>
          <p:nvSpPr>
            <p:cNvPr id="212" name="Google Shape;212;p18"/>
            <p:cNvSpPr txBox="1"/>
            <p:nvPr/>
          </p:nvSpPr>
          <p:spPr>
            <a:xfrm>
              <a:off x="111463" y="953453"/>
              <a:ext cx="1315078" cy="315329"/>
            </a:xfrm>
            <a:prstGeom prst="rect">
              <a:avLst/>
            </a:prstGeom>
            <a:solidFill>
              <a:srgbClr val="DB7051"/>
            </a:solidFill>
            <a:ln>
              <a:noFill/>
            </a:ln>
          </p:spPr>
          <p:txBody>
            <a:bodyPr spcFirstLastPara="1" wrap="square" lIns="78225" tIns="78225" rIns="78225" bIns="78225" anchor="ctr" anchorCtr="0">
              <a:noAutofit/>
            </a:bodyPr>
            <a:lstStyle/>
            <a:p>
              <a:pPr marL="0" marR="0" lvl="0" indent="0" algn="ctr" rtl="0">
                <a:lnSpc>
                  <a:spcPct val="90000"/>
                </a:lnSpc>
                <a:spcBef>
                  <a:spcPts val="0"/>
                </a:spcBef>
                <a:spcAft>
                  <a:spcPts val="0"/>
                </a:spcAft>
                <a:buClr>
                  <a:schemeClr val="lt1"/>
                </a:buClr>
                <a:buSzPts val="1100"/>
                <a:buFont typeface="Calibri"/>
                <a:buNone/>
              </a:pPr>
              <a:r>
                <a:rPr lang="en-US" sz="1400" b="0" i="0" u="none" strike="noStrike" cap="none">
                  <a:solidFill>
                    <a:schemeClr val="lt1"/>
                  </a:solidFill>
                  <a:latin typeface="Calibri"/>
                  <a:ea typeface="Calibri"/>
                  <a:cs typeface="Calibri"/>
                  <a:sym typeface="Calibri"/>
                </a:rPr>
                <a:t>Standardization</a:t>
              </a:r>
              <a:endParaRPr sz="1800" b="0" i="0" u="none" strike="noStrike" cap="none">
                <a:solidFill>
                  <a:schemeClr val="lt1"/>
                </a:solidFill>
                <a:latin typeface="Century Gothic"/>
                <a:ea typeface="Century Gothic"/>
                <a:cs typeface="Century Gothic"/>
                <a:sym typeface="Century Gothic"/>
              </a:endParaRPr>
            </a:p>
          </p:txBody>
        </p:sp>
        <p:sp>
          <p:nvSpPr>
            <p:cNvPr id="213" name="Google Shape;213;p18"/>
            <p:cNvSpPr/>
            <p:nvPr/>
          </p:nvSpPr>
          <p:spPr>
            <a:xfrm rot="5400000">
              <a:off x="3851533" y="400356"/>
              <a:ext cx="626739" cy="1425443"/>
            </a:xfrm>
            <a:prstGeom prst="upArrow">
              <a:avLst>
                <a:gd name="adj1" fmla="val 50000"/>
                <a:gd name="adj2" fmla="val 35000"/>
              </a:avLst>
            </a:prstGeom>
            <a:solidFill>
              <a:srgbClr val="DB7051"/>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entury Gothic"/>
                <a:buNone/>
              </a:pPr>
              <a:endParaRPr sz="1800" b="0" i="0" u="none" strike="noStrike" cap="none">
                <a:solidFill>
                  <a:schemeClr val="dk1"/>
                </a:solidFill>
                <a:latin typeface="Century Gothic"/>
                <a:ea typeface="Century Gothic"/>
                <a:cs typeface="Century Gothic"/>
                <a:sym typeface="Century Gothic"/>
              </a:endParaRPr>
            </a:p>
          </p:txBody>
        </p:sp>
        <p:sp>
          <p:nvSpPr>
            <p:cNvPr id="214" name="Google Shape;214;p18"/>
            <p:cNvSpPr txBox="1"/>
            <p:nvPr/>
          </p:nvSpPr>
          <p:spPr>
            <a:xfrm>
              <a:off x="3452182" y="956393"/>
              <a:ext cx="1315764" cy="313369"/>
            </a:xfrm>
            <a:prstGeom prst="rect">
              <a:avLst/>
            </a:prstGeom>
            <a:solidFill>
              <a:srgbClr val="DB7051"/>
            </a:solidFill>
            <a:ln>
              <a:noFill/>
            </a:ln>
          </p:spPr>
          <p:txBody>
            <a:bodyPr spcFirstLastPara="1" wrap="square" lIns="78225" tIns="78225" rIns="78225" bIns="78225" anchor="ctr" anchorCtr="0">
              <a:noAutofit/>
            </a:bodyPr>
            <a:lstStyle/>
            <a:p>
              <a:pPr marL="0" marR="0" lvl="0" indent="0" algn="ctr" rtl="0">
                <a:lnSpc>
                  <a:spcPct val="90000"/>
                </a:lnSpc>
                <a:spcBef>
                  <a:spcPts val="0"/>
                </a:spcBef>
                <a:spcAft>
                  <a:spcPts val="0"/>
                </a:spcAft>
                <a:buClr>
                  <a:schemeClr val="lt1"/>
                </a:buClr>
                <a:buSzPts val="1100"/>
                <a:buFont typeface="Calibri"/>
                <a:buNone/>
              </a:pPr>
              <a:r>
                <a:rPr lang="en-US" sz="1400" b="0" i="0" u="none" strike="noStrike" cap="none">
                  <a:solidFill>
                    <a:schemeClr val="lt1"/>
                  </a:solidFill>
                  <a:latin typeface="Calibri"/>
                  <a:ea typeface="Calibri"/>
                  <a:cs typeface="Calibri"/>
                  <a:sym typeface="Calibri"/>
                </a:rPr>
                <a:t>Customization</a:t>
              </a:r>
              <a:endParaRPr sz="1800" b="0" i="0" u="none" strike="noStrike" cap="none">
                <a:solidFill>
                  <a:schemeClr val="lt1"/>
                </a:solidFill>
                <a:latin typeface="Century Gothic"/>
                <a:ea typeface="Century Gothic"/>
                <a:cs typeface="Century Gothic"/>
                <a:sym typeface="Century Gothic"/>
              </a:endParaRPr>
            </a:p>
          </p:txBody>
        </p:sp>
      </p:grpSp>
      <p:sp>
        <p:nvSpPr>
          <p:cNvPr id="215" name="Google Shape;215;p18"/>
          <p:cNvSpPr/>
          <p:nvPr/>
        </p:nvSpPr>
        <p:spPr>
          <a:xfrm>
            <a:off x="3526529" y="4789646"/>
            <a:ext cx="1187450" cy="280670"/>
          </a:xfrm>
          <a:prstGeom prst="roundRect">
            <a:avLst>
              <a:gd name="adj" fmla="val 16667"/>
            </a:avLst>
          </a:prstGeom>
          <a:solidFill>
            <a:srgbClr val="1C737A"/>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Century Gothic"/>
              <a:buNone/>
            </a:pPr>
            <a:endParaRPr sz="1200" b="0"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Public cloud</a:t>
            </a:r>
            <a:endParaRPr sz="1800" b="0"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Century Gothic"/>
              <a:ea typeface="Century Gothic"/>
              <a:cs typeface="Century Gothic"/>
              <a:sym typeface="Century Gothic"/>
            </a:endParaRPr>
          </a:p>
        </p:txBody>
      </p:sp>
      <p:sp>
        <p:nvSpPr>
          <p:cNvPr id="216" name="Google Shape;216;p18"/>
          <p:cNvSpPr/>
          <p:nvPr/>
        </p:nvSpPr>
        <p:spPr>
          <a:xfrm>
            <a:off x="6932034" y="4789646"/>
            <a:ext cx="1338580" cy="280670"/>
          </a:xfrm>
          <a:prstGeom prst="roundRect">
            <a:avLst>
              <a:gd name="adj" fmla="val 16667"/>
            </a:avLst>
          </a:prstGeom>
          <a:solidFill>
            <a:srgbClr val="1C737A"/>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Century Gothic"/>
              <a:buNone/>
            </a:pPr>
            <a:endParaRPr sz="1200" b="0"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Private cloud</a:t>
            </a:r>
            <a:endParaRPr sz="1800" b="0" i="0" u="none" strike="noStrike" cap="none">
              <a:solidFill>
                <a:schemeClr val="dk1"/>
              </a:solidFill>
              <a:latin typeface="Century Gothic"/>
              <a:ea typeface="Century Gothic"/>
              <a:cs typeface="Century Gothic"/>
              <a:sym typeface="Century Gothic"/>
            </a:endParaRPr>
          </a:p>
          <a:p>
            <a:pPr marL="0" marR="0" lvl="0" indent="0" algn="ctr"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Century Gothic"/>
              <a:ea typeface="Century Gothic"/>
              <a:cs typeface="Century Gothic"/>
              <a:sym typeface="Century Gothic"/>
            </a:endParaRPr>
          </a:p>
        </p:txBody>
      </p:sp>
      <p:sp>
        <p:nvSpPr>
          <p:cNvPr id="217" name="Google Shape;217;p18"/>
          <p:cNvSpPr/>
          <p:nvPr/>
        </p:nvSpPr>
        <p:spPr>
          <a:xfrm>
            <a:off x="5268969" y="4787741"/>
            <a:ext cx="1338580" cy="280670"/>
          </a:xfrm>
          <a:prstGeom prst="roundRect">
            <a:avLst>
              <a:gd name="adj" fmla="val 16667"/>
            </a:avLst>
          </a:prstGeom>
          <a:solidFill>
            <a:srgbClr val="1C737A"/>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Century Gothic"/>
              <a:buNone/>
            </a:pPr>
            <a:endParaRPr sz="1200" b="0"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Hybrid cloud</a:t>
            </a:r>
            <a:endParaRPr sz="1800" b="0" i="0" u="none" strike="noStrike" cap="none">
              <a:solidFill>
                <a:schemeClr val="dk1"/>
              </a:solidFill>
              <a:latin typeface="Century Gothic"/>
              <a:ea typeface="Century Gothic"/>
              <a:cs typeface="Century Gothic"/>
              <a:sym typeface="Century Gothic"/>
            </a:endParaRPr>
          </a:p>
          <a:p>
            <a:pPr marL="0" marR="0" lvl="0" indent="0" algn="ctr"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Century Gothic"/>
              <a:ea typeface="Century Gothic"/>
              <a:cs typeface="Century Gothic"/>
              <a:sym typeface="Century Gothic"/>
            </a:endParaRPr>
          </a:p>
        </p:txBody>
      </p:sp>
      <p:sp>
        <p:nvSpPr>
          <p:cNvPr id="218" name="Google Shape;218;p18"/>
          <p:cNvSpPr/>
          <p:nvPr/>
        </p:nvSpPr>
        <p:spPr>
          <a:xfrm>
            <a:off x="6962344" y="5366766"/>
            <a:ext cx="1338580" cy="891754"/>
          </a:xfrm>
          <a:prstGeom prst="roundRect">
            <a:avLst>
              <a:gd name="adj" fmla="val 16667"/>
            </a:avLst>
          </a:prstGeom>
          <a:solidFill>
            <a:srgbClr val="3D3F4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E6E6E6"/>
              </a:buClr>
              <a:buSzPts val="1200"/>
              <a:buFont typeface="Calibri"/>
              <a:buNone/>
            </a:pPr>
            <a:r>
              <a:rPr lang="en-US" sz="1200" b="0" i="0" u="none" strike="noStrike" cap="none">
                <a:solidFill>
                  <a:srgbClr val="E6E6E6"/>
                </a:solidFill>
                <a:latin typeface="Calibri"/>
                <a:ea typeface="Calibri"/>
                <a:cs typeface="Calibri"/>
                <a:sym typeface="Calibri"/>
              </a:rPr>
              <a:t>Insurance</a:t>
            </a:r>
            <a:endParaRPr sz="1800" b="0" i="0" u="none" strike="noStrike" cap="none">
              <a:solidFill>
                <a:srgbClr val="E6E6E6"/>
              </a:solidFill>
              <a:latin typeface="Century Gothic"/>
              <a:ea typeface="Century Gothic"/>
              <a:cs typeface="Century Gothic"/>
              <a:sym typeface="Century Gothic"/>
            </a:endParaRPr>
          </a:p>
          <a:p>
            <a:pPr marL="0" marR="0" lvl="0" indent="0" algn="ctr" rtl="0">
              <a:lnSpc>
                <a:spcPct val="100000"/>
              </a:lnSpc>
              <a:spcBef>
                <a:spcPts val="0"/>
              </a:spcBef>
              <a:spcAft>
                <a:spcPts val="0"/>
              </a:spcAft>
              <a:buClr>
                <a:srgbClr val="E6E6E6"/>
              </a:buClr>
              <a:buSzPts val="1200"/>
              <a:buFont typeface="Calibri"/>
              <a:buNone/>
            </a:pPr>
            <a:r>
              <a:rPr lang="en-US" sz="1200" b="0" i="0" u="none" strike="noStrike" cap="none">
                <a:solidFill>
                  <a:srgbClr val="E6E6E6"/>
                </a:solidFill>
                <a:latin typeface="Calibri"/>
                <a:ea typeface="Calibri"/>
                <a:cs typeface="Calibri"/>
                <a:sym typeface="Calibri"/>
              </a:rPr>
              <a:t>Banking</a:t>
            </a:r>
            <a:endParaRPr sz="1800" b="0" i="0" u="none" strike="noStrike" cap="none">
              <a:solidFill>
                <a:srgbClr val="E6E6E6"/>
              </a:solidFill>
              <a:latin typeface="Century Gothic"/>
              <a:ea typeface="Century Gothic"/>
              <a:cs typeface="Century Gothic"/>
              <a:sym typeface="Century Gothic"/>
            </a:endParaRPr>
          </a:p>
          <a:p>
            <a:pPr marL="0" marR="0" lvl="0" indent="0" algn="ctr" rtl="0">
              <a:lnSpc>
                <a:spcPct val="100000"/>
              </a:lnSpc>
              <a:spcBef>
                <a:spcPts val="0"/>
              </a:spcBef>
              <a:spcAft>
                <a:spcPts val="0"/>
              </a:spcAft>
              <a:buClr>
                <a:srgbClr val="E6E6E6"/>
              </a:buClr>
              <a:buSzPts val="1200"/>
              <a:buFont typeface="Calibri"/>
              <a:buNone/>
            </a:pPr>
            <a:r>
              <a:rPr lang="en-US" sz="1200" b="0" i="0" u="none" strike="noStrike" cap="none">
                <a:solidFill>
                  <a:srgbClr val="E6E6E6"/>
                </a:solidFill>
                <a:latin typeface="Calibri"/>
                <a:ea typeface="Calibri"/>
                <a:cs typeface="Calibri"/>
                <a:sym typeface="Calibri"/>
              </a:rPr>
              <a:t>Government</a:t>
            </a:r>
            <a:endParaRPr sz="1800" b="0" i="0" u="none" strike="noStrike" cap="none">
              <a:solidFill>
                <a:srgbClr val="E6E6E6"/>
              </a:solidFill>
              <a:latin typeface="Century Gothic"/>
              <a:ea typeface="Century Gothic"/>
              <a:cs typeface="Century Gothic"/>
              <a:sym typeface="Century Gothic"/>
            </a:endParaRPr>
          </a:p>
          <a:p>
            <a:pPr marL="0" marR="0" lvl="0" indent="0" algn="ctr" rtl="0">
              <a:lnSpc>
                <a:spcPct val="100000"/>
              </a:lnSpc>
              <a:spcBef>
                <a:spcPts val="0"/>
              </a:spcBef>
              <a:spcAft>
                <a:spcPts val="0"/>
              </a:spcAft>
              <a:buClr>
                <a:srgbClr val="E6E6E6"/>
              </a:buClr>
              <a:buSzPts val="1200"/>
              <a:buFont typeface="Calibri"/>
              <a:buNone/>
            </a:pPr>
            <a:r>
              <a:rPr lang="en-US" sz="1200" b="0" i="0" u="none" strike="noStrike" cap="none">
                <a:solidFill>
                  <a:srgbClr val="E6E6E6"/>
                </a:solidFill>
                <a:latin typeface="Calibri"/>
                <a:ea typeface="Calibri"/>
                <a:cs typeface="Calibri"/>
                <a:sym typeface="Calibri"/>
              </a:rPr>
              <a:t> </a:t>
            </a:r>
            <a:endParaRPr sz="1800" b="0" i="0" u="none" strike="noStrike" cap="none">
              <a:solidFill>
                <a:srgbClr val="E6E6E6"/>
              </a:solidFill>
              <a:latin typeface="Century Gothic"/>
              <a:ea typeface="Century Gothic"/>
              <a:cs typeface="Century Gothic"/>
              <a:sym typeface="Century Gothic"/>
            </a:endParaRPr>
          </a:p>
        </p:txBody>
      </p:sp>
      <p:sp>
        <p:nvSpPr>
          <p:cNvPr id="219" name="Google Shape;219;p18"/>
          <p:cNvSpPr/>
          <p:nvPr/>
        </p:nvSpPr>
        <p:spPr>
          <a:xfrm>
            <a:off x="4224812" y="5366345"/>
            <a:ext cx="1338580" cy="892175"/>
          </a:xfrm>
          <a:prstGeom prst="roundRect">
            <a:avLst>
              <a:gd name="adj" fmla="val 16667"/>
            </a:avLst>
          </a:prstGeom>
          <a:solidFill>
            <a:srgbClr val="3D3F4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Calibri"/>
                <a:ea typeface="Calibri"/>
                <a:cs typeface="Calibri"/>
                <a:sym typeface="Calibri"/>
              </a:rPr>
              <a:t>Retail</a:t>
            </a:r>
            <a:endParaRPr sz="1200" b="0" i="0" u="none" strike="noStrike" cap="none">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Calibri"/>
                <a:ea typeface="Calibri"/>
                <a:cs typeface="Calibri"/>
                <a:sym typeface="Calibri"/>
              </a:rPr>
              <a:t>Media </a:t>
            </a:r>
            <a:endParaRPr sz="1200" b="0" i="0" u="none" strike="noStrike" cap="none">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Calibri"/>
                <a:ea typeface="Calibri"/>
                <a:cs typeface="Calibri"/>
                <a:sym typeface="Calibri"/>
              </a:rPr>
              <a:t>Manufacturing</a:t>
            </a:r>
            <a:endParaRPr sz="1200" b="0" i="0" u="none" strike="noStrike" cap="none">
              <a:solidFill>
                <a:schemeClr val="lt1"/>
              </a:solidFill>
              <a:latin typeface="Calibri"/>
              <a:ea typeface="Calibri"/>
              <a:cs typeface="Calibri"/>
              <a:sym typeface="Calibri"/>
            </a:endParaRPr>
          </a:p>
        </p:txBody>
      </p:sp>
      <p:grpSp>
        <p:nvGrpSpPr>
          <p:cNvPr id="220" name="Google Shape;220;p18"/>
          <p:cNvGrpSpPr/>
          <p:nvPr/>
        </p:nvGrpSpPr>
        <p:grpSpPr>
          <a:xfrm>
            <a:off x="315638" y="260350"/>
            <a:ext cx="919685" cy="919685"/>
            <a:chOff x="4056364" y="1384713"/>
            <a:chExt cx="4088570" cy="4088570"/>
          </a:xfrm>
        </p:grpSpPr>
        <p:sp>
          <p:nvSpPr>
            <p:cNvPr id="221" name="Google Shape;221;p18"/>
            <p:cNvSpPr/>
            <p:nvPr/>
          </p:nvSpPr>
          <p:spPr>
            <a:xfrm>
              <a:off x="4500033" y="1833033"/>
              <a:ext cx="3191933" cy="3191933"/>
            </a:xfrm>
            <a:prstGeom prst="ellipse">
              <a:avLst/>
            </a:prstGeom>
            <a:solidFill>
              <a:srgbClr val="F492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22" name="Google Shape;222;p18"/>
            <p:cNvSpPr/>
            <p:nvPr/>
          </p:nvSpPr>
          <p:spPr>
            <a:xfrm rot="10800000">
              <a:off x="5613954" y="2946953"/>
              <a:ext cx="964092" cy="964092"/>
            </a:xfrm>
            <a:prstGeom prst="ellipse">
              <a:avLst/>
            </a:prstGeom>
            <a:gradFill>
              <a:gsLst>
                <a:gs pos="0">
                  <a:srgbClr val="BFBFBF"/>
                </a:gs>
                <a:gs pos="12000">
                  <a:srgbClr val="BFBFBF"/>
                </a:gs>
                <a:gs pos="100000">
                  <a:schemeClr val="lt1"/>
                </a:gs>
              </a:gsLst>
              <a:lin ang="270000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23" name="Google Shape;223;p18"/>
            <p:cNvSpPr/>
            <p:nvPr/>
          </p:nvSpPr>
          <p:spPr>
            <a:xfrm rot="10800000">
              <a:off x="4056364" y="1384713"/>
              <a:ext cx="4088570" cy="4088570"/>
            </a:xfrm>
            <a:prstGeom prst="donut">
              <a:avLst>
                <a:gd name="adj" fmla="val 13901"/>
              </a:avLst>
            </a:prstGeom>
            <a:gradFill>
              <a:gsLst>
                <a:gs pos="0">
                  <a:srgbClr val="BFBFBF"/>
                </a:gs>
                <a:gs pos="12000">
                  <a:srgbClr val="BFBFBF"/>
                </a:gs>
                <a:gs pos="100000">
                  <a:schemeClr val="lt1"/>
                </a:gs>
              </a:gsLst>
              <a:lin ang="2700000" scaled="0"/>
            </a:gradFill>
            <a:ln>
              <a:noFill/>
            </a:ln>
            <a:effectLst>
              <a:outerShdw blurRad="165100" dist="88900" dir="5400000" algn="t" rotWithShape="0">
                <a:srgbClr val="000000">
                  <a:alpha val="5333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224" name="Google Shape;224;p18"/>
          <p:cNvSpPr/>
          <p:nvPr/>
        </p:nvSpPr>
        <p:spPr>
          <a:xfrm>
            <a:off x="1335123" y="451832"/>
            <a:ext cx="2183931"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Calibri"/>
                <a:ea typeface="Calibri"/>
                <a:cs typeface="Calibri"/>
                <a:sym typeface="Calibri"/>
              </a:rPr>
              <a:t>Big Picture</a:t>
            </a:r>
            <a:endParaRPr sz="3600" b="1" i="0" u="none" strike="noStrike" cap="non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grpSp>
        <p:nvGrpSpPr>
          <p:cNvPr id="229" name="Google Shape;229;p19"/>
          <p:cNvGrpSpPr/>
          <p:nvPr/>
        </p:nvGrpSpPr>
        <p:grpSpPr>
          <a:xfrm>
            <a:off x="313235" y="260350"/>
            <a:ext cx="921600" cy="921600"/>
            <a:chOff x="4056364" y="1384713"/>
            <a:chExt cx="4088570" cy="4088570"/>
          </a:xfrm>
        </p:grpSpPr>
        <p:sp>
          <p:nvSpPr>
            <p:cNvPr id="230" name="Google Shape;230;p19"/>
            <p:cNvSpPr/>
            <p:nvPr/>
          </p:nvSpPr>
          <p:spPr>
            <a:xfrm>
              <a:off x="4500033" y="1833033"/>
              <a:ext cx="3191933" cy="3191933"/>
            </a:xfrm>
            <a:prstGeom prst="ellipse">
              <a:avLst/>
            </a:prstGeom>
            <a:solidFill>
              <a:srgbClr val="124C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31" name="Google Shape;231;p19"/>
            <p:cNvSpPr/>
            <p:nvPr/>
          </p:nvSpPr>
          <p:spPr>
            <a:xfrm rot="10800000">
              <a:off x="5613954" y="2946953"/>
              <a:ext cx="964092" cy="964092"/>
            </a:xfrm>
            <a:prstGeom prst="ellipse">
              <a:avLst/>
            </a:prstGeom>
            <a:gradFill>
              <a:gsLst>
                <a:gs pos="0">
                  <a:srgbClr val="BFBFBF"/>
                </a:gs>
                <a:gs pos="12000">
                  <a:srgbClr val="BFBFBF"/>
                </a:gs>
                <a:gs pos="100000">
                  <a:schemeClr val="lt1"/>
                </a:gs>
              </a:gsLst>
              <a:lin ang="270000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32" name="Google Shape;232;p19"/>
            <p:cNvSpPr/>
            <p:nvPr/>
          </p:nvSpPr>
          <p:spPr>
            <a:xfrm rot="10800000">
              <a:off x="4056364" y="1384713"/>
              <a:ext cx="4088570" cy="4088570"/>
            </a:xfrm>
            <a:prstGeom prst="donut">
              <a:avLst>
                <a:gd name="adj" fmla="val 13901"/>
              </a:avLst>
            </a:prstGeom>
            <a:gradFill>
              <a:gsLst>
                <a:gs pos="0">
                  <a:srgbClr val="BFBFBF"/>
                </a:gs>
                <a:gs pos="12000">
                  <a:srgbClr val="BFBFBF"/>
                </a:gs>
                <a:gs pos="100000">
                  <a:schemeClr val="lt1"/>
                </a:gs>
              </a:gsLst>
              <a:lin ang="2700000" scaled="0"/>
            </a:gradFill>
            <a:ln>
              <a:noFill/>
            </a:ln>
            <a:effectLst>
              <a:outerShdw blurRad="165100" dist="88900" dir="5400000" algn="t" rotWithShape="0">
                <a:srgbClr val="000000">
                  <a:alpha val="5333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233" name="Google Shape;233;p19"/>
          <p:cNvSpPr/>
          <p:nvPr/>
        </p:nvSpPr>
        <p:spPr>
          <a:xfrm>
            <a:off x="1335123" y="451832"/>
            <a:ext cx="2718565"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262626"/>
                </a:solidFill>
                <a:latin typeface="Arial"/>
                <a:ea typeface="Arial"/>
                <a:cs typeface="Arial"/>
                <a:sym typeface="Arial"/>
              </a:rPr>
              <a:t>References</a:t>
            </a:r>
            <a:endParaRPr sz="3600" b="1" i="0" u="none" strike="noStrike" cap="none">
              <a:solidFill>
                <a:srgbClr val="262626"/>
              </a:solidFill>
              <a:latin typeface="Arial"/>
              <a:ea typeface="Arial"/>
              <a:cs typeface="Arial"/>
              <a:sym typeface="Arial"/>
            </a:endParaRPr>
          </a:p>
        </p:txBody>
      </p:sp>
      <p:sp>
        <p:nvSpPr>
          <p:cNvPr id="234" name="Google Shape;234;p19"/>
          <p:cNvSpPr/>
          <p:nvPr/>
        </p:nvSpPr>
        <p:spPr>
          <a:xfrm>
            <a:off x="117393" y="2279990"/>
            <a:ext cx="11628438" cy="4237261"/>
          </a:xfrm>
          <a:prstGeom prst="roundRect">
            <a:avLst>
              <a:gd name="adj" fmla="val 9074"/>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35" name="Google Shape;235;p19"/>
          <p:cNvSpPr/>
          <p:nvPr/>
        </p:nvSpPr>
        <p:spPr>
          <a:xfrm>
            <a:off x="263525" y="1883804"/>
            <a:ext cx="11642926" cy="288202"/>
          </a:xfrm>
          <a:prstGeom prst="rect">
            <a:avLst/>
          </a:prstGeom>
          <a:solidFill>
            <a:srgbClr val="DB705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cxnSp>
        <p:nvCxnSpPr>
          <p:cNvPr id="236" name="Google Shape;236;p19"/>
          <p:cNvCxnSpPr/>
          <p:nvPr/>
        </p:nvCxnSpPr>
        <p:spPr>
          <a:xfrm>
            <a:off x="2353733" y="1407334"/>
            <a:ext cx="0" cy="942472"/>
          </a:xfrm>
          <a:prstGeom prst="straightConnector1">
            <a:avLst/>
          </a:prstGeom>
          <a:noFill/>
          <a:ln w="38100" cap="flat" cmpd="sng">
            <a:solidFill>
              <a:srgbClr val="595959"/>
            </a:solidFill>
            <a:prstDash val="solid"/>
            <a:miter lim="800000"/>
            <a:headEnd type="none" w="sm" len="sm"/>
            <a:tailEnd type="oval" w="lg" len="lg"/>
          </a:ln>
        </p:spPr>
      </p:cxnSp>
      <p:cxnSp>
        <p:nvCxnSpPr>
          <p:cNvPr id="237" name="Google Shape;237;p19"/>
          <p:cNvCxnSpPr/>
          <p:nvPr/>
        </p:nvCxnSpPr>
        <p:spPr>
          <a:xfrm>
            <a:off x="9897533" y="1407334"/>
            <a:ext cx="0" cy="942472"/>
          </a:xfrm>
          <a:prstGeom prst="straightConnector1">
            <a:avLst/>
          </a:prstGeom>
          <a:noFill/>
          <a:ln w="38100" cap="flat" cmpd="sng">
            <a:solidFill>
              <a:srgbClr val="595959"/>
            </a:solidFill>
            <a:prstDash val="solid"/>
            <a:miter lim="800000"/>
            <a:headEnd type="none" w="sm" len="sm"/>
            <a:tailEnd type="oval" w="lg" len="lg"/>
          </a:ln>
        </p:spPr>
      </p:cxnSp>
      <p:sp>
        <p:nvSpPr>
          <p:cNvPr id="238" name="Google Shape;238;p19"/>
          <p:cNvSpPr/>
          <p:nvPr/>
        </p:nvSpPr>
        <p:spPr>
          <a:xfrm>
            <a:off x="0" y="1283006"/>
            <a:ext cx="12268199" cy="248656"/>
          </a:xfrm>
          <a:prstGeom prst="rect">
            <a:avLst/>
          </a:prstGeom>
          <a:blipFill rotWithShape="1">
            <a:blip r:embed="rId3">
              <a:alphaModFix/>
            </a:blip>
            <a:stretch>
              <a:fillRect/>
            </a:stretch>
          </a:blipFill>
          <a:ln>
            <a:noFill/>
          </a:ln>
          <a:effectLst>
            <a:outerShdw blurRad="50800" dist="38100" dir="5400000" sx="96000" sy="96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39" name="Google Shape;239;p19"/>
          <p:cNvSpPr/>
          <p:nvPr/>
        </p:nvSpPr>
        <p:spPr>
          <a:xfrm rot="10800000">
            <a:off x="399464" y="2375384"/>
            <a:ext cx="1116133" cy="601365"/>
          </a:xfrm>
          <a:prstGeom prst="ellipse">
            <a:avLst/>
          </a:prstGeom>
          <a:gradFill>
            <a:gsLst>
              <a:gs pos="0">
                <a:srgbClr val="BFBFBF"/>
              </a:gs>
              <a:gs pos="12000">
                <a:srgbClr val="BFBFBF"/>
              </a:gs>
              <a:gs pos="100000">
                <a:schemeClr val="lt1"/>
              </a:gs>
            </a:gsLst>
            <a:lin ang="270000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40" name="Google Shape;240;p19"/>
          <p:cNvSpPr/>
          <p:nvPr/>
        </p:nvSpPr>
        <p:spPr>
          <a:xfrm>
            <a:off x="760109" y="2474944"/>
            <a:ext cx="422400" cy="408667"/>
          </a:xfrm>
          <a:custGeom>
            <a:avLst/>
            <a:gdLst/>
            <a:ahLst/>
            <a:cxnLst/>
            <a:rect l="l" t="t" r="r" b="b"/>
            <a:pathLst>
              <a:path w="117" h="123" extrusionOk="0">
                <a:moveTo>
                  <a:pt x="54" y="38"/>
                </a:moveTo>
                <a:lnTo>
                  <a:pt x="61" y="38"/>
                </a:lnTo>
                <a:lnTo>
                  <a:pt x="66" y="41"/>
                </a:lnTo>
                <a:lnTo>
                  <a:pt x="72" y="43"/>
                </a:lnTo>
                <a:lnTo>
                  <a:pt x="75" y="45"/>
                </a:lnTo>
                <a:lnTo>
                  <a:pt x="76" y="47"/>
                </a:lnTo>
                <a:lnTo>
                  <a:pt x="78" y="47"/>
                </a:lnTo>
                <a:lnTo>
                  <a:pt x="63" y="62"/>
                </a:lnTo>
                <a:lnTo>
                  <a:pt x="62" y="60"/>
                </a:lnTo>
                <a:lnTo>
                  <a:pt x="61" y="59"/>
                </a:lnTo>
                <a:lnTo>
                  <a:pt x="57" y="58"/>
                </a:lnTo>
                <a:lnTo>
                  <a:pt x="54" y="57"/>
                </a:lnTo>
                <a:lnTo>
                  <a:pt x="51" y="58"/>
                </a:lnTo>
                <a:lnTo>
                  <a:pt x="49" y="59"/>
                </a:lnTo>
                <a:lnTo>
                  <a:pt x="46" y="60"/>
                </a:lnTo>
                <a:lnTo>
                  <a:pt x="24" y="83"/>
                </a:lnTo>
                <a:lnTo>
                  <a:pt x="21" y="85"/>
                </a:lnTo>
                <a:lnTo>
                  <a:pt x="20" y="88"/>
                </a:lnTo>
                <a:lnTo>
                  <a:pt x="20" y="91"/>
                </a:lnTo>
                <a:lnTo>
                  <a:pt x="20" y="94"/>
                </a:lnTo>
                <a:lnTo>
                  <a:pt x="21" y="97"/>
                </a:lnTo>
                <a:lnTo>
                  <a:pt x="24" y="100"/>
                </a:lnTo>
                <a:lnTo>
                  <a:pt x="24" y="100"/>
                </a:lnTo>
                <a:lnTo>
                  <a:pt x="27" y="102"/>
                </a:lnTo>
                <a:lnTo>
                  <a:pt x="31" y="104"/>
                </a:lnTo>
                <a:lnTo>
                  <a:pt x="33" y="104"/>
                </a:lnTo>
                <a:lnTo>
                  <a:pt x="36" y="104"/>
                </a:lnTo>
                <a:lnTo>
                  <a:pt x="38" y="102"/>
                </a:lnTo>
                <a:lnTo>
                  <a:pt x="41" y="100"/>
                </a:lnTo>
                <a:lnTo>
                  <a:pt x="51" y="91"/>
                </a:lnTo>
                <a:lnTo>
                  <a:pt x="54" y="89"/>
                </a:lnTo>
                <a:lnTo>
                  <a:pt x="58" y="88"/>
                </a:lnTo>
                <a:lnTo>
                  <a:pt x="61" y="89"/>
                </a:lnTo>
                <a:lnTo>
                  <a:pt x="65" y="91"/>
                </a:lnTo>
                <a:lnTo>
                  <a:pt x="66" y="94"/>
                </a:lnTo>
                <a:lnTo>
                  <a:pt x="67" y="97"/>
                </a:lnTo>
                <a:lnTo>
                  <a:pt x="66" y="101"/>
                </a:lnTo>
                <a:lnTo>
                  <a:pt x="65" y="104"/>
                </a:lnTo>
                <a:lnTo>
                  <a:pt x="55" y="114"/>
                </a:lnTo>
                <a:lnTo>
                  <a:pt x="45" y="121"/>
                </a:lnTo>
                <a:lnTo>
                  <a:pt x="33" y="123"/>
                </a:lnTo>
                <a:lnTo>
                  <a:pt x="33" y="123"/>
                </a:lnTo>
                <a:lnTo>
                  <a:pt x="21" y="121"/>
                </a:lnTo>
                <a:lnTo>
                  <a:pt x="11" y="114"/>
                </a:lnTo>
                <a:lnTo>
                  <a:pt x="10" y="113"/>
                </a:lnTo>
                <a:lnTo>
                  <a:pt x="3" y="102"/>
                </a:lnTo>
                <a:lnTo>
                  <a:pt x="0" y="91"/>
                </a:lnTo>
                <a:lnTo>
                  <a:pt x="3" y="79"/>
                </a:lnTo>
                <a:lnTo>
                  <a:pt x="10" y="70"/>
                </a:lnTo>
                <a:lnTo>
                  <a:pt x="32" y="47"/>
                </a:lnTo>
                <a:lnTo>
                  <a:pt x="42" y="40"/>
                </a:lnTo>
                <a:lnTo>
                  <a:pt x="54" y="38"/>
                </a:lnTo>
                <a:close/>
                <a:moveTo>
                  <a:pt x="86" y="0"/>
                </a:moveTo>
                <a:lnTo>
                  <a:pt x="97" y="3"/>
                </a:lnTo>
                <a:lnTo>
                  <a:pt x="107" y="9"/>
                </a:lnTo>
                <a:lnTo>
                  <a:pt x="108" y="9"/>
                </a:lnTo>
                <a:lnTo>
                  <a:pt x="114" y="20"/>
                </a:lnTo>
                <a:lnTo>
                  <a:pt x="117" y="32"/>
                </a:lnTo>
                <a:lnTo>
                  <a:pt x="114" y="43"/>
                </a:lnTo>
                <a:lnTo>
                  <a:pt x="108" y="54"/>
                </a:lnTo>
                <a:lnTo>
                  <a:pt x="86" y="76"/>
                </a:lnTo>
                <a:lnTo>
                  <a:pt x="75" y="83"/>
                </a:lnTo>
                <a:lnTo>
                  <a:pt x="63" y="85"/>
                </a:lnTo>
                <a:lnTo>
                  <a:pt x="63" y="85"/>
                </a:lnTo>
                <a:lnTo>
                  <a:pt x="51" y="83"/>
                </a:lnTo>
                <a:lnTo>
                  <a:pt x="42" y="76"/>
                </a:lnTo>
                <a:lnTo>
                  <a:pt x="41" y="75"/>
                </a:lnTo>
                <a:lnTo>
                  <a:pt x="54" y="62"/>
                </a:lnTo>
                <a:lnTo>
                  <a:pt x="55" y="63"/>
                </a:lnTo>
                <a:lnTo>
                  <a:pt x="58" y="64"/>
                </a:lnTo>
                <a:lnTo>
                  <a:pt x="61" y="66"/>
                </a:lnTo>
                <a:lnTo>
                  <a:pt x="63" y="66"/>
                </a:lnTo>
                <a:lnTo>
                  <a:pt x="67" y="66"/>
                </a:lnTo>
                <a:lnTo>
                  <a:pt x="70" y="64"/>
                </a:lnTo>
                <a:lnTo>
                  <a:pt x="72" y="63"/>
                </a:lnTo>
                <a:lnTo>
                  <a:pt x="95" y="41"/>
                </a:lnTo>
                <a:lnTo>
                  <a:pt x="96" y="38"/>
                </a:lnTo>
                <a:lnTo>
                  <a:pt x="97" y="36"/>
                </a:lnTo>
                <a:lnTo>
                  <a:pt x="97" y="32"/>
                </a:lnTo>
                <a:lnTo>
                  <a:pt x="97" y="29"/>
                </a:lnTo>
                <a:lnTo>
                  <a:pt x="96" y="26"/>
                </a:lnTo>
                <a:lnTo>
                  <a:pt x="95" y="24"/>
                </a:lnTo>
                <a:lnTo>
                  <a:pt x="93" y="22"/>
                </a:lnTo>
                <a:lnTo>
                  <a:pt x="91" y="21"/>
                </a:lnTo>
                <a:lnTo>
                  <a:pt x="88" y="20"/>
                </a:lnTo>
                <a:lnTo>
                  <a:pt x="86" y="19"/>
                </a:lnTo>
                <a:lnTo>
                  <a:pt x="82" y="20"/>
                </a:lnTo>
                <a:lnTo>
                  <a:pt x="79" y="21"/>
                </a:lnTo>
                <a:lnTo>
                  <a:pt x="76" y="22"/>
                </a:lnTo>
                <a:lnTo>
                  <a:pt x="67" y="32"/>
                </a:lnTo>
                <a:lnTo>
                  <a:pt x="65" y="34"/>
                </a:lnTo>
                <a:lnTo>
                  <a:pt x="61" y="34"/>
                </a:lnTo>
                <a:lnTo>
                  <a:pt x="57" y="34"/>
                </a:lnTo>
                <a:lnTo>
                  <a:pt x="54" y="32"/>
                </a:lnTo>
                <a:lnTo>
                  <a:pt x="51" y="29"/>
                </a:lnTo>
                <a:lnTo>
                  <a:pt x="51" y="25"/>
                </a:lnTo>
                <a:lnTo>
                  <a:pt x="51" y="21"/>
                </a:lnTo>
                <a:lnTo>
                  <a:pt x="54" y="19"/>
                </a:lnTo>
                <a:lnTo>
                  <a:pt x="63" y="9"/>
                </a:lnTo>
                <a:lnTo>
                  <a:pt x="74" y="3"/>
                </a:lnTo>
                <a:lnTo>
                  <a:pt x="86" y="0"/>
                </a:lnTo>
                <a:close/>
              </a:path>
            </a:pathLst>
          </a:custGeom>
          <a:solidFill>
            <a:srgbClr val="124C50"/>
          </a:solidFill>
          <a:ln>
            <a:noFill/>
          </a:ln>
          <a:effectLst>
            <a:outerShdw blurRad="50800" dist="38100" dir="2700000" algn="tl" rotWithShape="0">
              <a:srgbClr val="000000">
                <a:alpha val="40000"/>
              </a:srgbClr>
            </a:outerShdw>
          </a:effectLst>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Century Gothic"/>
              <a:ea typeface="Century Gothic"/>
              <a:cs typeface="Century Gothic"/>
              <a:sym typeface="Century Gothic"/>
            </a:endParaRPr>
          </a:p>
        </p:txBody>
      </p:sp>
      <p:sp>
        <p:nvSpPr>
          <p:cNvPr id="241" name="Google Shape;241;p19"/>
          <p:cNvSpPr/>
          <p:nvPr/>
        </p:nvSpPr>
        <p:spPr>
          <a:xfrm>
            <a:off x="1847684" y="3811826"/>
            <a:ext cx="5043428" cy="4814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sng" strike="noStrike" cap="none">
                <a:solidFill>
                  <a:schemeClr val="hlink"/>
                </a:solidFill>
                <a:latin typeface="Century Gothic"/>
                <a:ea typeface="Century Gothic"/>
                <a:cs typeface="Century Gothic"/>
                <a:sym typeface="Century Gothic"/>
                <a:hlinkClick r:id="rId4"/>
              </a:rPr>
              <a:t>Capacity Management</a:t>
            </a:r>
            <a:endParaRPr sz="2400" b="0" i="0" u="none" strike="noStrike" cap="none">
              <a:solidFill>
                <a:srgbClr val="000000"/>
              </a:solidFill>
              <a:latin typeface="Century Gothic"/>
              <a:ea typeface="Century Gothic"/>
              <a:cs typeface="Century Gothic"/>
              <a:sym typeface="Century Gothic"/>
            </a:endParaRPr>
          </a:p>
          <a:p>
            <a:pPr marL="0" marR="0" lvl="0" indent="0" algn="l" rtl="0">
              <a:lnSpc>
                <a:spcPct val="100000"/>
              </a:lnSpc>
              <a:spcBef>
                <a:spcPts val="0"/>
              </a:spcBef>
              <a:spcAft>
                <a:spcPts val="0"/>
              </a:spcAft>
              <a:buNone/>
            </a:pPr>
            <a:endParaRPr sz="2400" b="0" i="0" u="none" strike="noStrike" cap="none">
              <a:solidFill>
                <a:srgbClr val="000000"/>
              </a:solidFill>
              <a:latin typeface="Century Gothic"/>
              <a:ea typeface="Century Gothic"/>
              <a:cs typeface="Century Gothic"/>
              <a:sym typeface="Century Gothic"/>
            </a:endParaRPr>
          </a:p>
        </p:txBody>
      </p:sp>
      <p:sp>
        <p:nvSpPr>
          <p:cNvPr id="242" name="Google Shape;242;p19"/>
          <p:cNvSpPr txBox="1"/>
          <p:nvPr/>
        </p:nvSpPr>
        <p:spPr>
          <a:xfrm>
            <a:off x="1830938" y="5113454"/>
            <a:ext cx="3695247" cy="497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sng" strike="noStrike" cap="none">
                <a:solidFill>
                  <a:schemeClr val="hlink"/>
                </a:solidFill>
                <a:latin typeface="Century Gothic"/>
                <a:ea typeface="Century Gothic"/>
                <a:cs typeface="Century Gothic"/>
                <a:sym typeface="Century Gothic"/>
                <a:hlinkClick r:id="rId5"/>
              </a:rPr>
              <a:t>Elasticity vs. Scalability</a:t>
            </a:r>
            <a:endParaRPr sz="2400" b="0" i="0" u="none" strike="noStrike" cap="none">
              <a:solidFill>
                <a:srgbClr val="000000"/>
              </a:solidFill>
              <a:latin typeface="Century Gothic"/>
              <a:ea typeface="Century Gothic"/>
              <a:cs typeface="Century Gothic"/>
              <a:sym typeface="Century Gothic"/>
            </a:endParaRPr>
          </a:p>
          <a:p>
            <a:pPr marL="0" marR="0" lvl="0" indent="0" algn="l" rtl="0">
              <a:lnSpc>
                <a:spcPct val="100000"/>
              </a:lnSpc>
              <a:spcBef>
                <a:spcPts val="0"/>
              </a:spcBef>
              <a:spcAft>
                <a:spcPts val="0"/>
              </a:spcAft>
              <a:buNone/>
            </a:pPr>
            <a:endParaRPr sz="2400" b="0" i="0" u="none" strike="noStrike" cap="none">
              <a:solidFill>
                <a:srgbClr val="000000"/>
              </a:solidFill>
              <a:latin typeface="Century Gothic"/>
              <a:ea typeface="Century Gothic"/>
              <a:cs typeface="Century Gothic"/>
              <a:sym typeface="Century Gothic"/>
            </a:endParaRPr>
          </a:p>
          <a:p>
            <a:pPr marL="0" marR="0" lvl="0" indent="0" algn="l" rtl="0">
              <a:lnSpc>
                <a:spcPct val="100000"/>
              </a:lnSpc>
              <a:spcBef>
                <a:spcPts val="0"/>
              </a:spcBef>
              <a:spcAft>
                <a:spcPts val="0"/>
              </a:spcAft>
              <a:buNone/>
            </a:pPr>
            <a:endParaRPr sz="2400" b="0" i="0" u="none" strike="noStrike" cap="none">
              <a:solidFill>
                <a:srgbClr val="000000"/>
              </a:solidFill>
              <a:latin typeface="Century Gothic"/>
              <a:ea typeface="Century Gothic"/>
              <a:cs typeface="Century Gothic"/>
              <a:sym typeface="Century Gothic"/>
            </a:endParaRPr>
          </a:p>
        </p:txBody>
      </p:sp>
      <p:sp>
        <p:nvSpPr>
          <p:cNvPr id="243" name="Google Shape;243;p19"/>
          <p:cNvSpPr/>
          <p:nvPr/>
        </p:nvSpPr>
        <p:spPr>
          <a:xfrm>
            <a:off x="1853666" y="2465608"/>
            <a:ext cx="5037446" cy="511071"/>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None/>
            </a:pPr>
            <a:r>
              <a:rPr lang="en-US" sz="2400" b="0" i="0" u="sng" strike="noStrike" cap="none">
                <a:solidFill>
                  <a:schemeClr val="hlink"/>
                </a:solidFill>
                <a:latin typeface="Century Gothic"/>
                <a:ea typeface="Century Gothic"/>
                <a:cs typeface="Century Gothic"/>
                <a:sym typeface="Century Gothic"/>
                <a:hlinkClick r:id="rId6"/>
              </a:rPr>
              <a:t>Flow Diagram</a:t>
            </a:r>
            <a:endParaRPr sz="2400" b="1" i="0" u="none" strike="noStrike" cap="none">
              <a:solidFill>
                <a:srgbClr val="DB7051"/>
              </a:solidFill>
              <a:latin typeface="Century Gothic"/>
              <a:ea typeface="Century Gothic"/>
              <a:cs typeface="Century Gothic"/>
              <a:sym typeface="Century Gothic"/>
            </a:endParaRPr>
          </a:p>
          <a:p>
            <a:pPr marL="0" marR="0" lvl="0" indent="0" algn="l" rtl="0">
              <a:lnSpc>
                <a:spcPct val="130000"/>
              </a:lnSpc>
              <a:spcBef>
                <a:spcPts val="0"/>
              </a:spcBef>
              <a:spcAft>
                <a:spcPts val="0"/>
              </a:spcAft>
              <a:buClr>
                <a:srgbClr val="000000"/>
              </a:buClr>
              <a:buSzPts val="2400"/>
              <a:buFont typeface="Arial"/>
              <a:buNone/>
            </a:pPr>
            <a:endParaRPr sz="2400" b="0" i="0" u="none" strike="noStrike" cap="none">
              <a:solidFill>
                <a:srgbClr val="262626"/>
              </a:solidFill>
              <a:latin typeface="Century Gothic"/>
              <a:ea typeface="Century Gothic"/>
              <a:cs typeface="Century Gothic"/>
              <a:sym typeface="Century Gothic"/>
            </a:endParaRPr>
          </a:p>
        </p:txBody>
      </p:sp>
      <p:sp>
        <p:nvSpPr>
          <p:cNvPr id="244" name="Google Shape;244;p19"/>
          <p:cNvSpPr/>
          <p:nvPr/>
        </p:nvSpPr>
        <p:spPr>
          <a:xfrm rot="10800000">
            <a:off x="413242" y="3072143"/>
            <a:ext cx="1116133" cy="601365"/>
          </a:xfrm>
          <a:prstGeom prst="ellipse">
            <a:avLst/>
          </a:prstGeom>
          <a:gradFill>
            <a:gsLst>
              <a:gs pos="0">
                <a:srgbClr val="BFBFBF"/>
              </a:gs>
              <a:gs pos="12000">
                <a:srgbClr val="BFBFBF"/>
              </a:gs>
              <a:gs pos="100000">
                <a:schemeClr val="lt1"/>
              </a:gs>
            </a:gsLst>
            <a:lin ang="270000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45" name="Google Shape;245;p19"/>
          <p:cNvSpPr/>
          <p:nvPr/>
        </p:nvSpPr>
        <p:spPr>
          <a:xfrm>
            <a:off x="772987" y="3179457"/>
            <a:ext cx="422400" cy="408667"/>
          </a:xfrm>
          <a:custGeom>
            <a:avLst/>
            <a:gdLst/>
            <a:ahLst/>
            <a:cxnLst/>
            <a:rect l="l" t="t" r="r" b="b"/>
            <a:pathLst>
              <a:path w="117" h="123" extrusionOk="0">
                <a:moveTo>
                  <a:pt x="54" y="38"/>
                </a:moveTo>
                <a:lnTo>
                  <a:pt x="61" y="38"/>
                </a:lnTo>
                <a:lnTo>
                  <a:pt x="66" y="41"/>
                </a:lnTo>
                <a:lnTo>
                  <a:pt x="72" y="43"/>
                </a:lnTo>
                <a:lnTo>
                  <a:pt x="75" y="45"/>
                </a:lnTo>
                <a:lnTo>
                  <a:pt x="76" y="47"/>
                </a:lnTo>
                <a:lnTo>
                  <a:pt x="78" y="47"/>
                </a:lnTo>
                <a:lnTo>
                  <a:pt x="63" y="62"/>
                </a:lnTo>
                <a:lnTo>
                  <a:pt x="62" y="60"/>
                </a:lnTo>
                <a:lnTo>
                  <a:pt x="61" y="59"/>
                </a:lnTo>
                <a:lnTo>
                  <a:pt x="57" y="58"/>
                </a:lnTo>
                <a:lnTo>
                  <a:pt x="54" y="57"/>
                </a:lnTo>
                <a:lnTo>
                  <a:pt x="51" y="58"/>
                </a:lnTo>
                <a:lnTo>
                  <a:pt x="49" y="59"/>
                </a:lnTo>
                <a:lnTo>
                  <a:pt x="46" y="60"/>
                </a:lnTo>
                <a:lnTo>
                  <a:pt x="24" y="83"/>
                </a:lnTo>
                <a:lnTo>
                  <a:pt x="21" y="85"/>
                </a:lnTo>
                <a:lnTo>
                  <a:pt x="20" y="88"/>
                </a:lnTo>
                <a:lnTo>
                  <a:pt x="20" y="91"/>
                </a:lnTo>
                <a:lnTo>
                  <a:pt x="20" y="94"/>
                </a:lnTo>
                <a:lnTo>
                  <a:pt x="21" y="97"/>
                </a:lnTo>
                <a:lnTo>
                  <a:pt x="24" y="100"/>
                </a:lnTo>
                <a:lnTo>
                  <a:pt x="24" y="100"/>
                </a:lnTo>
                <a:lnTo>
                  <a:pt x="27" y="102"/>
                </a:lnTo>
                <a:lnTo>
                  <a:pt x="31" y="104"/>
                </a:lnTo>
                <a:lnTo>
                  <a:pt x="33" y="104"/>
                </a:lnTo>
                <a:lnTo>
                  <a:pt x="36" y="104"/>
                </a:lnTo>
                <a:lnTo>
                  <a:pt x="38" y="102"/>
                </a:lnTo>
                <a:lnTo>
                  <a:pt x="41" y="100"/>
                </a:lnTo>
                <a:lnTo>
                  <a:pt x="51" y="91"/>
                </a:lnTo>
                <a:lnTo>
                  <a:pt x="54" y="89"/>
                </a:lnTo>
                <a:lnTo>
                  <a:pt x="58" y="88"/>
                </a:lnTo>
                <a:lnTo>
                  <a:pt x="61" y="89"/>
                </a:lnTo>
                <a:lnTo>
                  <a:pt x="65" y="91"/>
                </a:lnTo>
                <a:lnTo>
                  <a:pt x="66" y="94"/>
                </a:lnTo>
                <a:lnTo>
                  <a:pt x="67" y="97"/>
                </a:lnTo>
                <a:lnTo>
                  <a:pt x="66" y="101"/>
                </a:lnTo>
                <a:lnTo>
                  <a:pt x="65" y="104"/>
                </a:lnTo>
                <a:lnTo>
                  <a:pt x="55" y="114"/>
                </a:lnTo>
                <a:lnTo>
                  <a:pt x="45" y="121"/>
                </a:lnTo>
                <a:lnTo>
                  <a:pt x="33" y="123"/>
                </a:lnTo>
                <a:lnTo>
                  <a:pt x="33" y="123"/>
                </a:lnTo>
                <a:lnTo>
                  <a:pt x="21" y="121"/>
                </a:lnTo>
                <a:lnTo>
                  <a:pt x="11" y="114"/>
                </a:lnTo>
                <a:lnTo>
                  <a:pt x="10" y="113"/>
                </a:lnTo>
                <a:lnTo>
                  <a:pt x="3" y="102"/>
                </a:lnTo>
                <a:lnTo>
                  <a:pt x="0" y="91"/>
                </a:lnTo>
                <a:lnTo>
                  <a:pt x="3" y="79"/>
                </a:lnTo>
                <a:lnTo>
                  <a:pt x="10" y="70"/>
                </a:lnTo>
                <a:lnTo>
                  <a:pt x="32" y="47"/>
                </a:lnTo>
                <a:lnTo>
                  <a:pt x="42" y="40"/>
                </a:lnTo>
                <a:lnTo>
                  <a:pt x="54" y="38"/>
                </a:lnTo>
                <a:close/>
                <a:moveTo>
                  <a:pt x="86" y="0"/>
                </a:moveTo>
                <a:lnTo>
                  <a:pt x="97" y="3"/>
                </a:lnTo>
                <a:lnTo>
                  <a:pt x="107" y="9"/>
                </a:lnTo>
                <a:lnTo>
                  <a:pt x="108" y="9"/>
                </a:lnTo>
                <a:lnTo>
                  <a:pt x="114" y="20"/>
                </a:lnTo>
                <a:lnTo>
                  <a:pt x="117" y="32"/>
                </a:lnTo>
                <a:lnTo>
                  <a:pt x="114" y="43"/>
                </a:lnTo>
                <a:lnTo>
                  <a:pt x="108" y="54"/>
                </a:lnTo>
                <a:lnTo>
                  <a:pt x="86" y="76"/>
                </a:lnTo>
                <a:lnTo>
                  <a:pt x="75" y="83"/>
                </a:lnTo>
                <a:lnTo>
                  <a:pt x="63" y="85"/>
                </a:lnTo>
                <a:lnTo>
                  <a:pt x="63" y="85"/>
                </a:lnTo>
                <a:lnTo>
                  <a:pt x="51" y="83"/>
                </a:lnTo>
                <a:lnTo>
                  <a:pt x="42" y="76"/>
                </a:lnTo>
                <a:lnTo>
                  <a:pt x="41" y="75"/>
                </a:lnTo>
                <a:lnTo>
                  <a:pt x="54" y="62"/>
                </a:lnTo>
                <a:lnTo>
                  <a:pt x="55" y="63"/>
                </a:lnTo>
                <a:lnTo>
                  <a:pt x="58" y="64"/>
                </a:lnTo>
                <a:lnTo>
                  <a:pt x="61" y="66"/>
                </a:lnTo>
                <a:lnTo>
                  <a:pt x="63" y="66"/>
                </a:lnTo>
                <a:lnTo>
                  <a:pt x="67" y="66"/>
                </a:lnTo>
                <a:lnTo>
                  <a:pt x="70" y="64"/>
                </a:lnTo>
                <a:lnTo>
                  <a:pt x="72" y="63"/>
                </a:lnTo>
                <a:lnTo>
                  <a:pt x="95" y="41"/>
                </a:lnTo>
                <a:lnTo>
                  <a:pt x="96" y="38"/>
                </a:lnTo>
                <a:lnTo>
                  <a:pt x="97" y="36"/>
                </a:lnTo>
                <a:lnTo>
                  <a:pt x="97" y="32"/>
                </a:lnTo>
                <a:lnTo>
                  <a:pt x="97" y="29"/>
                </a:lnTo>
                <a:lnTo>
                  <a:pt x="96" y="26"/>
                </a:lnTo>
                <a:lnTo>
                  <a:pt x="95" y="24"/>
                </a:lnTo>
                <a:lnTo>
                  <a:pt x="93" y="22"/>
                </a:lnTo>
                <a:lnTo>
                  <a:pt x="91" y="21"/>
                </a:lnTo>
                <a:lnTo>
                  <a:pt x="88" y="20"/>
                </a:lnTo>
                <a:lnTo>
                  <a:pt x="86" y="19"/>
                </a:lnTo>
                <a:lnTo>
                  <a:pt x="82" y="20"/>
                </a:lnTo>
                <a:lnTo>
                  <a:pt x="79" y="21"/>
                </a:lnTo>
                <a:lnTo>
                  <a:pt x="76" y="22"/>
                </a:lnTo>
                <a:lnTo>
                  <a:pt x="67" y="32"/>
                </a:lnTo>
                <a:lnTo>
                  <a:pt x="65" y="34"/>
                </a:lnTo>
                <a:lnTo>
                  <a:pt x="61" y="34"/>
                </a:lnTo>
                <a:lnTo>
                  <a:pt x="57" y="34"/>
                </a:lnTo>
                <a:lnTo>
                  <a:pt x="54" y="32"/>
                </a:lnTo>
                <a:lnTo>
                  <a:pt x="51" y="29"/>
                </a:lnTo>
                <a:lnTo>
                  <a:pt x="51" y="25"/>
                </a:lnTo>
                <a:lnTo>
                  <a:pt x="51" y="21"/>
                </a:lnTo>
                <a:lnTo>
                  <a:pt x="54" y="19"/>
                </a:lnTo>
                <a:lnTo>
                  <a:pt x="63" y="9"/>
                </a:lnTo>
                <a:lnTo>
                  <a:pt x="74" y="3"/>
                </a:lnTo>
                <a:lnTo>
                  <a:pt x="86" y="0"/>
                </a:lnTo>
                <a:close/>
              </a:path>
            </a:pathLst>
          </a:custGeom>
          <a:solidFill>
            <a:srgbClr val="124C50"/>
          </a:solidFill>
          <a:ln>
            <a:noFill/>
          </a:ln>
          <a:effectLst>
            <a:outerShdw blurRad="50800" dist="38100" dir="2700000" algn="tl" rotWithShape="0">
              <a:srgbClr val="000000">
                <a:alpha val="40000"/>
              </a:srgbClr>
            </a:outerShdw>
          </a:effectLst>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Century Gothic"/>
              <a:ea typeface="Century Gothic"/>
              <a:cs typeface="Century Gothic"/>
              <a:sym typeface="Century Gothic"/>
            </a:endParaRPr>
          </a:p>
        </p:txBody>
      </p:sp>
      <p:sp>
        <p:nvSpPr>
          <p:cNvPr id="246" name="Google Shape;246;p19"/>
          <p:cNvSpPr/>
          <p:nvPr/>
        </p:nvSpPr>
        <p:spPr>
          <a:xfrm rot="10800000">
            <a:off x="426120" y="3788424"/>
            <a:ext cx="1116133" cy="601365"/>
          </a:xfrm>
          <a:prstGeom prst="ellipse">
            <a:avLst/>
          </a:prstGeom>
          <a:gradFill>
            <a:gsLst>
              <a:gs pos="0">
                <a:srgbClr val="BFBFBF"/>
              </a:gs>
              <a:gs pos="12000">
                <a:srgbClr val="BFBFBF"/>
              </a:gs>
              <a:gs pos="100000">
                <a:schemeClr val="lt1"/>
              </a:gs>
            </a:gsLst>
            <a:lin ang="270000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47" name="Google Shape;247;p19"/>
          <p:cNvSpPr/>
          <p:nvPr/>
        </p:nvSpPr>
        <p:spPr>
          <a:xfrm>
            <a:off x="772987" y="3891151"/>
            <a:ext cx="422400" cy="408667"/>
          </a:xfrm>
          <a:custGeom>
            <a:avLst/>
            <a:gdLst/>
            <a:ahLst/>
            <a:cxnLst/>
            <a:rect l="l" t="t" r="r" b="b"/>
            <a:pathLst>
              <a:path w="117" h="123" extrusionOk="0">
                <a:moveTo>
                  <a:pt x="54" y="38"/>
                </a:moveTo>
                <a:lnTo>
                  <a:pt x="61" y="38"/>
                </a:lnTo>
                <a:lnTo>
                  <a:pt x="66" y="41"/>
                </a:lnTo>
                <a:lnTo>
                  <a:pt x="72" y="43"/>
                </a:lnTo>
                <a:lnTo>
                  <a:pt x="75" y="45"/>
                </a:lnTo>
                <a:lnTo>
                  <a:pt x="76" y="47"/>
                </a:lnTo>
                <a:lnTo>
                  <a:pt x="78" y="47"/>
                </a:lnTo>
                <a:lnTo>
                  <a:pt x="63" y="62"/>
                </a:lnTo>
                <a:lnTo>
                  <a:pt x="62" y="60"/>
                </a:lnTo>
                <a:lnTo>
                  <a:pt x="61" y="59"/>
                </a:lnTo>
                <a:lnTo>
                  <a:pt x="57" y="58"/>
                </a:lnTo>
                <a:lnTo>
                  <a:pt x="54" y="57"/>
                </a:lnTo>
                <a:lnTo>
                  <a:pt x="51" y="58"/>
                </a:lnTo>
                <a:lnTo>
                  <a:pt x="49" y="59"/>
                </a:lnTo>
                <a:lnTo>
                  <a:pt x="46" y="60"/>
                </a:lnTo>
                <a:lnTo>
                  <a:pt x="24" y="83"/>
                </a:lnTo>
                <a:lnTo>
                  <a:pt x="21" y="85"/>
                </a:lnTo>
                <a:lnTo>
                  <a:pt x="20" y="88"/>
                </a:lnTo>
                <a:lnTo>
                  <a:pt x="20" y="91"/>
                </a:lnTo>
                <a:lnTo>
                  <a:pt x="20" y="94"/>
                </a:lnTo>
                <a:lnTo>
                  <a:pt x="21" y="97"/>
                </a:lnTo>
                <a:lnTo>
                  <a:pt x="24" y="100"/>
                </a:lnTo>
                <a:lnTo>
                  <a:pt x="24" y="100"/>
                </a:lnTo>
                <a:lnTo>
                  <a:pt x="27" y="102"/>
                </a:lnTo>
                <a:lnTo>
                  <a:pt x="31" y="104"/>
                </a:lnTo>
                <a:lnTo>
                  <a:pt x="33" y="104"/>
                </a:lnTo>
                <a:lnTo>
                  <a:pt x="36" y="104"/>
                </a:lnTo>
                <a:lnTo>
                  <a:pt x="38" y="102"/>
                </a:lnTo>
                <a:lnTo>
                  <a:pt x="41" y="100"/>
                </a:lnTo>
                <a:lnTo>
                  <a:pt x="51" y="91"/>
                </a:lnTo>
                <a:lnTo>
                  <a:pt x="54" y="89"/>
                </a:lnTo>
                <a:lnTo>
                  <a:pt x="58" y="88"/>
                </a:lnTo>
                <a:lnTo>
                  <a:pt x="61" y="89"/>
                </a:lnTo>
                <a:lnTo>
                  <a:pt x="65" y="91"/>
                </a:lnTo>
                <a:lnTo>
                  <a:pt x="66" y="94"/>
                </a:lnTo>
                <a:lnTo>
                  <a:pt x="67" y="97"/>
                </a:lnTo>
                <a:lnTo>
                  <a:pt x="66" y="101"/>
                </a:lnTo>
                <a:lnTo>
                  <a:pt x="65" y="104"/>
                </a:lnTo>
                <a:lnTo>
                  <a:pt x="55" y="114"/>
                </a:lnTo>
                <a:lnTo>
                  <a:pt x="45" y="121"/>
                </a:lnTo>
                <a:lnTo>
                  <a:pt x="33" y="123"/>
                </a:lnTo>
                <a:lnTo>
                  <a:pt x="33" y="123"/>
                </a:lnTo>
                <a:lnTo>
                  <a:pt x="21" y="121"/>
                </a:lnTo>
                <a:lnTo>
                  <a:pt x="11" y="114"/>
                </a:lnTo>
                <a:lnTo>
                  <a:pt x="10" y="113"/>
                </a:lnTo>
                <a:lnTo>
                  <a:pt x="3" y="102"/>
                </a:lnTo>
                <a:lnTo>
                  <a:pt x="0" y="91"/>
                </a:lnTo>
                <a:lnTo>
                  <a:pt x="3" y="79"/>
                </a:lnTo>
                <a:lnTo>
                  <a:pt x="10" y="70"/>
                </a:lnTo>
                <a:lnTo>
                  <a:pt x="32" y="47"/>
                </a:lnTo>
                <a:lnTo>
                  <a:pt x="42" y="40"/>
                </a:lnTo>
                <a:lnTo>
                  <a:pt x="54" y="38"/>
                </a:lnTo>
                <a:close/>
                <a:moveTo>
                  <a:pt x="86" y="0"/>
                </a:moveTo>
                <a:lnTo>
                  <a:pt x="97" y="3"/>
                </a:lnTo>
                <a:lnTo>
                  <a:pt x="107" y="9"/>
                </a:lnTo>
                <a:lnTo>
                  <a:pt x="108" y="9"/>
                </a:lnTo>
                <a:lnTo>
                  <a:pt x="114" y="20"/>
                </a:lnTo>
                <a:lnTo>
                  <a:pt x="117" y="32"/>
                </a:lnTo>
                <a:lnTo>
                  <a:pt x="114" y="43"/>
                </a:lnTo>
                <a:lnTo>
                  <a:pt x="108" y="54"/>
                </a:lnTo>
                <a:lnTo>
                  <a:pt x="86" y="76"/>
                </a:lnTo>
                <a:lnTo>
                  <a:pt x="75" y="83"/>
                </a:lnTo>
                <a:lnTo>
                  <a:pt x="63" y="85"/>
                </a:lnTo>
                <a:lnTo>
                  <a:pt x="63" y="85"/>
                </a:lnTo>
                <a:lnTo>
                  <a:pt x="51" y="83"/>
                </a:lnTo>
                <a:lnTo>
                  <a:pt x="42" y="76"/>
                </a:lnTo>
                <a:lnTo>
                  <a:pt x="41" y="75"/>
                </a:lnTo>
                <a:lnTo>
                  <a:pt x="54" y="62"/>
                </a:lnTo>
                <a:lnTo>
                  <a:pt x="55" y="63"/>
                </a:lnTo>
                <a:lnTo>
                  <a:pt x="58" y="64"/>
                </a:lnTo>
                <a:lnTo>
                  <a:pt x="61" y="66"/>
                </a:lnTo>
                <a:lnTo>
                  <a:pt x="63" y="66"/>
                </a:lnTo>
                <a:lnTo>
                  <a:pt x="67" y="66"/>
                </a:lnTo>
                <a:lnTo>
                  <a:pt x="70" y="64"/>
                </a:lnTo>
                <a:lnTo>
                  <a:pt x="72" y="63"/>
                </a:lnTo>
                <a:lnTo>
                  <a:pt x="95" y="41"/>
                </a:lnTo>
                <a:lnTo>
                  <a:pt x="96" y="38"/>
                </a:lnTo>
                <a:lnTo>
                  <a:pt x="97" y="36"/>
                </a:lnTo>
                <a:lnTo>
                  <a:pt x="97" y="32"/>
                </a:lnTo>
                <a:lnTo>
                  <a:pt x="97" y="29"/>
                </a:lnTo>
                <a:lnTo>
                  <a:pt x="96" y="26"/>
                </a:lnTo>
                <a:lnTo>
                  <a:pt x="95" y="24"/>
                </a:lnTo>
                <a:lnTo>
                  <a:pt x="93" y="22"/>
                </a:lnTo>
                <a:lnTo>
                  <a:pt x="91" y="21"/>
                </a:lnTo>
                <a:lnTo>
                  <a:pt x="88" y="20"/>
                </a:lnTo>
                <a:lnTo>
                  <a:pt x="86" y="19"/>
                </a:lnTo>
                <a:lnTo>
                  <a:pt x="82" y="20"/>
                </a:lnTo>
                <a:lnTo>
                  <a:pt x="79" y="21"/>
                </a:lnTo>
                <a:lnTo>
                  <a:pt x="76" y="22"/>
                </a:lnTo>
                <a:lnTo>
                  <a:pt x="67" y="32"/>
                </a:lnTo>
                <a:lnTo>
                  <a:pt x="65" y="34"/>
                </a:lnTo>
                <a:lnTo>
                  <a:pt x="61" y="34"/>
                </a:lnTo>
                <a:lnTo>
                  <a:pt x="57" y="34"/>
                </a:lnTo>
                <a:lnTo>
                  <a:pt x="54" y="32"/>
                </a:lnTo>
                <a:lnTo>
                  <a:pt x="51" y="29"/>
                </a:lnTo>
                <a:lnTo>
                  <a:pt x="51" y="25"/>
                </a:lnTo>
                <a:lnTo>
                  <a:pt x="51" y="21"/>
                </a:lnTo>
                <a:lnTo>
                  <a:pt x="54" y="19"/>
                </a:lnTo>
                <a:lnTo>
                  <a:pt x="63" y="9"/>
                </a:lnTo>
                <a:lnTo>
                  <a:pt x="74" y="3"/>
                </a:lnTo>
                <a:lnTo>
                  <a:pt x="86" y="0"/>
                </a:lnTo>
                <a:close/>
              </a:path>
            </a:pathLst>
          </a:custGeom>
          <a:solidFill>
            <a:srgbClr val="124C50"/>
          </a:solidFill>
          <a:ln>
            <a:noFill/>
          </a:ln>
          <a:effectLst>
            <a:outerShdw blurRad="50800" dist="38100" dir="2700000" algn="tl" rotWithShape="0">
              <a:srgbClr val="000000">
                <a:alpha val="40000"/>
              </a:srgbClr>
            </a:outerShdw>
          </a:effectLst>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Century Gothic"/>
              <a:ea typeface="Century Gothic"/>
              <a:cs typeface="Century Gothic"/>
              <a:sym typeface="Century Gothic"/>
            </a:endParaRPr>
          </a:p>
        </p:txBody>
      </p:sp>
      <p:sp>
        <p:nvSpPr>
          <p:cNvPr id="248" name="Google Shape;248;p19"/>
          <p:cNvSpPr/>
          <p:nvPr/>
        </p:nvSpPr>
        <p:spPr>
          <a:xfrm rot="10800000">
            <a:off x="413242" y="4416234"/>
            <a:ext cx="1116133" cy="601365"/>
          </a:xfrm>
          <a:prstGeom prst="ellipse">
            <a:avLst/>
          </a:prstGeom>
          <a:gradFill>
            <a:gsLst>
              <a:gs pos="0">
                <a:srgbClr val="BFBFBF"/>
              </a:gs>
              <a:gs pos="12000">
                <a:srgbClr val="BFBFBF"/>
              </a:gs>
              <a:gs pos="100000">
                <a:schemeClr val="lt1"/>
              </a:gs>
            </a:gsLst>
            <a:lin ang="270000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49" name="Google Shape;249;p19"/>
          <p:cNvSpPr/>
          <p:nvPr/>
        </p:nvSpPr>
        <p:spPr>
          <a:xfrm>
            <a:off x="760108" y="4558816"/>
            <a:ext cx="422400" cy="408667"/>
          </a:xfrm>
          <a:custGeom>
            <a:avLst/>
            <a:gdLst/>
            <a:ahLst/>
            <a:cxnLst/>
            <a:rect l="l" t="t" r="r" b="b"/>
            <a:pathLst>
              <a:path w="117" h="123" extrusionOk="0">
                <a:moveTo>
                  <a:pt x="54" y="38"/>
                </a:moveTo>
                <a:lnTo>
                  <a:pt x="61" y="38"/>
                </a:lnTo>
                <a:lnTo>
                  <a:pt x="66" y="41"/>
                </a:lnTo>
                <a:lnTo>
                  <a:pt x="72" y="43"/>
                </a:lnTo>
                <a:lnTo>
                  <a:pt x="75" y="45"/>
                </a:lnTo>
                <a:lnTo>
                  <a:pt x="76" y="47"/>
                </a:lnTo>
                <a:lnTo>
                  <a:pt x="78" y="47"/>
                </a:lnTo>
                <a:lnTo>
                  <a:pt x="63" y="62"/>
                </a:lnTo>
                <a:lnTo>
                  <a:pt x="62" y="60"/>
                </a:lnTo>
                <a:lnTo>
                  <a:pt x="61" y="59"/>
                </a:lnTo>
                <a:lnTo>
                  <a:pt x="57" y="58"/>
                </a:lnTo>
                <a:lnTo>
                  <a:pt x="54" y="57"/>
                </a:lnTo>
                <a:lnTo>
                  <a:pt x="51" y="58"/>
                </a:lnTo>
                <a:lnTo>
                  <a:pt x="49" y="59"/>
                </a:lnTo>
                <a:lnTo>
                  <a:pt x="46" y="60"/>
                </a:lnTo>
                <a:lnTo>
                  <a:pt x="24" y="83"/>
                </a:lnTo>
                <a:lnTo>
                  <a:pt x="21" y="85"/>
                </a:lnTo>
                <a:lnTo>
                  <a:pt x="20" y="88"/>
                </a:lnTo>
                <a:lnTo>
                  <a:pt x="20" y="91"/>
                </a:lnTo>
                <a:lnTo>
                  <a:pt x="20" y="94"/>
                </a:lnTo>
                <a:lnTo>
                  <a:pt x="21" y="97"/>
                </a:lnTo>
                <a:lnTo>
                  <a:pt x="24" y="100"/>
                </a:lnTo>
                <a:lnTo>
                  <a:pt x="24" y="100"/>
                </a:lnTo>
                <a:lnTo>
                  <a:pt x="27" y="102"/>
                </a:lnTo>
                <a:lnTo>
                  <a:pt x="31" y="104"/>
                </a:lnTo>
                <a:lnTo>
                  <a:pt x="33" y="104"/>
                </a:lnTo>
                <a:lnTo>
                  <a:pt x="36" y="104"/>
                </a:lnTo>
                <a:lnTo>
                  <a:pt x="38" y="102"/>
                </a:lnTo>
                <a:lnTo>
                  <a:pt x="41" y="100"/>
                </a:lnTo>
                <a:lnTo>
                  <a:pt x="51" y="91"/>
                </a:lnTo>
                <a:lnTo>
                  <a:pt x="54" y="89"/>
                </a:lnTo>
                <a:lnTo>
                  <a:pt x="58" y="88"/>
                </a:lnTo>
                <a:lnTo>
                  <a:pt x="61" y="89"/>
                </a:lnTo>
                <a:lnTo>
                  <a:pt x="65" y="91"/>
                </a:lnTo>
                <a:lnTo>
                  <a:pt x="66" y="94"/>
                </a:lnTo>
                <a:lnTo>
                  <a:pt x="67" y="97"/>
                </a:lnTo>
                <a:lnTo>
                  <a:pt x="66" y="101"/>
                </a:lnTo>
                <a:lnTo>
                  <a:pt x="65" y="104"/>
                </a:lnTo>
                <a:lnTo>
                  <a:pt x="55" y="114"/>
                </a:lnTo>
                <a:lnTo>
                  <a:pt x="45" y="121"/>
                </a:lnTo>
                <a:lnTo>
                  <a:pt x="33" y="123"/>
                </a:lnTo>
                <a:lnTo>
                  <a:pt x="33" y="123"/>
                </a:lnTo>
                <a:lnTo>
                  <a:pt x="21" y="121"/>
                </a:lnTo>
                <a:lnTo>
                  <a:pt x="11" y="114"/>
                </a:lnTo>
                <a:lnTo>
                  <a:pt x="10" y="113"/>
                </a:lnTo>
                <a:lnTo>
                  <a:pt x="3" y="102"/>
                </a:lnTo>
                <a:lnTo>
                  <a:pt x="0" y="91"/>
                </a:lnTo>
                <a:lnTo>
                  <a:pt x="3" y="79"/>
                </a:lnTo>
                <a:lnTo>
                  <a:pt x="10" y="70"/>
                </a:lnTo>
                <a:lnTo>
                  <a:pt x="32" y="47"/>
                </a:lnTo>
                <a:lnTo>
                  <a:pt x="42" y="40"/>
                </a:lnTo>
                <a:lnTo>
                  <a:pt x="54" y="38"/>
                </a:lnTo>
                <a:close/>
                <a:moveTo>
                  <a:pt x="86" y="0"/>
                </a:moveTo>
                <a:lnTo>
                  <a:pt x="97" y="3"/>
                </a:lnTo>
                <a:lnTo>
                  <a:pt x="107" y="9"/>
                </a:lnTo>
                <a:lnTo>
                  <a:pt x="108" y="9"/>
                </a:lnTo>
                <a:lnTo>
                  <a:pt x="114" y="20"/>
                </a:lnTo>
                <a:lnTo>
                  <a:pt x="117" y="32"/>
                </a:lnTo>
                <a:lnTo>
                  <a:pt x="114" y="43"/>
                </a:lnTo>
                <a:lnTo>
                  <a:pt x="108" y="54"/>
                </a:lnTo>
                <a:lnTo>
                  <a:pt x="86" y="76"/>
                </a:lnTo>
                <a:lnTo>
                  <a:pt x="75" y="83"/>
                </a:lnTo>
                <a:lnTo>
                  <a:pt x="63" y="85"/>
                </a:lnTo>
                <a:lnTo>
                  <a:pt x="63" y="85"/>
                </a:lnTo>
                <a:lnTo>
                  <a:pt x="51" y="83"/>
                </a:lnTo>
                <a:lnTo>
                  <a:pt x="42" y="76"/>
                </a:lnTo>
                <a:lnTo>
                  <a:pt x="41" y="75"/>
                </a:lnTo>
                <a:lnTo>
                  <a:pt x="54" y="62"/>
                </a:lnTo>
                <a:lnTo>
                  <a:pt x="55" y="63"/>
                </a:lnTo>
                <a:lnTo>
                  <a:pt x="58" y="64"/>
                </a:lnTo>
                <a:lnTo>
                  <a:pt x="61" y="66"/>
                </a:lnTo>
                <a:lnTo>
                  <a:pt x="63" y="66"/>
                </a:lnTo>
                <a:lnTo>
                  <a:pt x="67" y="66"/>
                </a:lnTo>
                <a:lnTo>
                  <a:pt x="70" y="64"/>
                </a:lnTo>
                <a:lnTo>
                  <a:pt x="72" y="63"/>
                </a:lnTo>
                <a:lnTo>
                  <a:pt x="95" y="41"/>
                </a:lnTo>
                <a:lnTo>
                  <a:pt x="96" y="38"/>
                </a:lnTo>
                <a:lnTo>
                  <a:pt x="97" y="36"/>
                </a:lnTo>
                <a:lnTo>
                  <a:pt x="97" y="32"/>
                </a:lnTo>
                <a:lnTo>
                  <a:pt x="97" y="29"/>
                </a:lnTo>
                <a:lnTo>
                  <a:pt x="96" y="26"/>
                </a:lnTo>
                <a:lnTo>
                  <a:pt x="95" y="24"/>
                </a:lnTo>
                <a:lnTo>
                  <a:pt x="93" y="22"/>
                </a:lnTo>
                <a:lnTo>
                  <a:pt x="91" y="21"/>
                </a:lnTo>
                <a:lnTo>
                  <a:pt x="88" y="20"/>
                </a:lnTo>
                <a:lnTo>
                  <a:pt x="86" y="19"/>
                </a:lnTo>
                <a:lnTo>
                  <a:pt x="82" y="20"/>
                </a:lnTo>
                <a:lnTo>
                  <a:pt x="79" y="21"/>
                </a:lnTo>
                <a:lnTo>
                  <a:pt x="76" y="22"/>
                </a:lnTo>
                <a:lnTo>
                  <a:pt x="67" y="32"/>
                </a:lnTo>
                <a:lnTo>
                  <a:pt x="65" y="34"/>
                </a:lnTo>
                <a:lnTo>
                  <a:pt x="61" y="34"/>
                </a:lnTo>
                <a:lnTo>
                  <a:pt x="57" y="34"/>
                </a:lnTo>
                <a:lnTo>
                  <a:pt x="54" y="32"/>
                </a:lnTo>
                <a:lnTo>
                  <a:pt x="51" y="29"/>
                </a:lnTo>
                <a:lnTo>
                  <a:pt x="51" y="25"/>
                </a:lnTo>
                <a:lnTo>
                  <a:pt x="51" y="21"/>
                </a:lnTo>
                <a:lnTo>
                  <a:pt x="54" y="19"/>
                </a:lnTo>
                <a:lnTo>
                  <a:pt x="63" y="9"/>
                </a:lnTo>
                <a:lnTo>
                  <a:pt x="74" y="3"/>
                </a:lnTo>
                <a:lnTo>
                  <a:pt x="86" y="0"/>
                </a:lnTo>
                <a:close/>
              </a:path>
            </a:pathLst>
          </a:custGeom>
          <a:solidFill>
            <a:srgbClr val="124C50"/>
          </a:solidFill>
          <a:ln>
            <a:noFill/>
          </a:ln>
          <a:effectLst>
            <a:outerShdw blurRad="50800" dist="38100" dir="2700000" algn="tl" rotWithShape="0">
              <a:srgbClr val="000000">
                <a:alpha val="40000"/>
              </a:srgbClr>
            </a:outerShdw>
          </a:effectLst>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Century Gothic"/>
              <a:ea typeface="Century Gothic"/>
              <a:cs typeface="Century Gothic"/>
              <a:sym typeface="Century Gothic"/>
            </a:endParaRPr>
          </a:p>
        </p:txBody>
      </p:sp>
      <p:sp>
        <p:nvSpPr>
          <p:cNvPr id="250" name="Google Shape;250;p19"/>
          <p:cNvSpPr/>
          <p:nvPr/>
        </p:nvSpPr>
        <p:spPr>
          <a:xfrm rot="10800000">
            <a:off x="398320" y="5121418"/>
            <a:ext cx="1116133" cy="601365"/>
          </a:xfrm>
          <a:prstGeom prst="ellipse">
            <a:avLst/>
          </a:prstGeom>
          <a:gradFill>
            <a:gsLst>
              <a:gs pos="0">
                <a:srgbClr val="BFBFBF"/>
              </a:gs>
              <a:gs pos="12000">
                <a:srgbClr val="BFBFBF"/>
              </a:gs>
              <a:gs pos="100000">
                <a:schemeClr val="lt1"/>
              </a:gs>
            </a:gsLst>
            <a:lin ang="270000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51" name="Google Shape;251;p19"/>
          <p:cNvSpPr/>
          <p:nvPr/>
        </p:nvSpPr>
        <p:spPr>
          <a:xfrm rot="10800000">
            <a:off x="421453" y="5800023"/>
            <a:ext cx="1116133" cy="601365"/>
          </a:xfrm>
          <a:prstGeom prst="ellipse">
            <a:avLst/>
          </a:prstGeom>
          <a:gradFill>
            <a:gsLst>
              <a:gs pos="0">
                <a:srgbClr val="BFBFBF"/>
              </a:gs>
              <a:gs pos="12000">
                <a:srgbClr val="BFBFBF"/>
              </a:gs>
              <a:gs pos="100000">
                <a:schemeClr val="lt1"/>
              </a:gs>
            </a:gsLst>
            <a:lin ang="270000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52" name="Google Shape;252;p19"/>
          <p:cNvSpPr/>
          <p:nvPr/>
        </p:nvSpPr>
        <p:spPr>
          <a:xfrm>
            <a:off x="768320" y="5217766"/>
            <a:ext cx="422400" cy="408667"/>
          </a:xfrm>
          <a:custGeom>
            <a:avLst/>
            <a:gdLst/>
            <a:ahLst/>
            <a:cxnLst/>
            <a:rect l="l" t="t" r="r" b="b"/>
            <a:pathLst>
              <a:path w="117" h="123" extrusionOk="0">
                <a:moveTo>
                  <a:pt x="54" y="38"/>
                </a:moveTo>
                <a:lnTo>
                  <a:pt x="61" y="38"/>
                </a:lnTo>
                <a:lnTo>
                  <a:pt x="66" y="41"/>
                </a:lnTo>
                <a:lnTo>
                  <a:pt x="72" y="43"/>
                </a:lnTo>
                <a:lnTo>
                  <a:pt x="75" y="45"/>
                </a:lnTo>
                <a:lnTo>
                  <a:pt x="76" y="47"/>
                </a:lnTo>
                <a:lnTo>
                  <a:pt x="78" y="47"/>
                </a:lnTo>
                <a:lnTo>
                  <a:pt x="63" y="62"/>
                </a:lnTo>
                <a:lnTo>
                  <a:pt x="62" y="60"/>
                </a:lnTo>
                <a:lnTo>
                  <a:pt x="61" y="59"/>
                </a:lnTo>
                <a:lnTo>
                  <a:pt x="57" y="58"/>
                </a:lnTo>
                <a:lnTo>
                  <a:pt x="54" y="57"/>
                </a:lnTo>
                <a:lnTo>
                  <a:pt x="51" y="58"/>
                </a:lnTo>
                <a:lnTo>
                  <a:pt x="49" y="59"/>
                </a:lnTo>
                <a:lnTo>
                  <a:pt x="46" y="60"/>
                </a:lnTo>
                <a:lnTo>
                  <a:pt x="24" y="83"/>
                </a:lnTo>
                <a:lnTo>
                  <a:pt x="21" y="85"/>
                </a:lnTo>
                <a:lnTo>
                  <a:pt x="20" y="88"/>
                </a:lnTo>
                <a:lnTo>
                  <a:pt x="20" y="91"/>
                </a:lnTo>
                <a:lnTo>
                  <a:pt x="20" y="94"/>
                </a:lnTo>
                <a:lnTo>
                  <a:pt x="21" y="97"/>
                </a:lnTo>
                <a:lnTo>
                  <a:pt x="24" y="100"/>
                </a:lnTo>
                <a:lnTo>
                  <a:pt x="24" y="100"/>
                </a:lnTo>
                <a:lnTo>
                  <a:pt x="27" y="102"/>
                </a:lnTo>
                <a:lnTo>
                  <a:pt x="31" y="104"/>
                </a:lnTo>
                <a:lnTo>
                  <a:pt x="33" y="104"/>
                </a:lnTo>
                <a:lnTo>
                  <a:pt x="36" y="104"/>
                </a:lnTo>
                <a:lnTo>
                  <a:pt x="38" y="102"/>
                </a:lnTo>
                <a:lnTo>
                  <a:pt x="41" y="100"/>
                </a:lnTo>
                <a:lnTo>
                  <a:pt x="51" y="91"/>
                </a:lnTo>
                <a:lnTo>
                  <a:pt x="54" y="89"/>
                </a:lnTo>
                <a:lnTo>
                  <a:pt x="58" y="88"/>
                </a:lnTo>
                <a:lnTo>
                  <a:pt x="61" y="89"/>
                </a:lnTo>
                <a:lnTo>
                  <a:pt x="65" y="91"/>
                </a:lnTo>
                <a:lnTo>
                  <a:pt x="66" y="94"/>
                </a:lnTo>
                <a:lnTo>
                  <a:pt x="67" y="97"/>
                </a:lnTo>
                <a:lnTo>
                  <a:pt x="66" y="101"/>
                </a:lnTo>
                <a:lnTo>
                  <a:pt x="65" y="104"/>
                </a:lnTo>
                <a:lnTo>
                  <a:pt x="55" y="114"/>
                </a:lnTo>
                <a:lnTo>
                  <a:pt x="45" y="121"/>
                </a:lnTo>
                <a:lnTo>
                  <a:pt x="33" y="123"/>
                </a:lnTo>
                <a:lnTo>
                  <a:pt x="33" y="123"/>
                </a:lnTo>
                <a:lnTo>
                  <a:pt x="21" y="121"/>
                </a:lnTo>
                <a:lnTo>
                  <a:pt x="11" y="114"/>
                </a:lnTo>
                <a:lnTo>
                  <a:pt x="10" y="113"/>
                </a:lnTo>
                <a:lnTo>
                  <a:pt x="3" y="102"/>
                </a:lnTo>
                <a:lnTo>
                  <a:pt x="0" y="91"/>
                </a:lnTo>
                <a:lnTo>
                  <a:pt x="3" y="79"/>
                </a:lnTo>
                <a:lnTo>
                  <a:pt x="10" y="70"/>
                </a:lnTo>
                <a:lnTo>
                  <a:pt x="32" y="47"/>
                </a:lnTo>
                <a:lnTo>
                  <a:pt x="42" y="40"/>
                </a:lnTo>
                <a:lnTo>
                  <a:pt x="54" y="38"/>
                </a:lnTo>
                <a:close/>
                <a:moveTo>
                  <a:pt x="86" y="0"/>
                </a:moveTo>
                <a:lnTo>
                  <a:pt x="97" y="3"/>
                </a:lnTo>
                <a:lnTo>
                  <a:pt x="107" y="9"/>
                </a:lnTo>
                <a:lnTo>
                  <a:pt x="108" y="9"/>
                </a:lnTo>
                <a:lnTo>
                  <a:pt x="114" y="20"/>
                </a:lnTo>
                <a:lnTo>
                  <a:pt x="117" y="32"/>
                </a:lnTo>
                <a:lnTo>
                  <a:pt x="114" y="43"/>
                </a:lnTo>
                <a:lnTo>
                  <a:pt x="108" y="54"/>
                </a:lnTo>
                <a:lnTo>
                  <a:pt x="86" y="76"/>
                </a:lnTo>
                <a:lnTo>
                  <a:pt x="75" y="83"/>
                </a:lnTo>
                <a:lnTo>
                  <a:pt x="63" y="85"/>
                </a:lnTo>
                <a:lnTo>
                  <a:pt x="63" y="85"/>
                </a:lnTo>
                <a:lnTo>
                  <a:pt x="51" y="83"/>
                </a:lnTo>
                <a:lnTo>
                  <a:pt x="42" y="76"/>
                </a:lnTo>
                <a:lnTo>
                  <a:pt x="41" y="75"/>
                </a:lnTo>
                <a:lnTo>
                  <a:pt x="54" y="62"/>
                </a:lnTo>
                <a:lnTo>
                  <a:pt x="55" y="63"/>
                </a:lnTo>
                <a:lnTo>
                  <a:pt x="58" y="64"/>
                </a:lnTo>
                <a:lnTo>
                  <a:pt x="61" y="66"/>
                </a:lnTo>
                <a:lnTo>
                  <a:pt x="63" y="66"/>
                </a:lnTo>
                <a:lnTo>
                  <a:pt x="67" y="66"/>
                </a:lnTo>
                <a:lnTo>
                  <a:pt x="70" y="64"/>
                </a:lnTo>
                <a:lnTo>
                  <a:pt x="72" y="63"/>
                </a:lnTo>
                <a:lnTo>
                  <a:pt x="95" y="41"/>
                </a:lnTo>
                <a:lnTo>
                  <a:pt x="96" y="38"/>
                </a:lnTo>
                <a:lnTo>
                  <a:pt x="97" y="36"/>
                </a:lnTo>
                <a:lnTo>
                  <a:pt x="97" y="32"/>
                </a:lnTo>
                <a:lnTo>
                  <a:pt x="97" y="29"/>
                </a:lnTo>
                <a:lnTo>
                  <a:pt x="96" y="26"/>
                </a:lnTo>
                <a:lnTo>
                  <a:pt x="95" y="24"/>
                </a:lnTo>
                <a:lnTo>
                  <a:pt x="93" y="22"/>
                </a:lnTo>
                <a:lnTo>
                  <a:pt x="91" y="21"/>
                </a:lnTo>
                <a:lnTo>
                  <a:pt x="88" y="20"/>
                </a:lnTo>
                <a:lnTo>
                  <a:pt x="86" y="19"/>
                </a:lnTo>
                <a:lnTo>
                  <a:pt x="82" y="20"/>
                </a:lnTo>
                <a:lnTo>
                  <a:pt x="79" y="21"/>
                </a:lnTo>
                <a:lnTo>
                  <a:pt x="76" y="22"/>
                </a:lnTo>
                <a:lnTo>
                  <a:pt x="67" y="32"/>
                </a:lnTo>
                <a:lnTo>
                  <a:pt x="65" y="34"/>
                </a:lnTo>
                <a:lnTo>
                  <a:pt x="61" y="34"/>
                </a:lnTo>
                <a:lnTo>
                  <a:pt x="57" y="34"/>
                </a:lnTo>
                <a:lnTo>
                  <a:pt x="54" y="32"/>
                </a:lnTo>
                <a:lnTo>
                  <a:pt x="51" y="29"/>
                </a:lnTo>
                <a:lnTo>
                  <a:pt x="51" y="25"/>
                </a:lnTo>
                <a:lnTo>
                  <a:pt x="51" y="21"/>
                </a:lnTo>
                <a:lnTo>
                  <a:pt x="54" y="19"/>
                </a:lnTo>
                <a:lnTo>
                  <a:pt x="63" y="9"/>
                </a:lnTo>
                <a:lnTo>
                  <a:pt x="74" y="3"/>
                </a:lnTo>
                <a:lnTo>
                  <a:pt x="86" y="0"/>
                </a:lnTo>
                <a:close/>
              </a:path>
            </a:pathLst>
          </a:custGeom>
          <a:solidFill>
            <a:srgbClr val="124C50"/>
          </a:solidFill>
          <a:ln>
            <a:noFill/>
          </a:ln>
          <a:effectLst>
            <a:outerShdw blurRad="50800" dist="38100" dir="2700000" algn="tl" rotWithShape="0">
              <a:srgbClr val="000000">
                <a:alpha val="40000"/>
              </a:srgbClr>
            </a:outerShdw>
          </a:effectLst>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Century Gothic"/>
              <a:ea typeface="Century Gothic"/>
              <a:cs typeface="Century Gothic"/>
              <a:sym typeface="Century Gothic"/>
            </a:endParaRPr>
          </a:p>
        </p:txBody>
      </p:sp>
      <p:sp>
        <p:nvSpPr>
          <p:cNvPr id="253" name="Google Shape;253;p19"/>
          <p:cNvSpPr/>
          <p:nvPr/>
        </p:nvSpPr>
        <p:spPr>
          <a:xfrm>
            <a:off x="772984" y="5896371"/>
            <a:ext cx="422400" cy="408667"/>
          </a:xfrm>
          <a:custGeom>
            <a:avLst/>
            <a:gdLst/>
            <a:ahLst/>
            <a:cxnLst/>
            <a:rect l="l" t="t" r="r" b="b"/>
            <a:pathLst>
              <a:path w="117" h="123" extrusionOk="0">
                <a:moveTo>
                  <a:pt x="54" y="38"/>
                </a:moveTo>
                <a:lnTo>
                  <a:pt x="61" y="38"/>
                </a:lnTo>
                <a:lnTo>
                  <a:pt x="66" y="41"/>
                </a:lnTo>
                <a:lnTo>
                  <a:pt x="72" y="43"/>
                </a:lnTo>
                <a:lnTo>
                  <a:pt x="75" y="45"/>
                </a:lnTo>
                <a:lnTo>
                  <a:pt x="76" y="47"/>
                </a:lnTo>
                <a:lnTo>
                  <a:pt x="78" y="47"/>
                </a:lnTo>
                <a:lnTo>
                  <a:pt x="63" y="62"/>
                </a:lnTo>
                <a:lnTo>
                  <a:pt x="62" y="60"/>
                </a:lnTo>
                <a:lnTo>
                  <a:pt x="61" y="59"/>
                </a:lnTo>
                <a:lnTo>
                  <a:pt x="57" y="58"/>
                </a:lnTo>
                <a:lnTo>
                  <a:pt x="54" y="57"/>
                </a:lnTo>
                <a:lnTo>
                  <a:pt x="51" y="58"/>
                </a:lnTo>
                <a:lnTo>
                  <a:pt x="49" y="59"/>
                </a:lnTo>
                <a:lnTo>
                  <a:pt x="46" y="60"/>
                </a:lnTo>
                <a:lnTo>
                  <a:pt x="24" y="83"/>
                </a:lnTo>
                <a:lnTo>
                  <a:pt x="21" y="85"/>
                </a:lnTo>
                <a:lnTo>
                  <a:pt x="20" y="88"/>
                </a:lnTo>
                <a:lnTo>
                  <a:pt x="20" y="91"/>
                </a:lnTo>
                <a:lnTo>
                  <a:pt x="20" y="94"/>
                </a:lnTo>
                <a:lnTo>
                  <a:pt x="21" y="97"/>
                </a:lnTo>
                <a:lnTo>
                  <a:pt x="24" y="100"/>
                </a:lnTo>
                <a:lnTo>
                  <a:pt x="24" y="100"/>
                </a:lnTo>
                <a:lnTo>
                  <a:pt x="27" y="102"/>
                </a:lnTo>
                <a:lnTo>
                  <a:pt x="31" y="104"/>
                </a:lnTo>
                <a:lnTo>
                  <a:pt x="33" y="104"/>
                </a:lnTo>
                <a:lnTo>
                  <a:pt x="36" y="104"/>
                </a:lnTo>
                <a:lnTo>
                  <a:pt x="38" y="102"/>
                </a:lnTo>
                <a:lnTo>
                  <a:pt x="41" y="100"/>
                </a:lnTo>
                <a:lnTo>
                  <a:pt x="51" y="91"/>
                </a:lnTo>
                <a:lnTo>
                  <a:pt x="54" y="89"/>
                </a:lnTo>
                <a:lnTo>
                  <a:pt x="58" y="88"/>
                </a:lnTo>
                <a:lnTo>
                  <a:pt x="61" y="89"/>
                </a:lnTo>
                <a:lnTo>
                  <a:pt x="65" y="91"/>
                </a:lnTo>
                <a:lnTo>
                  <a:pt x="66" y="94"/>
                </a:lnTo>
                <a:lnTo>
                  <a:pt x="67" y="97"/>
                </a:lnTo>
                <a:lnTo>
                  <a:pt x="66" y="101"/>
                </a:lnTo>
                <a:lnTo>
                  <a:pt x="65" y="104"/>
                </a:lnTo>
                <a:lnTo>
                  <a:pt x="55" y="114"/>
                </a:lnTo>
                <a:lnTo>
                  <a:pt x="45" y="121"/>
                </a:lnTo>
                <a:lnTo>
                  <a:pt x="33" y="123"/>
                </a:lnTo>
                <a:lnTo>
                  <a:pt x="33" y="123"/>
                </a:lnTo>
                <a:lnTo>
                  <a:pt x="21" y="121"/>
                </a:lnTo>
                <a:lnTo>
                  <a:pt x="11" y="114"/>
                </a:lnTo>
                <a:lnTo>
                  <a:pt x="10" y="113"/>
                </a:lnTo>
                <a:lnTo>
                  <a:pt x="3" y="102"/>
                </a:lnTo>
                <a:lnTo>
                  <a:pt x="0" y="91"/>
                </a:lnTo>
                <a:lnTo>
                  <a:pt x="3" y="79"/>
                </a:lnTo>
                <a:lnTo>
                  <a:pt x="10" y="70"/>
                </a:lnTo>
                <a:lnTo>
                  <a:pt x="32" y="47"/>
                </a:lnTo>
                <a:lnTo>
                  <a:pt x="42" y="40"/>
                </a:lnTo>
                <a:lnTo>
                  <a:pt x="54" y="38"/>
                </a:lnTo>
                <a:close/>
                <a:moveTo>
                  <a:pt x="86" y="0"/>
                </a:moveTo>
                <a:lnTo>
                  <a:pt x="97" y="3"/>
                </a:lnTo>
                <a:lnTo>
                  <a:pt x="107" y="9"/>
                </a:lnTo>
                <a:lnTo>
                  <a:pt x="108" y="9"/>
                </a:lnTo>
                <a:lnTo>
                  <a:pt x="114" y="20"/>
                </a:lnTo>
                <a:lnTo>
                  <a:pt x="117" y="32"/>
                </a:lnTo>
                <a:lnTo>
                  <a:pt x="114" y="43"/>
                </a:lnTo>
                <a:lnTo>
                  <a:pt x="108" y="54"/>
                </a:lnTo>
                <a:lnTo>
                  <a:pt x="86" y="76"/>
                </a:lnTo>
                <a:lnTo>
                  <a:pt x="75" y="83"/>
                </a:lnTo>
                <a:lnTo>
                  <a:pt x="63" y="85"/>
                </a:lnTo>
                <a:lnTo>
                  <a:pt x="63" y="85"/>
                </a:lnTo>
                <a:lnTo>
                  <a:pt x="51" y="83"/>
                </a:lnTo>
                <a:lnTo>
                  <a:pt x="42" y="76"/>
                </a:lnTo>
                <a:lnTo>
                  <a:pt x="41" y="75"/>
                </a:lnTo>
                <a:lnTo>
                  <a:pt x="54" y="62"/>
                </a:lnTo>
                <a:lnTo>
                  <a:pt x="55" y="63"/>
                </a:lnTo>
                <a:lnTo>
                  <a:pt x="58" y="64"/>
                </a:lnTo>
                <a:lnTo>
                  <a:pt x="61" y="66"/>
                </a:lnTo>
                <a:lnTo>
                  <a:pt x="63" y="66"/>
                </a:lnTo>
                <a:lnTo>
                  <a:pt x="67" y="66"/>
                </a:lnTo>
                <a:lnTo>
                  <a:pt x="70" y="64"/>
                </a:lnTo>
                <a:lnTo>
                  <a:pt x="72" y="63"/>
                </a:lnTo>
                <a:lnTo>
                  <a:pt x="95" y="41"/>
                </a:lnTo>
                <a:lnTo>
                  <a:pt x="96" y="38"/>
                </a:lnTo>
                <a:lnTo>
                  <a:pt x="97" y="36"/>
                </a:lnTo>
                <a:lnTo>
                  <a:pt x="97" y="32"/>
                </a:lnTo>
                <a:lnTo>
                  <a:pt x="97" y="29"/>
                </a:lnTo>
                <a:lnTo>
                  <a:pt x="96" y="26"/>
                </a:lnTo>
                <a:lnTo>
                  <a:pt x="95" y="24"/>
                </a:lnTo>
                <a:lnTo>
                  <a:pt x="93" y="22"/>
                </a:lnTo>
                <a:lnTo>
                  <a:pt x="91" y="21"/>
                </a:lnTo>
                <a:lnTo>
                  <a:pt x="88" y="20"/>
                </a:lnTo>
                <a:lnTo>
                  <a:pt x="86" y="19"/>
                </a:lnTo>
                <a:lnTo>
                  <a:pt x="82" y="20"/>
                </a:lnTo>
                <a:lnTo>
                  <a:pt x="79" y="21"/>
                </a:lnTo>
                <a:lnTo>
                  <a:pt x="76" y="22"/>
                </a:lnTo>
                <a:lnTo>
                  <a:pt x="67" y="32"/>
                </a:lnTo>
                <a:lnTo>
                  <a:pt x="65" y="34"/>
                </a:lnTo>
                <a:lnTo>
                  <a:pt x="61" y="34"/>
                </a:lnTo>
                <a:lnTo>
                  <a:pt x="57" y="34"/>
                </a:lnTo>
                <a:lnTo>
                  <a:pt x="54" y="32"/>
                </a:lnTo>
                <a:lnTo>
                  <a:pt x="51" y="29"/>
                </a:lnTo>
                <a:lnTo>
                  <a:pt x="51" y="25"/>
                </a:lnTo>
                <a:lnTo>
                  <a:pt x="51" y="21"/>
                </a:lnTo>
                <a:lnTo>
                  <a:pt x="54" y="19"/>
                </a:lnTo>
                <a:lnTo>
                  <a:pt x="63" y="9"/>
                </a:lnTo>
                <a:lnTo>
                  <a:pt x="74" y="3"/>
                </a:lnTo>
                <a:lnTo>
                  <a:pt x="86" y="0"/>
                </a:lnTo>
                <a:close/>
              </a:path>
            </a:pathLst>
          </a:custGeom>
          <a:solidFill>
            <a:srgbClr val="124C50"/>
          </a:solidFill>
          <a:ln>
            <a:noFill/>
          </a:ln>
          <a:effectLst>
            <a:outerShdw blurRad="50800" dist="38100" dir="2700000" algn="tl" rotWithShape="0">
              <a:srgbClr val="000000">
                <a:alpha val="40000"/>
              </a:srgbClr>
            </a:outerShdw>
          </a:effectLst>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Century Gothic"/>
              <a:ea typeface="Century Gothic"/>
              <a:cs typeface="Century Gothic"/>
              <a:sym typeface="Century Gothic"/>
            </a:endParaRPr>
          </a:p>
        </p:txBody>
      </p:sp>
      <p:sp>
        <p:nvSpPr>
          <p:cNvPr id="254" name="Google Shape;254;p19"/>
          <p:cNvSpPr/>
          <p:nvPr/>
        </p:nvSpPr>
        <p:spPr>
          <a:xfrm>
            <a:off x="1847684" y="4442109"/>
            <a:ext cx="5037446" cy="497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sng" strike="noStrike" cap="none">
                <a:solidFill>
                  <a:schemeClr val="hlink"/>
                </a:solidFill>
                <a:latin typeface="Century Gothic"/>
                <a:ea typeface="Century Gothic"/>
                <a:cs typeface="Century Gothic"/>
                <a:sym typeface="Century Gothic"/>
                <a:hlinkClick r:id="rId7"/>
              </a:rPr>
              <a:t>Cloud Compliance</a:t>
            </a:r>
            <a:endParaRPr sz="2400" b="0" i="0" u="none" strike="noStrike" cap="none">
              <a:solidFill>
                <a:srgbClr val="000000"/>
              </a:solidFill>
              <a:latin typeface="Century Gothic"/>
              <a:ea typeface="Century Gothic"/>
              <a:cs typeface="Century Gothic"/>
              <a:sym typeface="Century Gothic"/>
            </a:endParaRPr>
          </a:p>
        </p:txBody>
      </p:sp>
      <p:sp>
        <p:nvSpPr>
          <p:cNvPr id="255" name="Google Shape;255;p19"/>
          <p:cNvSpPr/>
          <p:nvPr/>
        </p:nvSpPr>
        <p:spPr>
          <a:xfrm>
            <a:off x="1830938" y="3072143"/>
            <a:ext cx="5037446" cy="511071"/>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None/>
            </a:pPr>
            <a:r>
              <a:rPr lang="en-US" sz="2400" b="0" i="0" u="sng" strike="noStrike" cap="none">
                <a:solidFill>
                  <a:schemeClr val="hlink"/>
                </a:solidFill>
                <a:latin typeface="Century Gothic"/>
                <a:ea typeface="Century Gothic"/>
                <a:cs typeface="Century Gothic"/>
                <a:sym typeface="Century Gothic"/>
                <a:hlinkClick r:id="rId8"/>
              </a:rPr>
              <a:t>Data Model</a:t>
            </a:r>
            <a:endParaRPr sz="2400" b="1" i="0" u="none" strike="noStrike" cap="none">
              <a:solidFill>
                <a:srgbClr val="DB7051"/>
              </a:solidFill>
              <a:latin typeface="Century Gothic"/>
              <a:ea typeface="Century Gothic"/>
              <a:cs typeface="Century Gothic"/>
              <a:sym typeface="Century Gothic"/>
            </a:endParaRPr>
          </a:p>
          <a:p>
            <a:pPr marL="0" marR="0" lvl="0" indent="0" algn="l" rtl="0">
              <a:lnSpc>
                <a:spcPct val="130000"/>
              </a:lnSpc>
              <a:spcBef>
                <a:spcPts val="0"/>
              </a:spcBef>
              <a:spcAft>
                <a:spcPts val="0"/>
              </a:spcAft>
              <a:buClr>
                <a:srgbClr val="000000"/>
              </a:buClr>
              <a:buSzPts val="2400"/>
              <a:buFont typeface="Arial"/>
              <a:buNone/>
            </a:pPr>
            <a:endParaRPr sz="2400" b="0" i="0" u="none" strike="noStrike" cap="none">
              <a:solidFill>
                <a:srgbClr val="262626"/>
              </a:solidFill>
              <a:latin typeface="Century Gothic"/>
              <a:ea typeface="Century Gothic"/>
              <a:cs typeface="Century Gothic"/>
              <a:sym typeface="Century Gothic"/>
            </a:endParaRPr>
          </a:p>
        </p:txBody>
      </p:sp>
      <p:sp>
        <p:nvSpPr>
          <p:cNvPr id="256" name="Google Shape;256;p19"/>
          <p:cNvSpPr/>
          <p:nvPr/>
        </p:nvSpPr>
        <p:spPr>
          <a:xfrm>
            <a:off x="1830938" y="5798910"/>
            <a:ext cx="5037446" cy="497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sng" strike="noStrike" cap="none">
                <a:solidFill>
                  <a:schemeClr val="hlink"/>
                </a:solidFill>
                <a:latin typeface="Century Gothic"/>
                <a:ea typeface="Century Gothic"/>
                <a:cs typeface="Century Gothic"/>
                <a:sym typeface="Century Gothic"/>
                <a:hlinkClick r:id="rId9"/>
              </a:rPr>
              <a:t>Why elasticity matter!</a:t>
            </a:r>
            <a:endParaRPr sz="2400" b="0" i="0" u="none" strike="noStrike" cap="none">
              <a:solidFill>
                <a:srgbClr val="000000"/>
              </a:solidFill>
              <a:latin typeface="Century Gothic"/>
              <a:ea typeface="Century Gothic"/>
              <a:cs typeface="Century Gothic"/>
              <a:sym typeface="Century Gothic"/>
            </a:endParaRP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0"/>
          <p:cNvSpPr/>
          <p:nvPr/>
        </p:nvSpPr>
        <p:spPr>
          <a:xfrm>
            <a:off x="2961427" y="294427"/>
            <a:ext cx="6269146" cy="6269146"/>
          </a:xfrm>
          <a:prstGeom prst="ellipse">
            <a:avLst/>
          </a:prstGeom>
          <a:noFill/>
          <a:ln w="28575" cap="flat" cmpd="sng">
            <a:solidFill>
              <a:srgbClr val="F6F9FC"/>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62" name="Google Shape;262;p20"/>
          <p:cNvSpPr/>
          <p:nvPr/>
        </p:nvSpPr>
        <p:spPr>
          <a:xfrm flipH="1">
            <a:off x="2684077" y="3195699"/>
            <a:ext cx="466601" cy="466601"/>
          </a:xfrm>
          <a:prstGeom prst="ellipse">
            <a:avLst/>
          </a:prstGeom>
          <a:gradFill>
            <a:gsLst>
              <a:gs pos="0">
                <a:srgbClr val="BFBFBF"/>
              </a:gs>
              <a:gs pos="12000">
                <a:srgbClr val="BFBFBF"/>
              </a:gs>
              <a:gs pos="100000">
                <a:schemeClr val="lt1"/>
              </a:gs>
            </a:gsLst>
            <a:lin ang="270000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63" name="Google Shape;263;p20"/>
          <p:cNvSpPr/>
          <p:nvPr/>
        </p:nvSpPr>
        <p:spPr>
          <a:xfrm flipH="1">
            <a:off x="7452009" y="442933"/>
            <a:ext cx="466601" cy="466601"/>
          </a:xfrm>
          <a:prstGeom prst="ellipse">
            <a:avLst/>
          </a:prstGeom>
          <a:gradFill>
            <a:gsLst>
              <a:gs pos="0">
                <a:srgbClr val="BFBFBF"/>
              </a:gs>
              <a:gs pos="12000">
                <a:srgbClr val="BFBFBF"/>
              </a:gs>
              <a:gs pos="100000">
                <a:schemeClr val="lt1"/>
              </a:gs>
            </a:gsLst>
            <a:lin ang="270000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64" name="Google Shape;264;p20"/>
          <p:cNvSpPr/>
          <p:nvPr/>
        </p:nvSpPr>
        <p:spPr>
          <a:xfrm flipH="1">
            <a:off x="7452009" y="5948466"/>
            <a:ext cx="466601" cy="466601"/>
          </a:xfrm>
          <a:prstGeom prst="ellipse">
            <a:avLst/>
          </a:prstGeom>
          <a:gradFill>
            <a:gsLst>
              <a:gs pos="0">
                <a:srgbClr val="BFBFBF"/>
              </a:gs>
              <a:gs pos="12000">
                <a:srgbClr val="BFBFBF"/>
              </a:gs>
              <a:gs pos="100000">
                <a:schemeClr val="lt1"/>
              </a:gs>
            </a:gsLst>
            <a:lin ang="270000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65" name="Google Shape;265;p20"/>
          <p:cNvSpPr/>
          <p:nvPr/>
        </p:nvSpPr>
        <p:spPr>
          <a:xfrm>
            <a:off x="1199949" y="-1467051"/>
            <a:ext cx="9792102" cy="9792100"/>
          </a:xfrm>
          <a:prstGeom prst="ellipse">
            <a:avLst/>
          </a:prstGeom>
          <a:noFill/>
          <a:ln w="28575" cap="flat" cmpd="sng">
            <a:solidFill>
              <a:srgbClr val="F6F9FC"/>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66" name="Google Shape;266;p20"/>
          <p:cNvSpPr/>
          <p:nvPr/>
        </p:nvSpPr>
        <p:spPr>
          <a:xfrm rot="10800000">
            <a:off x="3848503" y="1181502"/>
            <a:ext cx="4494994" cy="4494994"/>
          </a:xfrm>
          <a:prstGeom prst="ellipse">
            <a:avLst/>
          </a:prstGeom>
          <a:gradFill>
            <a:gsLst>
              <a:gs pos="0">
                <a:srgbClr val="BFBFBF"/>
              </a:gs>
              <a:gs pos="12000">
                <a:srgbClr val="BFBFBF"/>
              </a:gs>
              <a:gs pos="100000">
                <a:schemeClr val="lt1"/>
              </a:gs>
            </a:gsLst>
            <a:lin ang="270000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67" name="Google Shape;267;p20"/>
          <p:cNvSpPr txBox="1"/>
          <p:nvPr/>
        </p:nvSpPr>
        <p:spPr>
          <a:xfrm>
            <a:off x="4096092" y="2752859"/>
            <a:ext cx="3999813" cy="1323439"/>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1" i="0" u="none" strike="noStrike" cap="none">
                <a:solidFill>
                  <a:srgbClr val="DB7051"/>
                </a:solidFill>
                <a:latin typeface="Century Gothic"/>
                <a:ea typeface="Century Gothic"/>
                <a:cs typeface="Century Gothic"/>
                <a:sym typeface="Century Gothic"/>
              </a:rPr>
              <a:t>THANKS</a:t>
            </a:r>
            <a:endParaRPr sz="8000" b="1" i="0" u="none" strike="noStrike" cap="none">
              <a:solidFill>
                <a:srgbClr val="DB7051"/>
              </a:solidFill>
              <a:latin typeface="Century Gothic"/>
              <a:ea typeface="Century Gothic"/>
              <a:cs typeface="Century Gothic"/>
              <a:sym typeface="Century Gothic"/>
            </a:endParaRP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0"/>
          <p:cNvSpPr/>
          <p:nvPr/>
        </p:nvSpPr>
        <p:spPr>
          <a:xfrm>
            <a:off x="3260580" y="295742"/>
            <a:ext cx="5670848" cy="110799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6600"/>
              <a:buFont typeface="Arial"/>
              <a:buNone/>
            </a:pPr>
            <a:r>
              <a:rPr lang="en-US" sz="6600" b="1" i="0" u="none" strike="noStrike" cap="none">
                <a:solidFill>
                  <a:srgbClr val="BFBFBF"/>
                </a:solidFill>
                <a:latin typeface="Arial"/>
                <a:ea typeface="Arial"/>
                <a:cs typeface="Arial"/>
                <a:sym typeface="Arial"/>
              </a:rPr>
              <a:t>Process Flow</a:t>
            </a:r>
            <a:endParaRPr sz="3200" b="1" i="0" u="none" strike="noStrike" cap="none">
              <a:solidFill>
                <a:srgbClr val="BFBFBF"/>
              </a:solidFill>
              <a:latin typeface="Arial"/>
              <a:ea typeface="Arial"/>
              <a:cs typeface="Arial"/>
              <a:sym typeface="Arial"/>
            </a:endParaRPr>
          </a:p>
        </p:txBody>
      </p:sp>
      <p:pic>
        <p:nvPicPr>
          <p:cNvPr id="50" name="Google Shape;50;p10"/>
          <p:cNvPicPr preferRelativeResize="0"/>
          <p:nvPr/>
        </p:nvPicPr>
        <p:blipFill rotWithShape="1">
          <a:blip r:embed="rId3">
            <a:alphaModFix/>
          </a:blip>
          <a:srcRect l="1493" r="1493"/>
          <a:stretch/>
        </p:blipFill>
        <p:spPr>
          <a:xfrm>
            <a:off x="1430208" y="1383246"/>
            <a:ext cx="9727007" cy="4092717"/>
          </a:xfrm>
          <a:prstGeom prst="rect">
            <a:avLst/>
          </a:prstGeom>
          <a:noFill/>
          <a:ln>
            <a:noFill/>
          </a:ln>
          <a:effectLst>
            <a:outerShdw blurRad="50800" dist="38100" dir="2700000" algn="tl" rotWithShape="0">
              <a:srgbClr val="000000">
                <a:alpha val="40000"/>
              </a:srgbClr>
            </a:outerShdw>
          </a:effectLst>
        </p:spPr>
      </p:pic>
      <p:sp>
        <p:nvSpPr>
          <p:cNvPr id="51" name="Google Shape;51;p10"/>
          <p:cNvSpPr txBox="1"/>
          <p:nvPr/>
        </p:nvSpPr>
        <p:spPr>
          <a:xfrm>
            <a:off x="1632858" y="5388070"/>
            <a:ext cx="1843200" cy="914400"/>
          </a:xfrm>
          <a:prstGeom prst="rect">
            <a:avLst/>
          </a:prstGeom>
          <a:blipFill rotWithShape="1">
            <a:blip r:embed="rId4">
              <a:alphaModFix/>
            </a:blip>
            <a:stretch>
              <a:fillRect/>
            </a:stretch>
          </a:blip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Calibri"/>
              <a:buNone/>
            </a:pPr>
            <a:r>
              <a:rPr lang="en-US" sz="1800" b="1" i="0" u="none" strike="noStrike" cap="none">
                <a:solidFill>
                  <a:schemeClr val="lt1"/>
                </a:solidFill>
                <a:latin typeface="Calibri"/>
                <a:ea typeface="Calibri"/>
                <a:cs typeface="Calibri"/>
                <a:sym typeface="Calibri"/>
              </a:rPr>
              <a:t>Analyze </a:t>
            </a:r>
            <a:r>
              <a:rPr lang="en-US" sz="1800" b="1">
                <a:solidFill>
                  <a:schemeClr val="lt1"/>
                </a:solidFill>
                <a:latin typeface="Calibri"/>
                <a:ea typeface="Calibri"/>
                <a:cs typeface="Calibri"/>
                <a:sym typeface="Calibri"/>
              </a:rPr>
              <a:t>and queue customer </a:t>
            </a:r>
            <a:r>
              <a:rPr lang="en-US" sz="1800" b="1" i="0" u="none" strike="noStrike" cap="none">
                <a:solidFill>
                  <a:schemeClr val="lt1"/>
                </a:solidFill>
                <a:latin typeface="Calibri"/>
                <a:ea typeface="Calibri"/>
                <a:cs typeface="Calibri"/>
                <a:sym typeface="Calibri"/>
              </a:rPr>
              <a:t>request</a:t>
            </a:r>
            <a:endParaRPr sz="1800" b="1">
              <a:solidFill>
                <a:schemeClr val="lt1"/>
              </a:solidFill>
              <a:latin typeface="Calibri"/>
              <a:ea typeface="Calibri"/>
              <a:cs typeface="Calibri"/>
              <a:sym typeface="Calibri"/>
            </a:endParaRPr>
          </a:p>
        </p:txBody>
      </p:sp>
      <p:sp>
        <p:nvSpPr>
          <p:cNvPr id="52" name="Google Shape;52;p10"/>
          <p:cNvSpPr txBox="1"/>
          <p:nvPr/>
        </p:nvSpPr>
        <p:spPr>
          <a:xfrm>
            <a:off x="4178670" y="5388070"/>
            <a:ext cx="2491800" cy="914400"/>
          </a:xfrm>
          <a:prstGeom prst="rect">
            <a:avLst/>
          </a:prstGeom>
          <a:blipFill rotWithShape="1">
            <a:blip r:embed="rId4">
              <a:alphaModFix/>
            </a:blip>
            <a:stretch>
              <a:fillRect/>
            </a:stretch>
          </a:blip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Calibri"/>
              <a:buNone/>
            </a:pPr>
            <a:r>
              <a:rPr lang="en-US" sz="1800" b="1" i="0" u="none" strike="noStrike" cap="none">
                <a:solidFill>
                  <a:schemeClr val="lt1"/>
                </a:solidFill>
                <a:latin typeface="Calibri"/>
                <a:ea typeface="Calibri"/>
                <a:cs typeface="Calibri"/>
                <a:sym typeface="Calibri"/>
              </a:rPr>
              <a:t>Process request through Master-Data management services</a:t>
            </a:r>
            <a:endParaRPr sz="1800" b="1" i="0" u="none" strike="noStrike" cap="none">
              <a:solidFill>
                <a:schemeClr val="lt1"/>
              </a:solidFill>
              <a:latin typeface="Calibri"/>
              <a:ea typeface="Calibri"/>
              <a:cs typeface="Calibri"/>
              <a:sym typeface="Calibri"/>
            </a:endParaRPr>
          </a:p>
        </p:txBody>
      </p:sp>
      <p:sp>
        <p:nvSpPr>
          <p:cNvPr id="53" name="Google Shape;53;p10"/>
          <p:cNvSpPr txBox="1"/>
          <p:nvPr/>
        </p:nvSpPr>
        <p:spPr>
          <a:xfrm>
            <a:off x="6838789" y="5396009"/>
            <a:ext cx="1782829" cy="914400"/>
          </a:xfrm>
          <a:prstGeom prst="rect">
            <a:avLst/>
          </a:prstGeom>
          <a:blipFill rotWithShape="1">
            <a:blip r:embed="rId4">
              <a:alphaModFix/>
            </a:blip>
            <a:stretch>
              <a:fillRect/>
            </a:stretch>
          </a:blip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Calibri"/>
              <a:buNone/>
            </a:pPr>
            <a:r>
              <a:rPr lang="en-US" sz="1800" b="1" i="0" u="none" strike="noStrike" cap="none">
                <a:solidFill>
                  <a:schemeClr val="lt1"/>
                </a:solidFill>
                <a:latin typeface="Calibri"/>
                <a:ea typeface="Calibri"/>
                <a:cs typeface="Calibri"/>
                <a:sym typeface="Calibri"/>
              </a:rPr>
              <a:t>Storage of results in </a:t>
            </a:r>
            <a:r>
              <a:rPr lang="en-US" sz="1800" b="1">
                <a:solidFill>
                  <a:schemeClr val="lt1"/>
                </a:solidFill>
                <a:latin typeface="Calibri"/>
                <a:ea typeface="Calibri"/>
                <a:cs typeface="Calibri"/>
                <a:sym typeface="Calibri"/>
              </a:rPr>
              <a:t>C</a:t>
            </a:r>
            <a:r>
              <a:rPr lang="en-US" sz="1800" b="1" i="0" u="none" strike="noStrike" cap="none">
                <a:solidFill>
                  <a:schemeClr val="lt1"/>
                </a:solidFill>
                <a:latin typeface="Calibri"/>
                <a:ea typeface="Calibri"/>
                <a:cs typeface="Calibri"/>
                <a:sym typeface="Calibri"/>
              </a:rPr>
              <a:t>loud </a:t>
            </a:r>
            <a:r>
              <a:rPr lang="en-US" sz="1800" b="1">
                <a:solidFill>
                  <a:schemeClr val="lt1"/>
                </a:solidFill>
                <a:latin typeface="Calibri"/>
                <a:ea typeface="Calibri"/>
                <a:cs typeface="Calibri"/>
                <a:sym typeface="Calibri"/>
              </a:rPr>
              <a:t>Database</a:t>
            </a:r>
            <a:r>
              <a:rPr lang="en-US" sz="1800" b="1" i="0" u="none" strike="noStrike" cap="none">
                <a:solidFill>
                  <a:schemeClr val="lt1"/>
                </a:solidFill>
                <a:latin typeface="Calibri"/>
                <a:ea typeface="Calibri"/>
                <a:cs typeface="Calibri"/>
                <a:sym typeface="Calibri"/>
              </a:rPr>
              <a:t> server</a:t>
            </a:r>
            <a:endParaRPr sz="1800" b="1" i="0" u="none" strike="noStrike" cap="none">
              <a:solidFill>
                <a:schemeClr val="lt1"/>
              </a:solidFill>
              <a:latin typeface="Calibri"/>
              <a:ea typeface="Calibri"/>
              <a:cs typeface="Calibri"/>
              <a:sym typeface="Calibri"/>
            </a:endParaRPr>
          </a:p>
        </p:txBody>
      </p:sp>
      <p:sp>
        <p:nvSpPr>
          <p:cNvPr id="54" name="Google Shape;54;p10"/>
          <p:cNvSpPr txBox="1"/>
          <p:nvPr/>
        </p:nvSpPr>
        <p:spPr>
          <a:xfrm>
            <a:off x="8789894" y="5396009"/>
            <a:ext cx="2367322" cy="914400"/>
          </a:xfrm>
          <a:prstGeom prst="rect">
            <a:avLst/>
          </a:prstGeom>
          <a:blipFill rotWithShape="1">
            <a:blip r:embed="rId4">
              <a:alphaModFix/>
            </a:blip>
            <a:stretch>
              <a:fillRect/>
            </a:stretch>
          </a:blip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Calibri"/>
              <a:buNone/>
            </a:pPr>
            <a:r>
              <a:rPr lang="en-US" sz="1800" b="1" i="0" u="none" strike="noStrike" cap="none">
                <a:solidFill>
                  <a:schemeClr val="lt1"/>
                </a:solidFill>
                <a:latin typeface="Calibri"/>
                <a:ea typeface="Calibri"/>
                <a:cs typeface="Calibri"/>
                <a:sym typeface="Calibri"/>
              </a:rPr>
              <a:t>Predictive Analysis and Business Metrics reported on response</a:t>
            </a:r>
            <a:endParaRPr sz="1800" b="1" i="0" u="none" strike="noStrike" cap="none">
              <a:solidFill>
                <a:schemeClr val="lt1"/>
              </a:solidFill>
              <a:latin typeface="Calibri"/>
              <a:ea typeface="Calibri"/>
              <a:cs typeface="Calibri"/>
              <a:sym typeface="Calibri"/>
            </a:endParaRP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8"/>
        <p:cNvGrpSpPr/>
        <p:nvPr/>
      </p:nvGrpSpPr>
      <p:grpSpPr>
        <a:xfrm>
          <a:off x="0" y="0"/>
          <a:ext cx="0" cy="0"/>
          <a:chOff x="0" y="0"/>
          <a:chExt cx="0" cy="0"/>
        </a:xfrm>
      </p:grpSpPr>
      <p:sp>
        <p:nvSpPr>
          <p:cNvPr id="59" name="Google Shape;59;p11"/>
          <p:cNvSpPr/>
          <p:nvPr/>
        </p:nvSpPr>
        <p:spPr>
          <a:xfrm>
            <a:off x="2453745" y="5226784"/>
            <a:ext cx="7175447" cy="163121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entury Gothic"/>
              <a:buNone/>
            </a:pPr>
            <a:endParaRPr sz="1800" b="0" i="0" u="none" strike="noStrike" cap="none">
              <a:solidFill>
                <a:schemeClr val="dk1"/>
              </a:solidFill>
              <a:latin typeface="Century Gothic"/>
              <a:ea typeface="Century Gothic"/>
              <a:cs typeface="Century Gothic"/>
              <a:sym typeface="Century Gothic"/>
            </a:endParaRPr>
          </a:p>
        </p:txBody>
      </p:sp>
      <p:sp>
        <p:nvSpPr>
          <p:cNvPr id="60" name="Google Shape;60;p11"/>
          <p:cNvSpPr txBox="1"/>
          <p:nvPr/>
        </p:nvSpPr>
        <p:spPr>
          <a:xfrm>
            <a:off x="3265714" y="363893"/>
            <a:ext cx="6036907"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entury Gothic"/>
              <a:buNone/>
            </a:pPr>
            <a:endParaRPr sz="1800" b="0" i="0" u="none" strike="noStrike" cap="none">
              <a:solidFill>
                <a:schemeClr val="dk1"/>
              </a:solidFill>
              <a:latin typeface="Century Gothic"/>
              <a:ea typeface="Century Gothic"/>
              <a:cs typeface="Century Gothic"/>
              <a:sym typeface="Century Gothic"/>
            </a:endParaRPr>
          </a:p>
        </p:txBody>
      </p:sp>
      <p:graphicFrame>
        <p:nvGraphicFramePr>
          <p:cNvPr id="61" name="Google Shape;61;p11"/>
          <p:cNvGraphicFramePr/>
          <p:nvPr/>
        </p:nvGraphicFramePr>
        <p:xfrm>
          <a:off x="562223" y="2333579"/>
          <a:ext cx="7038575" cy="3145110"/>
        </p:xfrm>
        <a:graphic>
          <a:graphicData uri="http://schemas.openxmlformats.org/drawingml/2006/table">
            <a:tbl>
              <a:tblPr>
                <a:noFill/>
                <a:tableStyleId>{4A247049-4149-4B84-A924-AF9748CE01FC}</a:tableStyleId>
              </a:tblPr>
              <a:tblGrid>
                <a:gridCol w="1486750">
                  <a:extLst>
                    <a:ext uri="{9D8B030D-6E8A-4147-A177-3AD203B41FA5}">
                      <a16:colId xmlns:a16="http://schemas.microsoft.com/office/drawing/2014/main" val="20000"/>
                    </a:ext>
                  </a:extLst>
                </a:gridCol>
                <a:gridCol w="1022675">
                  <a:extLst>
                    <a:ext uri="{9D8B030D-6E8A-4147-A177-3AD203B41FA5}">
                      <a16:colId xmlns:a16="http://schemas.microsoft.com/office/drawing/2014/main" val="20001"/>
                    </a:ext>
                  </a:extLst>
                </a:gridCol>
                <a:gridCol w="1009850">
                  <a:extLst>
                    <a:ext uri="{9D8B030D-6E8A-4147-A177-3AD203B41FA5}">
                      <a16:colId xmlns:a16="http://schemas.microsoft.com/office/drawing/2014/main" val="20002"/>
                    </a:ext>
                  </a:extLst>
                </a:gridCol>
                <a:gridCol w="818950">
                  <a:extLst>
                    <a:ext uri="{9D8B030D-6E8A-4147-A177-3AD203B41FA5}">
                      <a16:colId xmlns:a16="http://schemas.microsoft.com/office/drawing/2014/main" val="20003"/>
                    </a:ext>
                  </a:extLst>
                </a:gridCol>
                <a:gridCol w="1292625">
                  <a:extLst>
                    <a:ext uri="{9D8B030D-6E8A-4147-A177-3AD203B41FA5}">
                      <a16:colId xmlns:a16="http://schemas.microsoft.com/office/drawing/2014/main" val="20004"/>
                    </a:ext>
                  </a:extLst>
                </a:gridCol>
                <a:gridCol w="1407725">
                  <a:extLst>
                    <a:ext uri="{9D8B030D-6E8A-4147-A177-3AD203B41FA5}">
                      <a16:colId xmlns:a16="http://schemas.microsoft.com/office/drawing/2014/main" val="20005"/>
                    </a:ext>
                  </a:extLst>
                </a:gridCol>
              </a:tblGrid>
              <a:tr h="302400">
                <a:tc rowSpan="2">
                  <a:txBody>
                    <a:bodyPr/>
                    <a:lstStyle/>
                    <a:p>
                      <a:pPr marL="0" marR="0" lvl="0" indent="0" algn="ctr" rtl="0">
                        <a:lnSpc>
                          <a:spcPct val="100000"/>
                        </a:lnSpc>
                        <a:spcBef>
                          <a:spcPts val="0"/>
                        </a:spcBef>
                        <a:spcAft>
                          <a:spcPts val="0"/>
                        </a:spcAft>
                        <a:buClr>
                          <a:schemeClr val="lt1"/>
                        </a:buClr>
                        <a:buSzPts val="1200"/>
                        <a:buFont typeface="Century Gothic"/>
                        <a:buNone/>
                      </a:pPr>
                      <a:r>
                        <a:rPr lang="en-US" sz="1200" b="1" u="none" strike="noStrike" cap="none">
                          <a:solidFill>
                            <a:srgbClr val="134F5C"/>
                          </a:solidFill>
                        </a:rPr>
                        <a:t>Station</a:t>
                      </a:r>
                      <a:endParaRPr sz="1200" b="1" u="none" strike="noStrike" cap="none">
                        <a:solidFill>
                          <a:srgbClr val="134F5C"/>
                        </a:solidFill>
                        <a:latin typeface="Calibri"/>
                        <a:ea typeface="Calibri"/>
                        <a:cs typeface="Calibri"/>
                        <a:sym typeface="Calibri"/>
                      </a:endParaRPr>
                    </a:p>
                  </a:txBody>
                  <a:tcPr marL="68575" marR="68575" marT="0" marB="0" anchor="ctr">
                    <a:lnR w="9525" cap="flat" cmpd="sng">
                      <a:solidFill>
                        <a:schemeClr val="lt1"/>
                      </a:solidFill>
                      <a:prstDash val="solid"/>
                      <a:round/>
                      <a:headEnd type="none" w="sm" len="sm"/>
                      <a:tailEnd type="none" w="sm" len="sm"/>
                    </a:lnR>
                    <a:lnB w="9525" cap="flat" cmpd="sng">
                      <a:solidFill>
                        <a:schemeClr val="lt1"/>
                      </a:solidFill>
                      <a:prstDash val="solid"/>
                      <a:round/>
                      <a:headEnd type="none" w="sm" len="sm"/>
                      <a:tailEnd type="none" w="sm" len="sm"/>
                    </a:lnB>
                  </a:tcPr>
                </a:tc>
                <a:tc rowSpan="2">
                  <a:txBody>
                    <a:bodyPr/>
                    <a:lstStyle/>
                    <a:p>
                      <a:pPr marL="0" marR="0" lvl="0" indent="0" algn="ctr" rtl="0">
                        <a:lnSpc>
                          <a:spcPct val="100000"/>
                        </a:lnSpc>
                        <a:spcBef>
                          <a:spcPts val="0"/>
                        </a:spcBef>
                        <a:spcAft>
                          <a:spcPts val="0"/>
                        </a:spcAft>
                        <a:buClr>
                          <a:schemeClr val="lt1"/>
                        </a:buClr>
                        <a:buSzPts val="1200"/>
                        <a:buFont typeface="Century Gothic"/>
                        <a:buNone/>
                      </a:pPr>
                      <a:r>
                        <a:rPr lang="en-US" sz="1200" b="1" u="none" strike="noStrike" cap="none">
                          <a:solidFill>
                            <a:srgbClr val="134F5C"/>
                          </a:solidFill>
                        </a:rPr>
                        <a:t>#1</a:t>
                      </a:r>
                      <a:endParaRPr sz="1200" b="1" u="none" strike="noStrike" cap="none">
                        <a:solidFill>
                          <a:srgbClr val="134F5C"/>
                        </a:solidFill>
                        <a:latin typeface="Calibri"/>
                        <a:ea typeface="Calibri"/>
                        <a:cs typeface="Calibri"/>
                        <a:sym typeface="Calibri"/>
                      </a:endParaRPr>
                    </a:p>
                  </a:txBody>
                  <a:tcPr marL="68575" marR="6857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B w="9525" cap="flat" cmpd="sng">
                      <a:solidFill>
                        <a:schemeClr val="lt1"/>
                      </a:solidFill>
                      <a:prstDash val="solid"/>
                      <a:round/>
                      <a:headEnd type="none" w="sm" len="sm"/>
                      <a:tailEnd type="none" w="sm" len="sm"/>
                    </a:lnB>
                  </a:tcPr>
                </a:tc>
                <a:tc gridSpan="2">
                  <a:txBody>
                    <a:bodyPr/>
                    <a:lstStyle/>
                    <a:p>
                      <a:pPr marL="0" marR="0" lvl="0" indent="0" algn="ctr" rtl="0">
                        <a:lnSpc>
                          <a:spcPct val="100000"/>
                        </a:lnSpc>
                        <a:spcBef>
                          <a:spcPts val="0"/>
                        </a:spcBef>
                        <a:spcAft>
                          <a:spcPts val="0"/>
                        </a:spcAft>
                        <a:buClr>
                          <a:schemeClr val="lt1"/>
                        </a:buClr>
                        <a:buSzPts val="1200"/>
                        <a:buFont typeface="Century Gothic"/>
                        <a:buNone/>
                      </a:pPr>
                      <a:r>
                        <a:rPr lang="en-US" sz="1200" b="1" u="none" strike="noStrike" cap="none">
                          <a:solidFill>
                            <a:srgbClr val="134F5C"/>
                          </a:solidFill>
                        </a:rPr>
                        <a:t>#2</a:t>
                      </a:r>
                      <a:endParaRPr sz="1200" b="1" u="none" strike="noStrike" cap="none">
                        <a:solidFill>
                          <a:srgbClr val="134F5C"/>
                        </a:solidFill>
                        <a:latin typeface="Calibri"/>
                        <a:ea typeface="Calibri"/>
                        <a:cs typeface="Calibri"/>
                        <a:sym typeface="Calibri"/>
                      </a:endParaRPr>
                    </a:p>
                  </a:txBody>
                  <a:tcPr marL="68575" marR="6857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B w="9525" cap="flat" cmpd="sng">
                      <a:solidFill>
                        <a:schemeClr val="lt1"/>
                      </a:solidFill>
                      <a:prstDash val="solid"/>
                      <a:round/>
                      <a:headEnd type="none" w="sm" len="sm"/>
                      <a:tailEnd type="none" w="sm" len="sm"/>
                    </a:lnB>
                  </a:tcPr>
                </a:tc>
                <a:tc hMerge="1">
                  <a:txBody>
                    <a:bodyPr/>
                    <a:lstStyle/>
                    <a:p>
                      <a:endParaRPr lang="en-US"/>
                    </a:p>
                  </a:txBody>
                  <a:tcPr/>
                </a:tc>
                <a:tc rowSpan="2">
                  <a:txBody>
                    <a:bodyPr/>
                    <a:lstStyle/>
                    <a:p>
                      <a:pPr marL="0" marR="0" lvl="0" indent="0" algn="ctr" rtl="0">
                        <a:lnSpc>
                          <a:spcPct val="100000"/>
                        </a:lnSpc>
                        <a:spcBef>
                          <a:spcPts val="0"/>
                        </a:spcBef>
                        <a:spcAft>
                          <a:spcPts val="0"/>
                        </a:spcAft>
                        <a:buClr>
                          <a:schemeClr val="lt1"/>
                        </a:buClr>
                        <a:buSzPts val="1200"/>
                        <a:buFont typeface="Century Gothic"/>
                        <a:buNone/>
                      </a:pPr>
                      <a:r>
                        <a:rPr lang="en-US" sz="1200" b="1" u="none" strike="noStrike" cap="none">
                          <a:solidFill>
                            <a:srgbClr val="134F5C"/>
                          </a:solidFill>
                        </a:rPr>
                        <a:t>#3</a:t>
                      </a:r>
                      <a:endParaRPr sz="1200" b="1" u="none" strike="noStrike" cap="none">
                        <a:solidFill>
                          <a:srgbClr val="134F5C"/>
                        </a:solidFill>
                        <a:latin typeface="Calibri"/>
                        <a:ea typeface="Calibri"/>
                        <a:cs typeface="Calibri"/>
                        <a:sym typeface="Calibri"/>
                      </a:endParaRPr>
                    </a:p>
                  </a:txBody>
                  <a:tcPr marL="68575" marR="6857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B w="9525" cap="flat" cmpd="sng">
                      <a:solidFill>
                        <a:schemeClr val="lt1"/>
                      </a:solidFill>
                      <a:prstDash val="solid"/>
                      <a:round/>
                      <a:headEnd type="none" w="sm" len="sm"/>
                      <a:tailEnd type="none" w="sm" len="sm"/>
                    </a:lnB>
                  </a:tcPr>
                </a:tc>
                <a:tc rowSpan="2">
                  <a:txBody>
                    <a:bodyPr/>
                    <a:lstStyle/>
                    <a:p>
                      <a:pPr marL="0" marR="0" lvl="0" indent="0" algn="ctr" rtl="0">
                        <a:lnSpc>
                          <a:spcPct val="100000"/>
                        </a:lnSpc>
                        <a:spcBef>
                          <a:spcPts val="0"/>
                        </a:spcBef>
                        <a:spcAft>
                          <a:spcPts val="0"/>
                        </a:spcAft>
                        <a:buClr>
                          <a:schemeClr val="lt1"/>
                        </a:buClr>
                        <a:buSzPts val="1200"/>
                        <a:buFont typeface="Century Gothic"/>
                        <a:buNone/>
                      </a:pPr>
                      <a:r>
                        <a:rPr lang="en-US" sz="1200" b="1" u="none" strike="noStrike" cap="none">
                          <a:solidFill>
                            <a:srgbClr val="134F5C"/>
                          </a:solidFill>
                        </a:rPr>
                        <a:t>#4</a:t>
                      </a:r>
                      <a:endParaRPr sz="1200" b="1" u="none" strike="noStrike" cap="none">
                        <a:solidFill>
                          <a:srgbClr val="134F5C"/>
                        </a:solidFill>
                        <a:latin typeface="Calibri"/>
                        <a:ea typeface="Calibri"/>
                        <a:cs typeface="Calibri"/>
                        <a:sym typeface="Calibri"/>
                      </a:endParaRPr>
                    </a:p>
                  </a:txBody>
                  <a:tcPr marL="68575" marR="68575" marT="0" marB="0" anchor="ctr">
                    <a:lnL w="9525" cap="flat" cmpd="sng">
                      <a:solidFill>
                        <a:schemeClr val="lt1"/>
                      </a:solidFill>
                      <a:prstDash val="solid"/>
                      <a:round/>
                      <a:headEnd type="none" w="sm" len="sm"/>
                      <a:tailEnd type="none" w="sm" len="sm"/>
                    </a:lnL>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390525">
                <a:tc vMerge="1">
                  <a:txBody>
                    <a:bodyPr/>
                    <a:lstStyle/>
                    <a:p>
                      <a:endParaRPr lang="en-US"/>
                    </a:p>
                  </a:txBody>
                  <a:tcPr/>
                </a:tc>
                <a:tc vMerge="1">
                  <a:txBody>
                    <a:bodyPr/>
                    <a:lstStyle/>
                    <a:p>
                      <a:endParaRPr lang="en-US"/>
                    </a:p>
                  </a:txBody>
                  <a:tcPr/>
                </a:tc>
                <a:tc>
                  <a:txBody>
                    <a:bodyPr/>
                    <a:lstStyle/>
                    <a:p>
                      <a:pPr marL="0" marR="0" lvl="0" indent="0" algn="ctr" rtl="0">
                        <a:lnSpc>
                          <a:spcPct val="100000"/>
                        </a:lnSpc>
                        <a:spcBef>
                          <a:spcPts val="0"/>
                        </a:spcBef>
                        <a:spcAft>
                          <a:spcPts val="0"/>
                        </a:spcAft>
                        <a:buClr>
                          <a:schemeClr val="lt1"/>
                        </a:buClr>
                        <a:buSzPts val="1200"/>
                        <a:buFont typeface="Century Gothic"/>
                        <a:buNone/>
                      </a:pPr>
                      <a:r>
                        <a:rPr lang="en-US" sz="1200" b="1" u="none" strike="noStrike" cap="none">
                          <a:solidFill>
                            <a:srgbClr val="134F5C"/>
                          </a:solidFill>
                        </a:rPr>
                        <a:t>transaction</a:t>
                      </a:r>
                      <a:endParaRPr sz="1200" b="1" u="none" strike="noStrike" cap="none">
                        <a:solidFill>
                          <a:srgbClr val="134F5C"/>
                        </a:solidFill>
                        <a:latin typeface="Calibri"/>
                        <a:ea typeface="Calibri"/>
                        <a:cs typeface="Calibri"/>
                        <a:sym typeface="Calibri"/>
                      </a:endParaRPr>
                    </a:p>
                  </a:txBody>
                  <a:tcPr marL="68575" marR="6857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200"/>
                        <a:buFont typeface="Century Gothic"/>
                        <a:buNone/>
                      </a:pPr>
                      <a:r>
                        <a:rPr lang="en-US" sz="1200" b="1" u="none" strike="noStrike" cap="none">
                          <a:solidFill>
                            <a:srgbClr val="134F5C"/>
                          </a:solidFill>
                        </a:rPr>
                        <a:t>bulk</a:t>
                      </a:r>
                      <a:endParaRPr sz="1200" b="1" u="none" strike="noStrike" cap="none">
                        <a:solidFill>
                          <a:srgbClr val="134F5C"/>
                        </a:solidFill>
                        <a:latin typeface="Calibri"/>
                        <a:ea typeface="Calibri"/>
                        <a:cs typeface="Calibri"/>
                        <a:sym typeface="Calibri"/>
                      </a:endParaRPr>
                    </a:p>
                  </a:txBody>
                  <a:tcPr marL="68575" marR="6857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337225">
                <a:tc>
                  <a:txBody>
                    <a:bodyPr/>
                    <a:lstStyle/>
                    <a:p>
                      <a:pPr marL="0" marR="0" lvl="0" indent="0" algn="ctr" rtl="0">
                        <a:lnSpc>
                          <a:spcPct val="100000"/>
                        </a:lnSpc>
                        <a:spcBef>
                          <a:spcPts val="0"/>
                        </a:spcBef>
                        <a:spcAft>
                          <a:spcPts val="0"/>
                        </a:spcAft>
                        <a:buClr>
                          <a:schemeClr val="dk1"/>
                        </a:buClr>
                        <a:buSzPts val="1200"/>
                        <a:buFont typeface="Century Gothic"/>
                        <a:buNone/>
                      </a:pPr>
                      <a:r>
                        <a:rPr lang="en-US" sz="1200" u="none" strike="noStrike" cap="none"/>
                        <a:t>Resource type</a:t>
                      </a:r>
                      <a:endParaRPr sz="1200" u="none" strike="noStrike" cap="none">
                        <a:latin typeface="Calibri"/>
                        <a:ea typeface="Calibri"/>
                        <a:cs typeface="Calibri"/>
                        <a:sym typeface="Calibri"/>
                      </a:endParaRPr>
                    </a:p>
                  </a:txBody>
                  <a:tcPr marL="68575" marR="68575" marT="0" marB="0" anchor="ctr">
                    <a:lnT w="9525" cap="flat" cmpd="sng">
                      <a:solidFill>
                        <a:schemeClr val="lt1"/>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200"/>
                        <a:buFont typeface="Century Gothic"/>
                        <a:buNone/>
                      </a:pPr>
                      <a:r>
                        <a:rPr lang="en-US" sz="1200"/>
                        <a:t>Analysis Engine</a:t>
                      </a:r>
                      <a:endParaRPr sz="1200" u="none" strike="noStrike" cap="none">
                        <a:latin typeface="Calibri"/>
                        <a:ea typeface="Calibri"/>
                        <a:cs typeface="Calibri"/>
                        <a:sym typeface="Calibri"/>
                      </a:endParaRPr>
                    </a:p>
                  </a:txBody>
                  <a:tcPr marL="68575" marR="68575" marT="0" marB="0" anchor="ctr">
                    <a:lnT w="9525" cap="flat" cmpd="sng">
                      <a:solidFill>
                        <a:schemeClr val="lt1"/>
                      </a:solidFill>
                      <a:prstDash val="solid"/>
                      <a:round/>
                      <a:headEnd type="none" w="sm" len="sm"/>
                      <a:tailEnd type="none" w="sm" len="sm"/>
                    </a:lnT>
                  </a:tcPr>
                </a:tc>
                <a:tc gridSpan="2">
                  <a:txBody>
                    <a:bodyPr/>
                    <a:lstStyle/>
                    <a:p>
                      <a:pPr marL="0" marR="0" lvl="0" indent="0" algn="ctr" rtl="0">
                        <a:lnSpc>
                          <a:spcPct val="100000"/>
                        </a:lnSpc>
                        <a:spcBef>
                          <a:spcPts val="0"/>
                        </a:spcBef>
                        <a:spcAft>
                          <a:spcPts val="0"/>
                        </a:spcAft>
                        <a:buClr>
                          <a:schemeClr val="dk1"/>
                        </a:buClr>
                        <a:buSzPts val="1200"/>
                        <a:buFont typeface="Century Gothic"/>
                        <a:buNone/>
                      </a:pPr>
                      <a:r>
                        <a:rPr lang="en-US" sz="1200" u="none" strike="noStrike" cap="none"/>
                        <a:t>Processor</a:t>
                      </a:r>
                      <a:endParaRPr sz="1200" u="none" strike="noStrike" cap="none">
                        <a:latin typeface="Calibri"/>
                        <a:ea typeface="Calibri"/>
                        <a:cs typeface="Calibri"/>
                        <a:sym typeface="Calibri"/>
                      </a:endParaRPr>
                    </a:p>
                  </a:txBody>
                  <a:tcPr marL="68575" marR="68575" marT="0" marB="0" anchor="ctr">
                    <a:lnT w="9525" cap="flat" cmpd="sng">
                      <a:solidFill>
                        <a:schemeClr val="lt1"/>
                      </a:solidFill>
                      <a:prstDash val="solid"/>
                      <a:round/>
                      <a:headEnd type="none" w="sm" len="sm"/>
                      <a:tailEnd type="none" w="sm" len="sm"/>
                    </a:lnT>
                  </a:tcPr>
                </a:tc>
                <a:tc h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200"/>
                        <a:buFont typeface="Century Gothic"/>
                        <a:buNone/>
                      </a:pPr>
                      <a:r>
                        <a:rPr lang="en-US" sz="1200"/>
                        <a:t>Database Server</a:t>
                      </a:r>
                      <a:endParaRPr sz="1200" u="none" strike="noStrike" cap="none">
                        <a:latin typeface="Calibri"/>
                        <a:ea typeface="Calibri"/>
                        <a:cs typeface="Calibri"/>
                        <a:sym typeface="Calibri"/>
                      </a:endParaRPr>
                    </a:p>
                  </a:txBody>
                  <a:tcPr marL="68575" marR="68575" marT="0" marB="0" anchor="ctr">
                    <a:lnT w="9525" cap="flat" cmpd="sng">
                      <a:solidFill>
                        <a:schemeClr val="lt1"/>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200"/>
                        <a:buFont typeface="Century Gothic"/>
                        <a:buNone/>
                      </a:pPr>
                      <a:r>
                        <a:rPr lang="en-US" sz="1200"/>
                        <a:t>Reporting Engine</a:t>
                      </a:r>
                      <a:endParaRPr sz="1200" u="none" strike="noStrike" cap="none">
                        <a:latin typeface="Calibri"/>
                        <a:ea typeface="Calibri"/>
                        <a:cs typeface="Calibri"/>
                        <a:sym typeface="Calibri"/>
                      </a:endParaRPr>
                    </a:p>
                  </a:txBody>
                  <a:tcPr marL="68575" marR="68575" marT="0" marB="0" anchor="ctr">
                    <a:lnT w="9525" cap="flat" cmpd="sng">
                      <a:solidFill>
                        <a:schemeClr val="lt1"/>
                      </a:solidFill>
                      <a:prstDash val="solid"/>
                      <a:round/>
                      <a:headEnd type="none" w="sm" len="sm"/>
                      <a:tailEnd type="none" w="sm" len="sm"/>
                    </a:lnT>
                  </a:tcPr>
                </a:tc>
                <a:extLst>
                  <a:ext uri="{0D108BD9-81ED-4DB2-BD59-A6C34878D82A}">
                    <a16:rowId xmlns:a16="http://schemas.microsoft.com/office/drawing/2014/main" val="10002"/>
                  </a:ext>
                </a:extLst>
              </a:tr>
              <a:tr h="472800">
                <a:tc>
                  <a:txBody>
                    <a:bodyPr/>
                    <a:lstStyle/>
                    <a:p>
                      <a:pPr marL="0" marR="0" lvl="0" indent="0" algn="ctr" rtl="0">
                        <a:lnSpc>
                          <a:spcPct val="100000"/>
                        </a:lnSpc>
                        <a:spcBef>
                          <a:spcPts val="0"/>
                        </a:spcBef>
                        <a:spcAft>
                          <a:spcPts val="0"/>
                        </a:spcAft>
                        <a:buClr>
                          <a:schemeClr val="dk1"/>
                        </a:buClr>
                        <a:buSzPts val="1200"/>
                        <a:buFont typeface="Century Gothic"/>
                        <a:buNone/>
                      </a:pPr>
                      <a:r>
                        <a:rPr lang="en-US" sz="1200" u="none" strike="noStrike" cap="none"/>
                        <a:t>Resource amount</a:t>
                      </a:r>
                      <a:endParaRPr sz="1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chemeClr val="dk1"/>
                        </a:buClr>
                        <a:buSzPts val="1200"/>
                        <a:buFont typeface="Century Gothic"/>
                        <a:buNone/>
                      </a:pPr>
                      <a:r>
                        <a:rPr lang="en-US" sz="1200" u="none" strike="noStrike" cap="none"/>
                        <a:t>10</a:t>
                      </a:r>
                      <a:endParaRPr sz="1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chemeClr val="dk1"/>
                        </a:buClr>
                        <a:buSzPts val="1200"/>
                        <a:buFont typeface="Century Gothic"/>
                        <a:buNone/>
                      </a:pPr>
                      <a:r>
                        <a:rPr lang="en-US" sz="1200" u="none" strike="noStrike" cap="none"/>
                        <a:t>12</a:t>
                      </a:r>
                      <a:endParaRPr sz="1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chemeClr val="dk1"/>
                        </a:buClr>
                        <a:buSzPts val="1200"/>
                        <a:buFont typeface="Century Gothic"/>
                        <a:buNone/>
                      </a:pPr>
                      <a:r>
                        <a:rPr lang="en-US" sz="1200" u="none" strike="noStrike" cap="none"/>
                        <a:t>18</a:t>
                      </a:r>
                      <a:endParaRPr sz="1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chemeClr val="dk1"/>
                        </a:buClr>
                        <a:buSzPts val="1200"/>
                        <a:buFont typeface="Century Gothic"/>
                        <a:buNone/>
                      </a:pPr>
                      <a:r>
                        <a:rPr lang="en-US" sz="1200" u="none" strike="noStrike" cap="none"/>
                        <a:t>20</a:t>
                      </a:r>
                      <a:endParaRPr sz="1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chemeClr val="dk1"/>
                        </a:buClr>
                        <a:buSzPts val="1200"/>
                        <a:buFont typeface="Century Gothic"/>
                        <a:buNone/>
                      </a:pPr>
                      <a:r>
                        <a:rPr lang="en-US" sz="1200" u="none" strike="noStrike" cap="none"/>
                        <a:t>5</a:t>
                      </a:r>
                      <a:endParaRPr sz="12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3"/>
                  </a:ext>
                </a:extLst>
              </a:tr>
              <a:tr h="511375">
                <a:tc>
                  <a:txBody>
                    <a:bodyPr/>
                    <a:lstStyle/>
                    <a:p>
                      <a:pPr marL="0" marR="0" lvl="0" indent="0" algn="ctr" rtl="0">
                        <a:lnSpc>
                          <a:spcPct val="100000"/>
                        </a:lnSpc>
                        <a:spcBef>
                          <a:spcPts val="0"/>
                        </a:spcBef>
                        <a:spcAft>
                          <a:spcPts val="0"/>
                        </a:spcAft>
                        <a:buClr>
                          <a:schemeClr val="dk1"/>
                        </a:buClr>
                        <a:buSzPts val="1200"/>
                        <a:buFont typeface="Century Gothic"/>
                        <a:buNone/>
                      </a:pPr>
                      <a:r>
                        <a:rPr lang="en-US" sz="1200" u="none" strike="noStrike" cap="none"/>
                        <a:t>Service time</a:t>
                      </a:r>
                      <a:endParaRPr sz="1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chemeClr val="dk1"/>
                        </a:buClr>
                        <a:buSzPts val="1200"/>
                        <a:buFont typeface="Century Gothic"/>
                        <a:buNone/>
                      </a:pPr>
                      <a:r>
                        <a:rPr lang="en-US" sz="1200" u="none" strike="noStrike" cap="none"/>
                        <a:t>10s</a:t>
                      </a:r>
                      <a:endParaRPr sz="1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chemeClr val="dk1"/>
                        </a:buClr>
                        <a:buSzPts val="1200"/>
                        <a:buFont typeface="Century Gothic"/>
                        <a:buNone/>
                      </a:pPr>
                      <a:r>
                        <a:rPr lang="en-US" sz="1200" u="none" strike="noStrike" cap="none"/>
                        <a:t>15s</a:t>
                      </a:r>
                      <a:endParaRPr sz="1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chemeClr val="dk1"/>
                        </a:buClr>
                        <a:buSzPts val="1200"/>
                        <a:buFont typeface="Century Gothic"/>
                        <a:buNone/>
                      </a:pPr>
                      <a:r>
                        <a:rPr lang="en-US" sz="1200" u="none" strike="noStrike" cap="none"/>
                        <a:t>30s</a:t>
                      </a:r>
                      <a:endParaRPr sz="1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chemeClr val="dk1"/>
                        </a:buClr>
                        <a:buSzPts val="1200"/>
                        <a:buFont typeface="Century Gothic"/>
                        <a:buNone/>
                      </a:pPr>
                      <a:r>
                        <a:rPr lang="en-US" sz="1200" u="none" strike="noStrike" cap="none"/>
                        <a:t>5s</a:t>
                      </a:r>
                      <a:endParaRPr sz="1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chemeClr val="dk1"/>
                        </a:buClr>
                        <a:buSzPts val="1200"/>
                        <a:buFont typeface="Century Gothic"/>
                        <a:buNone/>
                      </a:pPr>
                      <a:r>
                        <a:rPr lang="en-US" sz="1200" u="none" strike="noStrike" cap="none"/>
                        <a:t>2s</a:t>
                      </a:r>
                      <a:endParaRPr sz="12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4"/>
                  </a:ext>
                </a:extLst>
              </a:tr>
              <a:tr h="527575">
                <a:tc>
                  <a:txBody>
                    <a:bodyPr/>
                    <a:lstStyle/>
                    <a:p>
                      <a:pPr marL="0" marR="0" lvl="0" indent="0" algn="ctr" rtl="0">
                        <a:lnSpc>
                          <a:spcPct val="100000"/>
                        </a:lnSpc>
                        <a:spcBef>
                          <a:spcPts val="0"/>
                        </a:spcBef>
                        <a:spcAft>
                          <a:spcPts val="0"/>
                        </a:spcAft>
                        <a:buClr>
                          <a:schemeClr val="dk1"/>
                        </a:buClr>
                        <a:buSzPts val="1200"/>
                        <a:buFont typeface="Century Gothic"/>
                        <a:buNone/>
                      </a:pPr>
                      <a:r>
                        <a:rPr lang="en-US" sz="1200" u="none" strike="noStrike" cap="none"/>
                        <a:t>Station capacity</a:t>
                      </a:r>
                      <a:endParaRPr sz="1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chemeClr val="dk1"/>
                        </a:buClr>
                        <a:buSzPts val="1200"/>
                        <a:buFont typeface="Century Gothic"/>
                        <a:buNone/>
                      </a:pPr>
                      <a:r>
                        <a:rPr lang="en-US" sz="1200" u="none" strike="noStrike" cap="none"/>
                        <a:t>1/s</a:t>
                      </a:r>
                      <a:endParaRPr sz="1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chemeClr val="dk1"/>
                        </a:buClr>
                        <a:buSzPts val="1200"/>
                        <a:buFont typeface="Century Gothic"/>
                        <a:buNone/>
                      </a:pPr>
                      <a:r>
                        <a:rPr lang="en-US" sz="1200" u="none" strike="noStrike" cap="none"/>
                        <a:t>0.8/s</a:t>
                      </a:r>
                      <a:endParaRPr sz="1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chemeClr val="dk1"/>
                        </a:buClr>
                        <a:buSzPts val="1200"/>
                        <a:buFont typeface="Century Gothic"/>
                        <a:buNone/>
                      </a:pPr>
                      <a:r>
                        <a:rPr lang="en-US" sz="1200" u="none" strike="noStrike" cap="none">
                          <a:highlight>
                            <a:srgbClr val="FFFF00"/>
                          </a:highlight>
                        </a:rPr>
                        <a:t>0.6/s</a:t>
                      </a:r>
                      <a:endParaRPr sz="1200" u="none" strike="noStrike" cap="none">
                        <a:highlight>
                          <a:srgbClr val="FFFF00"/>
                        </a:highlight>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chemeClr val="dk1"/>
                        </a:buClr>
                        <a:buSzPts val="1200"/>
                        <a:buFont typeface="Century Gothic"/>
                        <a:buNone/>
                      </a:pPr>
                      <a:r>
                        <a:rPr lang="en-US" sz="1200" u="none" strike="noStrike" cap="none"/>
                        <a:t>4/s</a:t>
                      </a:r>
                      <a:endParaRPr sz="12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chemeClr val="dk1"/>
                        </a:buClr>
                        <a:buSzPts val="1200"/>
                        <a:buFont typeface="Century Gothic"/>
                        <a:buNone/>
                      </a:pPr>
                      <a:r>
                        <a:rPr lang="en-US" sz="1200" u="none" strike="noStrike" cap="none"/>
                        <a:t>2.5/s</a:t>
                      </a:r>
                      <a:endParaRPr sz="12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5"/>
                  </a:ext>
                </a:extLst>
              </a:tr>
              <a:tr h="574675">
                <a:tc>
                  <a:txBody>
                    <a:bodyPr/>
                    <a:lstStyle/>
                    <a:p>
                      <a:pPr marL="0" marR="0" lvl="0" indent="0" algn="ctr" rtl="0">
                        <a:lnSpc>
                          <a:spcPct val="100000"/>
                        </a:lnSpc>
                        <a:spcBef>
                          <a:spcPts val="0"/>
                        </a:spcBef>
                        <a:spcAft>
                          <a:spcPts val="0"/>
                        </a:spcAft>
                        <a:buClr>
                          <a:schemeClr val="dk1"/>
                        </a:buClr>
                        <a:buSzPts val="1200"/>
                        <a:buFont typeface="Calibri"/>
                        <a:buNone/>
                      </a:pPr>
                      <a:r>
                        <a:rPr lang="en-US" sz="1200" u="none" strike="noStrike" cap="none">
                          <a:latin typeface="Calibri"/>
                          <a:ea typeface="Calibri"/>
                          <a:cs typeface="Calibri"/>
                          <a:sym typeface="Calibri"/>
                        </a:rPr>
                        <a:t>Utilization</a:t>
                      </a:r>
                      <a:endParaRPr sz="1800" u="none" strike="noStrike" cap="none"/>
                    </a:p>
                  </a:txBody>
                  <a:tcPr marL="68575" marR="68575" marT="0" marB="0" anchor="ctr"/>
                </a:tc>
                <a:tc>
                  <a:txBody>
                    <a:bodyPr/>
                    <a:lstStyle/>
                    <a:p>
                      <a:pPr marL="0" marR="0" lvl="0" indent="0" algn="ctr" rtl="0">
                        <a:lnSpc>
                          <a:spcPct val="100000"/>
                        </a:lnSpc>
                        <a:spcBef>
                          <a:spcPts val="0"/>
                        </a:spcBef>
                        <a:spcAft>
                          <a:spcPts val="0"/>
                        </a:spcAft>
                        <a:buClr>
                          <a:schemeClr val="dk1"/>
                        </a:buClr>
                        <a:buSzPts val="1200"/>
                        <a:buFont typeface="Calibri"/>
                        <a:buNone/>
                      </a:pPr>
                      <a:r>
                        <a:rPr lang="en-US" sz="1200" u="none" strike="noStrike" cap="none">
                          <a:latin typeface="Calibri"/>
                          <a:ea typeface="Calibri"/>
                          <a:cs typeface="Calibri"/>
                          <a:sym typeface="Calibri"/>
                        </a:rPr>
                        <a:t>60%</a:t>
                      </a:r>
                      <a:endParaRPr sz="1800" u="none" strike="noStrike" cap="none"/>
                    </a:p>
                  </a:txBody>
                  <a:tcPr marL="68575" marR="68575" marT="0" marB="0" anchor="ctr"/>
                </a:tc>
                <a:tc>
                  <a:txBody>
                    <a:bodyPr/>
                    <a:lstStyle/>
                    <a:p>
                      <a:pPr marL="0" marR="0" lvl="0" indent="0" algn="ctr" rtl="0">
                        <a:lnSpc>
                          <a:spcPct val="100000"/>
                        </a:lnSpc>
                        <a:spcBef>
                          <a:spcPts val="0"/>
                        </a:spcBef>
                        <a:spcAft>
                          <a:spcPts val="0"/>
                        </a:spcAft>
                        <a:buClr>
                          <a:schemeClr val="dk1"/>
                        </a:buClr>
                        <a:buSzPts val="1200"/>
                        <a:buFont typeface="Calibri"/>
                        <a:buNone/>
                      </a:pPr>
                      <a:r>
                        <a:rPr lang="en-US" sz="1200" u="none" strike="noStrike" cap="none">
                          <a:latin typeface="Calibri"/>
                          <a:ea typeface="Calibri"/>
                          <a:cs typeface="Calibri"/>
                          <a:sym typeface="Calibri"/>
                        </a:rPr>
                        <a:t>75%</a:t>
                      </a:r>
                      <a:endParaRPr sz="1800" u="none" strike="noStrike" cap="none"/>
                    </a:p>
                  </a:txBody>
                  <a:tcPr marL="68575" marR="68575" marT="0" marB="0" anchor="ctr"/>
                </a:tc>
                <a:tc>
                  <a:txBody>
                    <a:bodyPr/>
                    <a:lstStyle/>
                    <a:p>
                      <a:pPr marL="0" marR="0" lvl="0" indent="0" algn="ctr" rtl="0">
                        <a:lnSpc>
                          <a:spcPct val="100000"/>
                        </a:lnSpc>
                        <a:spcBef>
                          <a:spcPts val="0"/>
                        </a:spcBef>
                        <a:spcAft>
                          <a:spcPts val="0"/>
                        </a:spcAft>
                        <a:buClr>
                          <a:schemeClr val="dk1"/>
                        </a:buClr>
                        <a:buSzPts val="1200"/>
                        <a:buFont typeface="Century Gothic"/>
                        <a:buNone/>
                      </a:pPr>
                      <a:endParaRPr sz="1200" u="none" strike="noStrike" cap="none">
                        <a:highlight>
                          <a:srgbClr val="FFFF00"/>
                        </a:highlight>
                        <a:latin typeface="Calibri"/>
                        <a:ea typeface="Calibri"/>
                        <a:cs typeface="Calibri"/>
                        <a:sym typeface="Calibri"/>
                      </a:endParaRPr>
                    </a:p>
                  </a:txBody>
                  <a:tcPr marL="68575" marR="68575" marT="0" marB="0" anchor="ctr"/>
                </a:tc>
                <a:tc>
                  <a:txBody>
                    <a:bodyPr/>
                    <a:lstStyle/>
                    <a:p>
                      <a:pPr marL="0" marR="0" lvl="0" indent="0" algn="ctr" rtl="0">
                        <a:lnSpc>
                          <a:spcPct val="100000"/>
                        </a:lnSpc>
                        <a:spcBef>
                          <a:spcPts val="0"/>
                        </a:spcBef>
                        <a:spcAft>
                          <a:spcPts val="0"/>
                        </a:spcAft>
                        <a:buClr>
                          <a:schemeClr val="dk1"/>
                        </a:buClr>
                        <a:buSzPts val="1200"/>
                        <a:buFont typeface="Calibri"/>
                        <a:buNone/>
                      </a:pPr>
                      <a:r>
                        <a:rPr lang="en-US" sz="1200" u="none" strike="noStrike" cap="none">
                          <a:latin typeface="Calibri"/>
                          <a:ea typeface="Calibri"/>
                          <a:cs typeface="Calibri"/>
                          <a:sym typeface="Calibri"/>
                        </a:rPr>
                        <a:t>15%</a:t>
                      </a:r>
                      <a:endParaRPr sz="1800" u="none" strike="noStrike" cap="none"/>
                    </a:p>
                  </a:txBody>
                  <a:tcPr marL="68575" marR="68575" marT="0" marB="0" anchor="ctr"/>
                </a:tc>
                <a:tc>
                  <a:txBody>
                    <a:bodyPr/>
                    <a:lstStyle/>
                    <a:p>
                      <a:pPr marL="0" marR="0" lvl="0" indent="0" algn="ctr" rtl="0">
                        <a:lnSpc>
                          <a:spcPct val="100000"/>
                        </a:lnSpc>
                        <a:spcBef>
                          <a:spcPts val="0"/>
                        </a:spcBef>
                        <a:spcAft>
                          <a:spcPts val="0"/>
                        </a:spcAft>
                        <a:buClr>
                          <a:schemeClr val="dk1"/>
                        </a:buClr>
                        <a:buSzPts val="1200"/>
                        <a:buFont typeface="Calibri"/>
                        <a:buNone/>
                      </a:pPr>
                      <a:r>
                        <a:rPr lang="en-US" sz="1200" u="none" strike="noStrike" cap="none">
                          <a:latin typeface="Calibri"/>
                          <a:ea typeface="Calibri"/>
                          <a:cs typeface="Calibri"/>
                          <a:sym typeface="Calibri"/>
                        </a:rPr>
                        <a:t>24%</a:t>
                      </a:r>
                      <a:endParaRPr sz="1800" u="none" strike="noStrike" cap="none"/>
                    </a:p>
                  </a:txBody>
                  <a:tcPr marL="68575" marR="68575" marT="0" marB="0" anchor="ctr"/>
                </a:tc>
                <a:extLst>
                  <a:ext uri="{0D108BD9-81ED-4DB2-BD59-A6C34878D82A}">
                    <a16:rowId xmlns:a16="http://schemas.microsoft.com/office/drawing/2014/main" val="10006"/>
                  </a:ext>
                </a:extLst>
              </a:tr>
            </a:tbl>
          </a:graphicData>
        </a:graphic>
      </p:graphicFrame>
      <p:grpSp>
        <p:nvGrpSpPr>
          <p:cNvPr id="62" name="Google Shape;62;p11"/>
          <p:cNvGrpSpPr/>
          <p:nvPr/>
        </p:nvGrpSpPr>
        <p:grpSpPr>
          <a:xfrm>
            <a:off x="315638" y="260350"/>
            <a:ext cx="919685" cy="919685"/>
            <a:chOff x="4056364" y="1384713"/>
            <a:chExt cx="4088570" cy="4088570"/>
          </a:xfrm>
        </p:grpSpPr>
        <p:sp>
          <p:nvSpPr>
            <p:cNvPr id="63" name="Google Shape;63;p11"/>
            <p:cNvSpPr/>
            <p:nvPr/>
          </p:nvSpPr>
          <p:spPr>
            <a:xfrm>
              <a:off x="4500033" y="1833033"/>
              <a:ext cx="3191933" cy="3191933"/>
            </a:xfrm>
            <a:prstGeom prst="ellipse">
              <a:avLst/>
            </a:prstGeom>
            <a:solidFill>
              <a:srgbClr val="F492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64" name="Google Shape;64;p11"/>
            <p:cNvSpPr/>
            <p:nvPr/>
          </p:nvSpPr>
          <p:spPr>
            <a:xfrm rot="10800000">
              <a:off x="5613954" y="2946953"/>
              <a:ext cx="964092" cy="964092"/>
            </a:xfrm>
            <a:prstGeom prst="ellipse">
              <a:avLst/>
            </a:prstGeom>
            <a:gradFill>
              <a:gsLst>
                <a:gs pos="0">
                  <a:srgbClr val="BFBFBF"/>
                </a:gs>
                <a:gs pos="12000">
                  <a:srgbClr val="BFBFBF"/>
                </a:gs>
                <a:gs pos="100000">
                  <a:schemeClr val="lt1"/>
                </a:gs>
              </a:gsLst>
              <a:lin ang="270000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65" name="Google Shape;65;p11"/>
            <p:cNvSpPr/>
            <p:nvPr/>
          </p:nvSpPr>
          <p:spPr>
            <a:xfrm rot="10800000">
              <a:off x="4056364" y="1384713"/>
              <a:ext cx="4088570" cy="4088570"/>
            </a:xfrm>
            <a:prstGeom prst="donut">
              <a:avLst>
                <a:gd name="adj" fmla="val 13901"/>
              </a:avLst>
            </a:prstGeom>
            <a:gradFill>
              <a:gsLst>
                <a:gs pos="0">
                  <a:srgbClr val="BFBFBF"/>
                </a:gs>
                <a:gs pos="12000">
                  <a:srgbClr val="BFBFBF"/>
                </a:gs>
                <a:gs pos="100000">
                  <a:schemeClr val="lt1"/>
                </a:gs>
              </a:gsLst>
              <a:lin ang="2700000" scaled="0"/>
            </a:gradFill>
            <a:ln>
              <a:noFill/>
            </a:ln>
            <a:effectLst>
              <a:outerShdw blurRad="165100" dist="88900" dir="5400000" algn="t" rotWithShape="0">
                <a:srgbClr val="000000">
                  <a:alpha val="5333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66" name="Google Shape;66;p11"/>
          <p:cNvSpPr/>
          <p:nvPr/>
        </p:nvSpPr>
        <p:spPr>
          <a:xfrm>
            <a:off x="1335123" y="451832"/>
            <a:ext cx="8580811"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Calibri"/>
                <a:ea typeface="Calibri"/>
                <a:cs typeface="Calibri"/>
                <a:sym typeface="Calibri"/>
              </a:rPr>
              <a:t>Capacity Utilization and Bottleneck </a:t>
            </a:r>
            <a:r>
              <a:rPr lang="en-US" sz="3600">
                <a:solidFill>
                  <a:schemeClr val="dk1"/>
                </a:solidFill>
                <a:latin typeface="Calibri"/>
                <a:ea typeface="Calibri"/>
                <a:cs typeface="Calibri"/>
                <a:sym typeface="Calibri"/>
              </a:rPr>
              <a:t>A</a:t>
            </a:r>
            <a:r>
              <a:rPr lang="en-US" sz="3600" b="0" i="0" u="none" strike="noStrike" cap="none">
                <a:solidFill>
                  <a:schemeClr val="dk1"/>
                </a:solidFill>
                <a:latin typeface="Calibri"/>
                <a:ea typeface="Calibri"/>
                <a:cs typeface="Calibri"/>
                <a:sym typeface="Calibri"/>
              </a:rPr>
              <a:t>nalysis</a:t>
            </a:r>
            <a:endParaRPr sz="3600" b="0" i="0" u="none" strike="noStrike" cap="none">
              <a:solidFill>
                <a:schemeClr val="dk1"/>
              </a:solidFill>
              <a:latin typeface="Century Gothic"/>
              <a:ea typeface="Century Gothic"/>
              <a:cs typeface="Century Gothic"/>
              <a:sym typeface="Century Gothic"/>
            </a:endParaRPr>
          </a:p>
        </p:txBody>
      </p:sp>
      <p:grpSp>
        <p:nvGrpSpPr>
          <p:cNvPr id="67" name="Google Shape;67;p11"/>
          <p:cNvGrpSpPr/>
          <p:nvPr/>
        </p:nvGrpSpPr>
        <p:grpSpPr>
          <a:xfrm>
            <a:off x="7936772" y="2221704"/>
            <a:ext cx="3886396" cy="3487515"/>
            <a:chOff x="1295206" y="1964245"/>
            <a:chExt cx="3886396" cy="3487515"/>
          </a:xfrm>
        </p:grpSpPr>
        <p:grpSp>
          <p:nvGrpSpPr>
            <p:cNvPr id="68" name="Google Shape;68;p11"/>
            <p:cNvGrpSpPr/>
            <p:nvPr/>
          </p:nvGrpSpPr>
          <p:grpSpPr>
            <a:xfrm>
              <a:off x="1295207" y="2719934"/>
              <a:ext cx="3886395" cy="2731826"/>
              <a:chOff x="1521113" y="2461379"/>
              <a:chExt cx="3582269" cy="2518050"/>
            </a:xfrm>
          </p:grpSpPr>
          <p:sp>
            <p:nvSpPr>
              <p:cNvPr id="69" name="Google Shape;69;p11"/>
              <p:cNvSpPr/>
              <p:nvPr/>
            </p:nvSpPr>
            <p:spPr>
              <a:xfrm rot="-5400000" flipH="1">
                <a:off x="2658073" y="2534120"/>
                <a:ext cx="1308349" cy="3582269"/>
              </a:xfrm>
              <a:prstGeom prst="homePlate">
                <a:avLst>
                  <a:gd name="adj" fmla="val 50000"/>
                </a:avLst>
              </a:prstGeom>
              <a:solidFill>
                <a:srgbClr val="124C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70" name="Google Shape;70;p11"/>
              <p:cNvSpPr txBox="1"/>
              <p:nvPr/>
            </p:nvSpPr>
            <p:spPr>
              <a:xfrm>
                <a:off x="2831689" y="2461379"/>
                <a:ext cx="170275" cy="93618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6000"/>
                  <a:buFont typeface="Arial"/>
                  <a:buNone/>
                </a:pPr>
                <a:endParaRPr sz="6000" b="0" i="0" u="none" strike="noStrike" cap="none">
                  <a:solidFill>
                    <a:schemeClr val="lt1"/>
                  </a:solidFill>
                  <a:latin typeface="Century Gothic"/>
                  <a:ea typeface="Century Gothic"/>
                  <a:cs typeface="Century Gothic"/>
                  <a:sym typeface="Century Gothic"/>
                </a:endParaRPr>
              </a:p>
            </p:txBody>
          </p:sp>
          <p:sp>
            <p:nvSpPr>
              <p:cNvPr id="71" name="Google Shape;71;p11"/>
              <p:cNvSpPr txBox="1"/>
              <p:nvPr/>
            </p:nvSpPr>
            <p:spPr>
              <a:xfrm>
                <a:off x="1637673" y="3786725"/>
                <a:ext cx="3349145" cy="76596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Process capacity: 0.6/s</a:t>
                </a:r>
                <a:endParaRPr sz="1600" b="0" i="0" u="none" strike="noStrike" cap="none">
                  <a:solidFill>
                    <a:schemeClr val="lt1"/>
                  </a:solidFill>
                  <a:latin typeface="Century Gothic"/>
                  <a:ea typeface="Century Gothic"/>
                  <a:cs typeface="Century Gothic"/>
                  <a:sym typeface="Century Gothic"/>
                </a:endParaRPr>
              </a:p>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alibri"/>
                    <a:ea typeface="Calibri"/>
                    <a:cs typeface="Calibri"/>
                    <a:sym typeface="Calibri"/>
                  </a:rPr>
                  <a:t>Output rate=min(arrival rate, process capacity)=0.6/s</a:t>
                </a:r>
                <a:endParaRPr sz="1600" b="0" i="0" u="none" strike="noStrike" cap="none">
                  <a:solidFill>
                    <a:schemeClr val="lt1"/>
                  </a:solidFill>
                  <a:latin typeface="Century Gothic"/>
                  <a:ea typeface="Century Gothic"/>
                  <a:cs typeface="Century Gothic"/>
                  <a:sym typeface="Century Gothic"/>
                </a:endParaRPr>
              </a:p>
            </p:txBody>
          </p:sp>
        </p:grpSp>
        <p:sp>
          <p:nvSpPr>
            <p:cNvPr id="72" name="Google Shape;72;p11"/>
            <p:cNvSpPr/>
            <p:nvPr/>
          </p:nvSpPr>
          <p:spPr>
            <a:xfrm rot="-5400000">
              <a:off x="2256424" y="1003027"/>
              <a:ext cx="1963958" cy="3886394"/>
            </a:xfrm>
            <a:prstGeom prst="homePlate">
              <a:avLst>
                <a:gd name="adj" fmla="val 50000"/>
              </a:avLst>
            </a:prstGeom>
            <a:noFill/>
            <a:ln w="38100" cap="flat" cmpd="sng">
              <a:solidFill>
                <a:srgbClr val="D8D8D8"/>
              </a:solidFill>
              <a:prstDash val="solid"/>
              <a:miter lim="800000"/>
              <a:headEnd type="none" w="sm" len="sm"/>
              <a:tailEnd type="none" w="sm" len="sm"/>
            </a:ln>
            <a:effectLst>
              <a:outerShdw blurRad="190500" dist="76200" dir="2700000" algn="tl" rotWithShape="0">
                <a:srgbClr val="000000">
                  <a:alpha val="4352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73" name="Google Shape;73;p11"/>
            <p:cNvSpPr/>
            <p:nvPr/>
          </p:nvSpPr>
          <p:spPr>
            <a:xfrm rot="-5400000" flipH="1">
              <a:off x="2528691" y="2786480"/>
              <a:ext cx="1419424" cy="3886394"/>
            </a:xfrm>
            <a:prstGeom prst="homePlate">
              <a:avLst>
                <a:gd name="adj" fmla="val 50000"/>
              </a:avLst>
            </a:prstGeom>
            <a:noFill/>
            <a:ln w="38100" cap="flat" cmpd="sng">
              <a:solidFill>
                <a:srgbClr val="D8D8D8"/>
              </a:solidFill>
              <a:prstDash val="solid"/>
              <a:miter lim="800000"/>
              <a:headEnd type="none" w="sm" len="sm"/>
              <a:tailEnd type="none" w="sm" len="sm"/>
            </a:ln>
            <a:effectLst>
              <a:outerShdw blurRad="190500" dist="76200" dir="2700000" algn="tl" rotWithShape="0">
                <a:srgbClr val="000000">
                  <a:alpha val="4352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74" name="Google Shape;74;p11"/>
          <p:cNvSpPr txBox="1"/>
          <p:nvPr/>
        </p:nvSpPr>
        <p:spPr>
          <a:xfrm>
            <a:off x="8374762" y="1307208"/>
            <a:ext cx="5255429" cy="1015647"/>
          </a:xfrm>
          <a:prstGeom prst="rect">
            <a:avLst/>
          </a:prstGeom>
          <a:no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a:solidFill>
                  <a:srgbClr val="F4925C"/>
                </a:solidFill>
                <a:latin typeface="Century Gothic"/>
                <a:ea typeface="Century Gothic"/>
                <a:cs typeface="Century Gothic"/>
                <a:sym typeface="Century Gothic"/>
              </a:rPr>
              <a:t>Station #</a:t>
            </a:r>
            <a:r>
              <a:rPr lang="en-US" sz="6000" b="0" i="0" u="none" strike="noStrike" cap="none">
                <a:solidFill>
                  <a:srgbClr val="F4925C"/>
                </a:solidFill>
                <a:latin typeface="Century Gothic"/>
                <a:ea typeface="Century Gothic"/>
                <a:cs typeface="Century Gothic"/>
                <a:sym typeface="Century Gothic"/>
              </a:rPr>
              <a:t>2</a:t>
            </a:r>
            <a:endParaRPr sz="6000" b="0" i="0" u="none" strike="noStrike" cap="none">
              <a:solidFill>
                <a:srgbClr val="F4925C"/>
              </a:solidFill>
              <a:latin typeface="Century Gothic"/>
              <a:ea typeface="Century Gothic"/>
              <a:cs typeface="Century Gothic"/>
              <a:sym typeface="Century Gothic"/>
            </a:endParaRPr>
          </a:p>
        </p:txBody>
      </p:sp>
      <p:sp>
        <p:nvSpPr>
          <p:cNvPr id="75" name="Google Shape;75;p11"/>
          <p:cNvSpPr/>
          <p:nvPr/>
        </p:nvSpPr>
        <p:spPr>
          <a:xfrm rot="-5400000">
            <a:off x="8933955" y="1289517"/>
            <a:ext cx="1963958" cy="3886394"/>
          </a:xfrm>
          <a:prstGeom prst="homePlate">
            <a:avLst>
              <a:gd name="adj" fmla="val 50000"/>
            </a:avLst>
          </a:prstGeom>
          <a:solidFill>
            <a:srgbClr val="F492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76" name="Google Shape;76;p11"/>
          <p:cNvSpPr txBox="1"/>
          <p:nvPr/>
        </p:nvSpPr>
        <p:spPr>
          <a:xfrm>
            <a:off x="8374763" y="2977393"/>
            <a:ext cx="3051396" cy="92333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Flow unit: </a:t>
            </a:r>
            <a:r>
              <a:rPr lang="en-US" sz="1800">
                <a:solidFill>
                  <a:schemeClr val="lt1"/>
                </a:solidFill>
                <a:latin typeface="Calibri"/>
                <a:ea typeface="Calibri"/>
                <a:cs typeface="Calibri"/>
                <a:sym typeface="Calibri"/>
              </a:rPr>
              <a:t>C</a:t>
            </a:r>
            <a:r>
              <a:rPr lang="en-US" sz="1800" b="0" i="0" u="none" strike="noStrike" cap="none">
                <a:solidFill>
                  <a:schemeClr val="lt1"/>
                </a:solidFill>
                <a:latin typeface="Calibri"/>
                <a:ea typeface="Calibri"/>
                <a:cs typeface="Calibri"/>
                <a:sym typeface="Calibri"/>
              </a:rPr>
              <a:t>ustomer </a:t>
            </a:r>
            <a:r>
              <a:rPr lang="en-US" sz="1800">
                <a:solidFill>
                  <a:schemeClr val="lt1"/>
                </a:solidFill>
                <a:latin typeface="Calibri"/>
                <a:ea typeface="Calibri"/>
                <a:cs typeface="Calibri"/>
                <a:sym typeface="Calibri"/>
              </a:rPr>
              <a:t>R</a:t>
            </a:r>
            <a:r>
              <a:rPr lang="en-US" sz="1800" b="0" i="0" u="none" strike="noStrike" cap="none">
                <a:solidFill>
                  <a:schemeClr val="lt1"/>
                </a:solidFill>
                <a:latin typeface="Calibri"/>
                <a:ea typeface="Calibri"/>
                <a:cs typeface="Calibri"/>
                <a:sym typeface="Calibri"/>
              </a:rPr>
              <a:t>equest (e.g. HTTP</a:t>
            </a:r>
            <a:r>
              <a:rPr lang="en-US" sz="1800">
                <a:solidFill>
                  <a:schemeClr val="lt1"/>
                </a:solidFill>
                <a:latin typeface="Calibri"/>
                <a:ea typeface="Calibri"/>
                <a:cs typeface="Calibri"/>
                <a:sym typeface="Calibri"/>
              </a:rPr>
              <a:t>R</a:t>
            </a:r>
            <a:r>
              <a:rPr lang="en-US" sz="1800" b="0" i="0" u="none" strike="noStrike" cap="none">
                <a:solidFill>
                  <a:schemeClr val="lt1"/>
                </a:solidFill>
                <a:latin typeface="Calibri"/>
                <a:ea typeface="Calibri"/>
                <a:cs typeface="Calibri"/>
                <a:sym typeface="Calibri"/>
              </a:rPr>
              <a:t>equest)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Arrival rate: 1/s</a:t>
            </a:r>
            <a:endParaRPr sz="1800" b="0" i="0" u="none" strike="noStrike" cap="none">
              <a:solidFill>
                <a:schemeClr val="lt1"/>
              </a:solidFill>
              <a:latin typeface="Calibri"/>
              <a:ea typeface="Calibri"/>
              <a:cs typeface="Calibri"/>
              <a:sym typeface="Calibri"/>
            </a:endParaRPr>
          </a:p>
        </p:txBody>
      </p:sp>
      <p:sp>
        <p:nvSpPr>
          <p:cNvPr id="77" name="Google Shape;77;p11"/>
          <p:cNvSpPr txBox="1"/>
          <p:nvPr/>
        </p:nvSpPr>
        <p:spPr>
          <a:xfrm>
            <a:off x="315475" y="6243650"/>
            <a:ext cx="6952500" cy="3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*All the values are assumed for illustration purposes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2"/>
          <p:cNvSpPr/>
          <p:nvPr/>
        </p:nvSpPr>
        <p:spPr>
          <a:xfrm>
            <a:off x="6239930" y="2095705"/>
            <a:ext cx="4605869" cy="804334"/>
          </a:xfrm>
          <a:prstGeom prst="homePlate">
            <a:avLst>
              <a:gd name="adj" fmla="val 50000"/>
            </a:avLst>
          </a:prstGeom>
          <a:solidFill>
            <a:srgbClr val="F492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1" i="0" u="none" strike="noStrike" cap="none">
              <a:solidFill>
                <a:schemeClr val="lt1"/>
              </a:solidFill>
              <a:latin typeface="Century Gothic"/>
              <a:ea typeface="Century Gothic"/>
              <a:cs typeface="Century Gothic"/>
              <a:sym typeface="Century Gothic"/>
            </a:endParaRPr>
          </a:p>
        </p:txBody>
      </p:sp>
      <p:sp>
        <p:nvSpPr>
          <p:cNvPr id="83" name="Google Shape;83;p12"/>
          <p:cNvSpPr/>
          <p:nvPr/>
        </p:nvSpPr>
        <p:spPr>
          <a:xfrm>
            <a:off x="6239931" y="2966870"/>
            <a:ext cx="2865876" cy="804334"/>
          </a:xfrm>
          <a:prstGeom prst="homePlate">
            <a:avLst>
              <a:gd name="adj" fmla="val 50000"/>
            </a:avLst>
          </a:prstGeom>
          <a:solidFill>
            <a:srgbClr val="DB705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1" i="0" u="none" strike="noStrike" cap="none">
              <a:solidFill>
                <a:schemeClr val="lt1"/>
              </a:solidFill>
              <a:latin typeface="Century Gothic"/>
              <a:ea typeface="Century Gothic"/>
              <a:cs typeface="Century Gothic"/>
              <a:sym typeface="Century Gothic"/>
            </a:endParaRPr>
          </a:p>
        </p:txBody>
      </p:sp>
      <p:sp>
        <p:nvSpPr>
          <p:cNvPr id="84" name="Google Shape;84;p12"/>
          <p:cNvSpPr/>
          <p:nvPr/>
        </p:nvSpPr>
        <p:spPr>
          <a:xfrm>
            <a:off x="6239931" y="3838035"/>
            <a:ext cx="3908010" cy="804334"/>
          </a:xfrm>
          <a:prstGeom prst="homePlate">
            <a:avLst>
              <a:gd name="adj" fmla="val 50000"/>
            </a:avLst>
          </a:prstGeom>
          <a:solidFill>
            <a:srgbClr val="124C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1" i="0" u="none" strike="noStrike" cap="none">
              <a:solidFill>
                <a:schemeClr val="lt1"/>
              </a:solidFill>
              <a:latin typeface="Century Gothic"/>
              <a:ea typeface="Century Gothic"/>
              <a:cs typeface="Century Gothic"/>
              <a:sym typeface="Century Gothic"/>
            </a:endParaRPr>
          </a:p>
        </p:txBody>
      </p:sp>
      <p:sp>
        <p:nvSpPr>
          <p:cNvPr id="85" name="Google Shape;85;p12"/>
          <p:cNvSpPr/>
          <p:nvPr/>
        </p:nvSpPr>
        <p:spPr>
          <a:xfrm>
            <a:off x="6239930" y="4709201"/>
            <a:ext cx="5592176" cy="804334"/>
          </a:xfrm>
          <a:prstGeom prst="homePlate">
            <a:avLst>
              <a:gd name="adj" fmla="val 50000"/>
            </a:avLst>
          </a:prstGeom>
          <a:solidFill>
            <a:srgbClr val="1C73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1" i="0" u="none" strike="noStrike" cap="none">
              <a:solidFill>
                <a:schemeClr val="lt1"/>
              </a:solidFill>
              <a:latin typeface="Century Gothic"/>
              <a:ea typeface="Century Gothic"/>
              <a:cs typeface="Century Gothic"/>
              <a:sym typeface="Century Gothic"/>
            </a:endParaRPr>
          </a:p>
        </p:txBody>
      </p:sp>
      <p:grpSp>
        <p:nvGrpSpPr>
          <p:cNvPr id="86" name="Google Shape;86;p12"/>
          <p:cNvGrpSpPr/>
          <p:nvPr/>
        </p:nvGrpSpPr>
        <p:grpSpPr>
          <a:xfrm>
            <a:off x="313235" y="260350"/>
            <a:ext cx="921600" cy="921600"/>
            <a:chOff x="4056364" y="1384713"/>
            <a:chExt cx="4088570" cy="4088570"/>
          </a:xfrm>
        </p:grpSpPr>
        <p:sp>
          <p:nvSpPr>
            <p:cNvPr id="87" name="Google Shape;87;p12"/>
            <p:cNvSpPr/>
            <p:nvPr/>
          </p:nvSpPr>
          <p:spPr>
            <a:xfrm>
              <a:off x="4500033" y="1833033"/>
              <a:ext cx="3191933" cy="3191933"/>
            </a:xfrm>
            <a:prstGeom prst="ellipse">
              <a:avLst/>
            </a:prstGeom>
            <a:solidFill>
              <a:srgbClr val="124C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88" name="Google Shape;88;p12"/>
            <p:cNvSpPr/>
            <p:nvPr/>
          </p:nvSpPr>
          <p:spPr>
            <a:xfrm rot="10800000">
              <a:off x="5613954" y="2946953"/>
              <a:ext cx="964092" cy="964092"/>
            </a:xfrm>
            <a:prstGeom prst="ellipse">
              <a:avLst/>
            </a:prstGeom>
            <a:gradFill>
              <a:gsLst>
                <a:gs pos="0">
                  <a:srgbClr val="BFBFBF"/>
                </a:gs>
                <a:gs pos="12000">
                  <a:srgbClr val="BFBFBF"/>
                </a:gs>
                <a:gs pos="100000">
                  <a:schemeClr val="lt1"/>
                </a:gs>
              </a:gsLst>
              <a:lin ang="270000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89" name="Google Shape;89;p12"/>
            <p:cNvSpPr/>
            <p:nvPr/>
          </p:nvSpPr>
          <p:spPr>
            <a:xfrm rot="10800000">
              <a:off x="4056364" y="1384713"/>
              <a:ext cx="4088570" cy="4088570"/>
            </a:xfrm>
            <a:prstGeom prst="donut">
              <a:avLst>
                <a:gd name="adj" fmla="val 13901"/>
              </a:avLst>
            </a:prstGeom>
            <a:gradFill>
              <a:gsLst>
                <a:gs pos="0">
                  <a:srgbClr val="BFBFBF"/>
                </a:gs>
                <a:gs pos="12000">
                  <a:srgbClr val="BFBFBF"/>
                </a:gs>
                <a:gs pos="100000">
                  <a:schemeClr val="lt1"/>
                </a:gs>
              </a:gsLst>
              <a:lin ang="2700000" scaled="0"/>
            </a:gradFill>
            <a:ln>
              <a:noFill/>
            </a:ln>
            <a:effectLst>
              <a:outerShdw blurRad="165100" dist="88900" dir="5400000" algn="t" rotWithShape="0">
                <a:srgbClr val="000000">
                  <a:alpha val="5333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90" name="Google Shape;90;p12"/>
          <p:cNvSpPr/>
          <p:nvPr/>
        </p:nvSpPr>
        <p:spPr>
          <a:xfrm>
            <a:off x="1335125" y="451825"/>
            <a:ext cx="3429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262626"/>
                </a:solidFill>
                <a:latin typeface="Arial"/>
                <a:ea typeface="Arial"/>
                <a:cs typeface="Arial"/>
                <a:sym typeface="Arial"/>
              </a:rPr>
              <a:t>Best Practices</a:t>
            </a:r>
            <a:endParaRPr sz="3600" b="1" i="0" u="none" strike="noStrike" cap="none">
              <a:solidFill>
                <a:srgbClr val="262626"/>
              </a:solidFill>
              <a:latin typeface="Arial"/>
              <a:ea typeface="Arial"/>
              <a:cs typeface="Arial"/>
              <a:sym typeface="Arial"/>
            </a:endParaRPr>
          </a:p>
        </p:txBody>
      </p:sp>
      <p:pic>
        <p:nvPicPr>
          <p:cNvPr id="91" name="Google Shape;91;p12"/>
          <p:cNvPicPr preferRelativeResize="0"/>
          <p:nvPr/>
        </p:nvPicPr>
        <p:blipFill rotWithShape="1">
          <a:blip r:embed="rId3">
            <a:alphaModFix/>
          </a:blip>
          <a:srcRect/>
          <a:stretch/>
        </p:blipFill>
        <p:spPr>
          <a:xfrm>
            <a:off x="-71584" y="1824702"/>
            <a:ext cx="6852221" cy="4616161"/>
          </a:xfrm>
          <a:prstGeom prst="rect">
            <a:avLst/>
          </a:prstGeom>
          <a:noFill/>
          <a:ln>
            <a:noFill/>
          </a:ln>
        </p:spPr>
      </p:pic>
      <p:sp>
        <p:nvSpPr>
          <p:cNvPr id="92" name="Google Shape;92;p12"/>
          <p:cNvSpPr/>
          <p:nvPr/>
        </p:nvSpPr>
        <p:spPr>
          <a:xfrm>
            <a:off x="6532900" y="2304150"/>
            <a:ext cx="3819828"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Arial"/>
                <a:ea typeface="Arial"/>
                <a:cs typeface="Arial"/>
                <a:sym typeface="Arial"/>
              </a:rPr>
              <a:t>Split</a:t>
            </a:r>
            <a:r>
              <a:rPr lang="en-US" sz="1800" b="1" i="0" u="none" strike="noStrike" cap="none">
                <a:solidFill>
                  <a:schemeClr val="lt1"/>
                </a:solidFill>
                <a:latin typeface="Arial"/>
                <a:ea typeface="Arial"/>
                <a:cs typeface="Arial"/>
                <a:sym typeface="Arial"/>
              </a:rPr>
              <a:t> the batch </a:t>
            </a:r>
            <a:r>
              <a:rPr lang="en-US" sz="2400" b="1" i="0" u="none" strike="noStrike" cap="none">
                <a:solidFill>
                  <a:schemeClr val="lt1"/>
                </a:solidFill>
                <a:latin typeface="Arial"/>
                <a:ea typeface="Arial"/>
                <a:cs typeface="Arial"/>
                <a:sym typeface="Arial"/>
              </a:rPr>
              <a:t>flow</a:t>
            </a:r>
            <a:r>
              <a:rPr lang="en-US" sz="1800" b="1" i="0" u="none" strike="noStrike" cap="none">
                <a:solidFill>
                  <a:schemeClr val="lt1"/>
                </a:solidFill>
                <a:latin typeface="Arial"/>
                <a:ea typeface="Arial"/>
                <a:cs typeface="Arial"/>
                <a:sym typeface="Arial"/>
              </a:rPr>
              <a:t> request </a:t>
            </a:r>
            <a:endParaRPr sz="1800" b="1" i="0" u="none" strike="noStrike" cap="none">
              <a:solidFill>
                <a:schemeClr val="lt1"/>
              </a:solidFill>
              <a:latin typeface="Arial"/>
              <a:ea typeface="Arial"/>
              <a:cs typeface="Arial"/>
              <a:sym typeface="Arial"/>
            </a:endParaRPr>
          </a:p>
        </p:txBody>
      </p:sp>
      <p:sp>
        <p:nvSpPr>
          <p:cNvPr id="93" name="Google Shape;93;p12"/>
          <p:cNvSpPr/>
          <p:nvPr/>
        </p:nvSpPr>
        <p:spPr>
          <a:xfrm>
            <a:off x="6467356" y="3165545"/>
            <a:ext cx="3053162" cy="452432"/>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1800"/>
              <a:buFont typeface="Arial"/>
              <a:buNone/>
            </a:pPr>
            <a:r>
              <a:rPr lang="en-US" sz="1800" b="1" i="0" u="none" strike="noStrike" cap="none">
                <a:solidFill>
                  <a:schemeClr val="lt1"/>
                </a:solidFill>
                <a:latin typeface="Arial"/>
                <a:ea typeface="Arial"/>
                <a:cs typeface="Arial"/>
                <a:sym typeface="Arial"/>
              </a:rPr>
              <a:t>Off-peak</a:t>
            </a:r>
            <a:r>
              <a:rPr lang="en-US" sz="1600" b="1" i="0" u="none" strike="noStrike" cap="none">
                <a:solidFill>
                  <a:schemeClr val="lt1"/>
                </a:solidFill>
                <a:latin typeface="Arial"/>
                <a:ea typeface="Arial"/>
                <a:cs typeface="Arial"/>
                <a:sym typeface="Arial"/>
              </a:rPr>
              <a:t> promotions</a:t>
            </a:r>
            <a:endParaRPr sz="1600" b="1" i="0" u="none" strike="noStrike" cap="none">
              <a:solidFill>
                <a:schemeClr val="lt1"/>
              </a:solidFill>
              <a:latin typeface="Arial"/>
              <a:ea typeface="Arial"/>
              <a:cs typeface="Arial"/>
              <a:sym typeface="Arial"/>
            </a:endParaRPr>
          </a:p>
        </p:txBody>
      </p:sp>
      <p:sp>
        <p:nvSpPr>
          <p:cNvPr id="94" name="Google Shape;94;p12"/>
          <p:cNvSpPr/>
          <p:nvPr/>
        </p:nvSpPr>
        <p:spPr>
          <a:xfrm>
            <a:off x="6467357" y="4070926"/>
            <a:ext cx="3429678"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Add resource to </a:t>
            </a:r>
            <a:r>
              <a:rPr lang="en-US" sz="2000" b="1" i="0" u="none" strike="noStrike" cap="none">
                <a:solidFill>
                  <a:schemeClr val="lt1"/>
                </a:solidFill>
                <a:latin typeface="Arial"/>
                <a:ea typeface="Arial"/>
                <a:cs typeface="Arial"/>
                <a:sym typeface="Arial"/>
              </a:rPr>
              <a:t>bulk </a:t>
            </a:r>
            <a:r>
              <a:rPr lang="en-US" sz="1800" b="1" i="0" u="none" strike="noStrike" cap="none">
                <a:solidFill>
                  <a:schemeClr val="lt1"/>
                </a:solidFill>
                <a:latin typeface="Arial"/>
                <a:ea typeface="Arial"/>
                <a:cs typeface="Arial"/>
                <a:sym typeface="Arial"/>
              </a:rPr>
              <a:t>service</a:t>
            </a:r>
            <a:r>
              <a:rPr lang="en-US" sz="2000" b="1" i="0" u="none" strike="noStrike" cap="none">
                <a:solidFill>
                  <a:schemeClr val="lt1"/>
                </a:solidFill>
                <a:latin typeface="Arial"/>
                <a:ea typeface="Arial"/>
                <a:cs typeface="Arial"/>
                <a:sym typeface="Arial"/>
              </a:rPr>
              <a:t> </a:t>
            </a:r>
            <a:endParaRPr sz="1800" b="1" i="0" u="none" strike="noStrike" cap="none">
              <a:solidFill>
                <a:schemeClr val="lt1"/>
              </a:solidFill>
              <a:latin typeface="Arial"/>
              <a:ea typeface="Arial"/>
              <a:cs typeface="Arial"/>
              <a:sym typeface="Arial"/>
            </a:endParaRPr>
          </a:p>
        </p:txBody>
      </p:sp>
      <p:sp>
        <p:nvSpPr>
          <p:cNvPr id="95" name="Google Shape;95;p12"/>
          <p:cNvSpPr/>
          <p:nvPr/>
        </p:nvSpPr>
        <p:spPr>
          <a:xfrm>
            <a:off x="6467355" y="4890486"/>
            <a:ext cx="5111619" cy="572464"/>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Vertical Scale/Elastic capacity </a:t>
            </a:r>
            <a:r>
              <a:rPr lang="en-US" sz="2400" b="1" i="0" u="none" strike="noStrike" cap="none">
                <a:solidFill>
                  <a:schemeClr val="lt1"/>
                </a:solidFill>
                <a:latin typeface="Arial"/>
                <a:ea typeface="Arial"/>
                <a:cs typeface="Arial"/>
                <a:sym typeface="Arial"/>
              </a:rPr>
              <a:t>provisioning</a:t>
            </a:r>
            <a:endParaRPr sz="1600" b="1" i="0" u="none" strike="noStrike" cap="none">
              <a:solidFill>
                <a:srgbClr val="F2F2F2"/>
              </a:solidFill>
              <a:latin typeface="Century Gothic"/>
              <a:ea typeface="Century Gothic"/>
              <a:cs typeface="Century Gothic"/>
              <a:sym typeface="Century Gothic"/>
            </a:endParaRPr>
          </a:p>
        </p:txBody>
      </p:sp>
      <p:sp>
        <p:nvSpPr>
          <p:cNvPr id="96" name="Google Shape;96;p12"/>
          <p:cNvSpPr/>
          <p:nvPr/>
        </p:nvSpPr>
        <p:spPr>
          <a:xfrm>
            <a:off x="1132732" y="3295704"/>
            <a:ext cx="4992934" cy="400093"/>
          </a:xfrm>
          <a:prstGeom prst="rect">
            <a:avLst/>
          </a:prstGeom>
          <a:no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lt1"/>
                </a:solidFill>
                <a:latin typeface="Arial"/>
                <a:ea typeface="Arial"/>
                <a:cs typeface="Arial"/>
                <a:sym typeface="Arial"/>
              </a:rPr>
              <a:t>To improve bottleneck service time</a:t>
            </a:r>
            <a:endParaRPr sz="1400" b="0" i="0" u="none" strike="noStrike" cap="none">
              <a:solidFill>
                <a:schemeClr val="lt1"/>
              </a:solidFill>
              <a:latin typeface="Century Gothic"/>
              <a:ea typeface="Century Gothic"/>
              <a:cs typeface="Century Gothic"/>
              <a:sym typeface="Century Gothic"/>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grpSp>
        <p:nvGrpSpPr>
          <p:cNvPr id="102" name="Google Shape;102;p13"/>
          <p:cNvGrpSpPr/>
          <p:nvPr/>
        </p:nvGrpSpPr>
        <p:grpSpPr>
          <a:xfrm>
            <a:off x="313235" y="260350"/>
            <a:ext cx="921600" cy="921600"/>
            <a:chOff x="4056364" y="1384713"/>
            <a:chExt cx="4088570" cy="4088570"/>
          </a:xfrm>
        </p:grpSpPr>
        <p:sp>
          <p:nvSpPr>
            <p:cNvPr id="103" name="Google Shape;103;p13"/>
            <p:cNvSpPr/>
            <p:nvPr/>
          </p:nvSpPr>
          <p:spPr>
            <a:xfrm>
              <a:off x="4500033" y="1833033"/>
              <a:ext cx="3191933" cy="3191933"/>
            </a:xfrm>
            <a:prstGeom prst="ellipse">
              <a:avLst/>
            </a:prstGeom>
            <a:solidFill>
              <a:srgbClr val="124C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04" name="Google Shape;104;p13"/>
            <p:cNvSpPr/>
            <p:nvPr/>
          </p:nvSpPr>
          <p:spPr>
            <a:xfrm rot="10800000">
              <a:off x="5613954" y="2946953"/>
              <a:ext cx="964092" cy="964092"/>
            </a:xfrm>
            <a:prstGeom prst="ellipse">
              <a:avLst/>
            </a:prstGeom>
            <a:gradFill>
              <a:gsLst>
                <a:gs pos="0">
                  <a:srgbClr val="BFBFBF"/>
                </a:gs>
                <a:gs pos="12000">
                  <a:srgbClr val="BFBFBF"/>
                </a:gs>
                <a:gs pos="100000">
                  <a:schemeClr val="lt1"/>
                </a:gs>
              </a:gsLst>
              <a:lin ang="270000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05" name="Google Shape;105;p13"/>
            <p:cNvSpPr/>
            <p:nvPr/>
          </p:nvSpPr>
          <p:spPr>
            <a:xfrm rot="10800000">
              <a:off x="4056364" y="1384713"/>
              <a:ext cx="4088570" cy="4088570"/>
            </a:xfrm>
            <a:prstGeom prst="donut">
              <a:avLst>
                <a:gd name="adj" fmla="val 13901"/>
              </a:avLst>
            </a:prstGeom>
            <a:gradFill>
              <a:gsLst>
                <a:gs pos="0">
                  <a:srgbClr val="BFBFBF"/>
                </a:gs>
                <a:gs pos="12000">
                  <a:srgbClr val="BFBFBF"/>
                </a:gs>
                <a:gs pos="100000">
                  <a:schemeClr val="lt1"/>
                </a:gs>
              </a:gsLst>
              <a:lin ang="2700000" scaled="0"/>
            </a:gradFill>
            <a:ln>
              <a:noFill/>
            </a:ln>
            <a:effectLst>
              <a:outerShdw blurRad="165100" dist="88900" dir="5400000" algn="t" rotWithShape="0">
                <a:srgbClr val="000000">
                  <a:alpha val="5333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106" name="Google Shape;106;p13"/>
          <p:cNvSpPr/>
          <p:nvPr/>
        </p:nvSpPr>
        <p:spPr>
          <a:xfrm>
            <a:off x="1335123" y="451832"/>
            <a:ext cx="3854901"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BFBFBF"/>
                </a:solidFill>
                <a:latin typeface="Arial"/>
                <a:ea typeface="Arial"/>
                <a:cs typeface="Arial"/>
                <a:sym typeface="Arial"/>
              </a:rPr>
              <a:t>Bulk</a:t>
            </a:r>
            <a:r>
              <a:rPr lang="en-US" sz="3600" b="1" i="0" u="none" strike="noStrike" cap="none">
                <a:solidFill>
                  <a:schemeClr val="lt1"/>
                </a:solidFill>
                <a:latin typeface="Arial"/>
                <a:ea typeface="Arial"/>
                <a:cs typeface="Arial"/>
                <a:sym typeface="Arial"/>
              </a:rPr>
              <a:t> </a:t>
            </a:r>
            <a:r>
              <a:rPr lang="en-US" sz="3200" b="1" i="0" u="none" strike="noStrike" cap="none">
                <a:solidFill>
                  <a:srgbClr val="BFBFBF"/>
                </a:solidFill>
                <a:latin typeface="Arial"/>
                <a:ea typeface="Arial"/>
                <a:cs typeface="Arial"/>
                <a:sym typeface="Arial"/>
              </a:rPr>
              <a:t>Processing</a:t>
            </a:r>
            <a:endParaRPr sz="3200" b="1" i="0" u="none" strike="noStrike" cap="none">
              <a:solidFill>
                <a:srgbClr val="BFBFBF"/>
              </a:solidFill>
              <a:latin typeface="Arial"/>
              <a:ea typeface="Arial"/>
              <a:cs typeface="Arial"/>
              <a:sym typeface="Arial"/>
            </a:endParaRPr>
          </a:p>
        </p:txBody>
      </p:sp>
      <p:pic>
        <p:nvPicPr>
          <p:cNvPr id="107" name="Google Shape;107;p13"/>
          <p:cNvPicPr preferRelativeResize="0"/>
          <p:nvPr/>
        </p:nvPicPr>
        <p:blipFill rotWithShape="1">
          <a:blip r:embed="rId4">
            <a:alphaModFix/>
          </a:blip>
          <a:srcRect t="9"/>
          <a:stretch/>
        </p:blipFill>
        <p:spPr>
          <a:xfrm>
            <a:off x="1234835" y="1373381"/>
            <a:ext cx="9500805" cy="4327746"/>
          </a:xfrm>
          <a:prstGeom prst="rect">
            <a:avLst/>
          </a:prstGeom>
          <a:noFill/>
          <a:ln>
            <a:noFill/>
          </a:ln>
        </p:spPr>
      </p:pic>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grpSp>
        <p:nvGrpSpPr>
          <p:cNvPr id="113" name="Google Shape;113;p14"/>
          <p:cNvGrpSpPr/>
          <p:nvPr/>
        </p:nvGrpSpPr>
        <p:grpSpPr>
          <a:xfrm>
            <a:off x="0" y="5467610"/>
            <a:ext cx="12192000" cy="16937"/>
            <a:chOff x="0" y="3428999"/>
            <a:chExt cx="12192000" cy="16937"/>
          </a:xfrm>
        </p:grpSpPr>
        <p:cxnSp>
          <p:nvCxnSpPr>
            <p:cNvPr id="114" name="Google Shape;114;p14"/>
            <p:cNvCxnSpPr/>
            <p:nvPr/>
          </p:nvCxnSpPr>
          <p:spPr>
            <a:xfrm>
              <a:off x="0" y="3445936"/>
              <a:ext cx="12192000" cy="0"/>
            </a:xfrm>
            <a:prstGeom prst="straightConnector1">
              <a:avLst/>
            </a:prstGeom>
            <a:noFill/>
            <a:ln w="28575" cap="flat" cmpd="sng">
              <a:solidFill>
                <a:schemeClr val="lt1"/>
              </a:solidFill>
              <a:prstDash val="solid"/>
              <a:miter lim="800000"/>
              <a:headEnd type="none" w="sm" len="sm"/>
              <a:tailEnd type="none" w="sm" len="sm"/>
            </a:ln>
          </p:spPr>
        </p:cxnSp>
        <p:cxnSp>
          <p:nvCxnSpPr>
            <p:cNvPr id="115" name="Google Shape;115;p14"/>
            <p:cNvCxnSpPr/>
            <p:nvPr/>
          </p:nvCxnSpPr>
          <p:spPr>
            <a:xfrm>
              <a:off x="0" y="3428999"/>
              <a:ext cx="12192000" cy="0"/>
            </a:xfrm>
            <a:prstGeom prst="straightConnector1">
              <a:avLst/>
            </a:prstGeom>
            <a:noFill/>
            <a:ln w="28575" cap="flat" cmpd="sng">
              <a:solidFill>
                <a:srgbClr val="A5A5A5"/>
              </a:solidFill>
              <a:prstDash val="solid"/>
              <a:miter lim="800000"/>
              <a:headEnd type="none" w="sm" len="sm"/>
              <a:tailEnd type="none" w="sm" len="sm"/>
            </a:ln>
          </p:spPr>
        </p:cxnSp>
      </p:grpSp>
      <p:grpSp>
        <p:nvGrpSpPr>
          <p:cNvPr id="116" name="Google Shape;116;p14"/>
          <p:cNvGrpSpPr/>
          <p:nvPr/>
        </p:nvGrpSpPr>
        <p:grpSpPr>
          <a:xfrm>
            <a:off x="0" y="2042961"/>
            <a:ext cx="12192000" cy="16937"/>
            <a:chOff x="0" y="3428999"/>
            <a:chExt cx="12192000" cy="16937"/>
          </a:xfrm>
        </p:grpSpPr>
        <p:cxnSp>
          <p:nvCxnSpPr>
            <p:cNvPr id="117" name="Google Shape;117;p14"/>
            <p:cNvCxnSpPr/>
            <p:nvPr/>
          </p:nvCxnSpPr>
          <p:spPr>
            <a:xfrm>
              <a:off x="0" y="3445936"/>
              <a:ext cx="12192000" cy="0"/>
            </a:xfrm>
            <a:prstGeom prst="straightConnector1">
              <a:avLst/>
            </a:prstGeom>
            <a:noFill/>
            <a:ln w="28575" cap="flat" cmpd="sng">
              <a:solidFill>
                <a:schemeClr val="lt1"/>
              </a:solidFill>
              <a:prstDash val="solid"/>
              <a:miter lim="800000"/>
              <a:headEnd type="none" w="sm" len="sm"/>
              <a:tailEnd type="none" w="sm" len="sm"/>
            </a:ln>
          </p:spPr>
        </p:cxnSp>
        <p:cxnSp>
          <p:nvCxnSpPr>
            <p:cNvPr id="118" name="Google Shape;118;p14"/>
            <p:cNvCxnSpPr/>
            <p:nvPr/>
          </p:nvCxnSpPr>
          <p:spPr>
            <a:xfrm>
              <a:off x="0" y="3428999"/>
              <a:ext cx="12192000" cy="0"/>
            </a:xfrm>
            <a:prstGeom prst="straightConnector1">
              <a:avLst/>
            </a:prstGeom>
            <a:noFill/>
            <a:ln w="28575" cap="flat" cmpd="sng">
              <a:solidFill>
                <a:srgbClr val="A5A5A5"/>
              </a:solidFill>
              <a:prstDash val="solid"/>
              <a:miter lim="800000"/>
              <a:headEnd type="none" w="sm" len="sm"/>
              <a:tailEnd type="none" w="sm" len="sm"/>
            </a:ln>
          </p:spPr>
        </p:cxnSp>
      </p:grpSp>
      <p:grpSp>
        <p:nvGrpSpPr>
          <p:cNvPr id="119" name="Google Shape;119;p14"/>
          <p:cNvGrpSpPr/>
          <p:nvPr/>
        </p:nvGrpSpPr>
        <p:grpSpPr>
          <a:xfrm>
            <a:off x="315638" y="260350"/>
            <a:ext cx="919685" cy="919685"/>
            <a:chOff x="4056364" y="1384713"/>
            <a:chExt cx="4088570" cy="4088570"/>
          </a:xfrm>
        </p:grpSpPr>
        <p:sp>
          <p:nvSpPr>
            <p:cNvPr id="120" name="Google Shape;120;p14"/>
            <p:cNvSpPr/>
            <p:nvPr/>
          </p:nvSpPr>
          <p:spPr>
            <a:xfrm>
              <a:off x="4500033" y="1833033"/>
              <a:ext cx="3191933" cy="3191933"/>
            </a:xfrm>
            <a:prstGeom prst="ellipse">
              <a:avLst/>
            </a:prstGeom>
            <a:solidFill>
              <a:srgbClr val="F492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21" name="Google Shape;121;p14"/>
            <p:cNvSpPr/>
            <p:nvPr/>
          </p:nvSpPr>
          <p:spPr>
            <a:xfrm rot="10800000">
              <a:off x="5613954" y="2946953"/>
              <a:ext cx="964092" cy="964092"/>
            </a:xfrm>
            <a:prstGeom prst="ellipse">
              <a:avLst/>
            </a:prstGeom>
            <a:gradFill>
              <a:gsLst>
                <a:gs pos="0">
                  <a:srgbClr val="BFBFBF"/>
                </a:gs>
                <a:gs pos="12000">
                  <a:srgbClr val="BFBFBF"/>
                </a:gs>
                <a:gs pos="100000">
                  <a:schemeClr val="lt1"/>
                </a:gs>
              </a:gsLst>
              <a:lin ang="270000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22" name="Google Shape;122;p14"/>
            <p:cNvSpPr/>
            <p:nvPr/>
          </p:nvSpPr>
          <p:spPr>
            <a:xfrm rot="10800000">
              <a:off x="4056364" y="1384713"/>
              <a:ext cx="4088570" cy="4088570"/>
            </a:xfrm>
            <a:prstGeom prst="donut">
              <a:avLst>
                <a:gd name="adj" fmla="val 13901"/>
              </a:avLst>
            </a:prstGeom>
            <a:gradFill>
              <a:gsLst>
                <a:gs pos="0">
                  <a:srgbClr val="BFBFBF"/>
                </a:gs>
                <a:gs pos="12000">
                  <a:srgbClr val="BFBFBF"/>
                </a:gs>
                <a:gs pos="100000">
                  <a:schemeClr val="lt1"/>
                </a:gs>
              </a:gsLst>
              <a:lin ang="2700000" scaled="0"/>
            </a:gradFill>
            <a:ln>
              <a:noFill/>
            </a:ln>
            <a:effectLst>
              <a:outerShdw blurRad="165100" dist="88900" dir="5400000" algn="t" rotWithShape="0">
                <a:srgbClr val="000000">
                  <a:alpha val="5333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123" name="Google Shape;123;p14"/>
          <p:cNvSpPr/>
          <p:nvPr/>
        </p:nvSpPr>
        <p:spPr>
          <a:xfrm>
            <a:off x="1335123" y="451832"/>
            <a:ext cx="2183931"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Calibri"/>
                <a:ea typeface="Calibri"/>
                <a:cs typeface="Calibri"/>
                <a:sym typeface="Calibri"/>
              </a:rPr>
              <a:t>Big Picture</a:t>
            </a:r>
            <a:endParaRPr sz="3600" b="1" i="0" u="none" strike="noStrike" cap="none">
              <a:solidFill>
                <a:srgbClr val="262626"/>
              </a:solidFill>
              <a:latin typeface="Arial"/>
              <a:ea typeface="Arial"/>
              <a:cs typeface="Arial"/>
              <a:sym typeface="Arial"/>
            </a:endParaRPr>
          </a:p>
        </p:txBody>
      </p:sp>
      <p:sp>
        <p:nvSpPr>
          <p:cNvPr id="124" name="Google Shape;124;p14"/>
          <p:cNvSpPr/>
          <p:nvPr/>
        </p:nvSpPr>
        <p:spPr>
          <a:xfrm>
            <a:off x="8641807" y="1926492"/>
            <a:ext cx="2101637" cy="3960000"/>
          </a:xfrm>
          <a:prstGeom prst="roundRect">
            <a:avLst>
              <a:gd name="adj" fmla="val 2878"/>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25" name="Google Shape;125;p14"/>
          <p:cNvSpPr txBox="1"/>
          <p:nvPr/>
        </p:nvSpPr>
        <p:spPr>
          <a:xfrm>
            <a:off x="8780510" y="2642727"/>
            <a:ext cx="1735199" cy="92332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Calibri"/>
                <a:ea typeface="Calibri"/>
                <a:cs typeface="Calibri"/>
                <a:sym typeface="Calibri"/>
              </a:rPr>
              <a:t>vs</a:t>
            </a:r>
            <a:endParaRPr sz="5400" b="0" i="0" u="none" strike="noStrike" cap="none">
              <a:solidFill>
                <a:srgbClr val="262626"/>
              </a:solidFill>
              <a:latin typeface="Century Gothic"/>
              <a:ea typeface="Century Gothic"/>
              <a:cs typeface="Century Gothic"/>
              <a:sym typeface="Century Gothic"/>
            </a:endParaRPr>
          </a:p>
        </p:txBody>
      </p:sp>
      <p:sp>
        <p:nvSpPr>
          <p:cNvPr id="126" name="Google Shape;126;p14"/>
          <p:cNvSpPr/>
          <p:nvPr/>
        </p:nvSpPr>
        <p:spPr>
          <a:xfrm>
            <a:off x="8808288" y="4148883"/>
            <a:ext cx="2199307" cy="26160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alibri"/>
                <a:ea typeface="Calibri"/>
                <a:cs typeface="Calibri"/>
                <a:sym typeface="Calibri"/>
              </a:rPr>
              <a:t>in cloud capacity provisioning</a:t>
            </a:r>
            <a:endParaRPr sz="1100" b="0" i="0" u="none" strike="noStrike" cap="none">
              <a:solidFill>
                <a:schemeClr val="dk1"/>
              </a:solidFill>
              <a:latin typeface="Century Gothic"/>
              <a:ea typeface="Century Gothic"/>
              <a:cs typeface="Century Gothic"/>
              <a:sym typeface="Century Gothic"/>
            </a:endParaRPr>
          </a:p>
        </p:txBody>
      </p:sp>
      <p:cxnSp>
        <p:nvCxnSpPr>
          <p:cNvPr id="127" name="Google Shape;127;p14"/>
          <p:cNvCxnSpPr/>
          <p:nvPr/>
        </p:nvCxnSpPr>
        <p:spPr>
          <a:xfrm>
            <a:off x="9040343" y="4028405"/>
            <a:ext cx="1287288" cy="0"/>
          </a:xfrm>
          <a:prstGeom prst="straightConnector1">
            <a:avLst/>
          </a:prstGeom>
          <a:noFill/>
          <a:ln w="9525" cap="flat" cmpd="sng">
            <a:solidFill>
              <a:srgbClr val="7F7F7F"/>
            </a:solidFill>
            <a:prstDash val="dot"/>
            <a:miter lim="800000"/>
            <a:headEnd type="none" w="sm" len="sm"/>
            <a:tailEnd type="none" w="sm" len="sm"/>
          </a:ln>
        </p:spPr>
      </p:cxnSp>
      <p:sp>
        <p:nvSpPr>
          <p:cNvPr id="128" name="Google Shape;128;p14"/>
          <p:cNvSpPr txBox="1"/>
          <p:nvPr/>
        </p:nvSpPr>
        <p:spPr>
          <a:xfrm>
            <a:off x="8957910" y="2366534"/>
            <a:ext cx="1735199" cy="4616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Scalability</a:t>
            </a:r>
            <a:endParaRPr sz="2400" b="0" i="0" u="none" strike="noStrike" cap="none">
              <a:solidFill>
                <a:schemeClr val="dk1"/>
              </a:solidFill>
              <a:latin typeface="Century Gothic"/>
              <a:ea typeface="Century Gothic"/>
              <a:cs typeface="Century Gothic"/>
              <a:sym typeface="Century Gothic"/>
            </a:endParaRPr>
          </a:p>
        </p:txBody>
      </p:sp>
      <p:sp>
        <p:nvSpPr>
          <p:cNvPr id="129" name="Google Shape;129;p14"/>
          <p:cNvSpPr txBox="1"/>
          <p:nvPr/>
        </p:nvSpPr>
        <p:spPr>
          <a:xfrm>
            <a:off x="9040343" y="3499791"/>
            <a:ext cx="1735199" cy="4616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Elasticity</a:t>
            </a:r>
            <a:endParaRPr sz="2400" b="0" i="0" u="none" strike="noStrike" cap="none">
              <a:solidFill>
                <a:schemeClr val="dk1"/>
              </a:solidFill>
              <a:latin typeface="Century Gothic"/>
              <a:ea typeface="Century Gothic"/>
              <a:cs typeface="Century Gothic"/>
              <a:sym typeface="Century Gothic"/>
            </a:endParaRPr>
          </a:p>
        </p:txBody>
      </p:sp>
      <p:pic>
        <p:nvPicPr>
          <p:cNvPr id="130" name="Google Shape;130;p14"/>
          <p:cNvPicPr preferRelativeResize="0"/>
          <p:nvPr/>
        </p:nvPicPr>
        <p:blipFill rotWithShape="1">
          <a:blip r:embed="rId3">
            <a:alphaModFix/>
          </a:blip>
          <a:srcRect/>
          <a:stretch/>
        </p:blipFill>
        <p:spPr>
          <a:xfrm>
            <a:off x="1047191" y="1717220"/>
            <a:ext cx="6668841" cy="4169272"/>
          </a:xfrm>
          <a:prstGeom prst="rect">
            <a:avLst/>
          </a:prstGeom>
          <a:solidFill>
            <a:srgbClr val="F2F2F2"/>
          </a:solidFill>
          <a:ln>
            <a:noFill/>
          </a:ln>
          <a:effectLst>
            <a:outerShdw blurRad="44450" dist="27940" dir="5400000" algn="ctr">
              <a:srgbClr val="000000">
                <a:alpha val="31372"/>
              </a:srgbClr>
            </a:outerShdw>
          </a:effectLst>
        </p:spPr>
      </p:pic>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15"/>
          <p:cNvGrpSpPr/>
          <p:nvPr/>
        </p:nvGrpSpPr>
        <p:grpSpPr>
          <a:xfrm>
            <a:off x="0" y="5467610"/>
            <a:ext cx="12192000" cy="16937"/>
            <a:chOff x="0" y="3428999"/>
            <a:chExt cx="12192000" cy="16937"/>
          </a:xfrm>
        </p:grpSpPr>
        <p:cxnSp>
          <p:nvCxnSpPr>
            <p:cNvPr id="137" name="Google Shape;137;p15"/>
            <p:cNvCxnSpPr/>
            <p:nvPr/>
          </p:nvCxnSpPr>
          <p:spPr>
            <a:xfrm>
              <a:off x="0" y="3445936"/>
              <a:ext cx="12192000" cy="0"/>
            </a:xfrm>
            <a:prstGeom prst="straightConnector1">
              <a:avLst/>
            </a:prstGeom>
            <a:noFill/>
            <a:ln w="28575" cap="flat" cmpd="sng">
              <a:solidFill>
                <a:schemeClr val="lt1"/>
              </a:solidFill>
              <a:prstDash val="solid"/>
              <a:miter lim="800000"/>
              <a:headEnd type="none" w="sm" len="sm"/>
              <a:tailEnd type="none" w="sm" len="sm"/>
            </a:ln>
          </p:spPr>
        </p:cxnSp>
        <p:cxnSp>
          <p:nvCxnSpPr>
            <p:cNvPr id="138" name="Google Shape;138;p15"/>
            <p:cNvCxnSpPr/>
            <p:nvPr/>
          </p:nvCxnSpPr>
          <p:spPr>
            <a:xfrm>
              <a:off x="0" y="3428999"/>
              <a:ext cx="12192000" cy="0"/>
            </a:xfrm>
            <a:prstGeom prst="straightConnector1">
              <a:avLst/>
            </a:prstGeom>
            <a:noFill/>
            <a:ln w="28575" cap="flat" cmpd="sng">
              <a:solidFill>
                <a:srgbClr val="A5A5A5"/>
              </a:solidFill>
              <a:prstDash val="solid"/>
              <a:miter lim="800000"/>
              <a:headEnd type="none" w="sm" len="sm"/>
              <a:tailEnd type="none" w="sm" len="sm"/>
            </a:ln>
          </p:spPr>
        </p:cxnSp>
      </p:grpSp>
      <p:grpSp>
        <p:nvGrpSpPr>
          <p:cNvPr id="139" name="Google Shape;139;p15"/>
          <p:cNvGrpSpPr/>
          <p:nvPr/>
        </p:nvGrpSpPr>
        <p:grpSpPr>
          <a:xfrm>
            <a:off x="0" y="2042961"/>
            <a:ext cx="12192000" cy="16937"/>
            <a:chOff x="0" y="3428999"/>
            <a:chExt cx="12192000" cy="16937"/>
          </a:xfrm>
        </p:grpSpPr>
        <p:cxnSp>
          <p:nvCxnSpPr>
            <p:cNvPr id="140" name="Google Shape;140;p15"/>
            <p:cNvCxnSpPr/>
            <p:nvPr/>
          </p:nvCxnSpPr>
          <p:spPr>
            <a:xfrm>
              <a:off x="0" y="3445936"/>
              <a:ext cx="12192000" cy="0"/>
            </a:xfrm>
            <a:prstGeom prst="straightConnector1">
              <a:avLst/>
            </a:prstGeom>
            <a:noFill/>
            <a:ln w="28575" cap="flat" cmpd="sng">
              <a:solidFill>
                <a:schemeClr val="lt1"/>
              </a:solidFill>
              <a:prstDash val="solid"/>
              <a:miter lim="800000"/>
              <a:headEnd type="none" w="sm" len="sm"/>
              <a:tailEnd type="none" w="sm" len="sm"/>
            </a:ln>
          </p:spPr>
        </p:cxnSp>
        <p:cxnSp>
          <p:nvCxnSpPr>
            <p:cNvPr id="141" name="Google Shape;141;p15"/>
            <p:cNvCxnSpPr/>
            <p:nvPr/>
          </p:nvCxnSpPr>
          <p:spPr>
            <a:xfrm>
              <a:off x="0" y="3428999"/>
              <a:ext cx="12192000" cy="0"/>
            </a:xfrm>
            <a:prstGeom prst="straightConnector1">
              <a:avLst/>
            </a:prstGeom>
            <a:noFill/>
            <a:ln w="28575" cap="flat" cmpd="sng">
              <a:solidFill>
                <a:srgbClr val="A5A5A5"/>
              </a:solidFill>
              <a:prstDash val="solid"/>
              <a:miter lim="800000"/>
              <a:headEnd type="none" w="sm" len="sm"/>
              <a:tailEnd type="none" w="sm" len="sm"/>
            </a:ln>
          </p:spPr>
        </p:cxnSp>
      </p:grpSp>
      <p:grpSp>
        <p:nvGrpSpPr>
          <p:cNvPr id="142" name="Google Shape;142;p15"/>
          <p:cNvGrpSpPr/>
          <p:nvPr/>
        </p:nvGrpSpPr>
        <p:grpSpPr>
          <a:xfrm>
            <a:off x="315638" y="260350"/>
            <a:ext cx="919685" cy="919685"/>
            <a:chOff x="4056364" y="1384713"/>
            <a:chExt cx="4088570" cy="4088570"/>
          </a:xfrm>
        </p:grpSpPr>
        <p:sp>
          <p:nvSpPr>
            <p:cNvPr id="143" name="Google Shape;143;p15"/>
            <p:cNvSpPr/>
            <p:nvPr/>
          </p:nvSpPr>
          <p:spPr>
            <a:xfrm>
              <a:off x="4500033" y="1833033"/>
              <a:ext cx="3191933" cy="3191933"/>
            </a:xfrm>
            <a:prstGeom prst="ellipse">
              <a:avLst/>
            </a:prstGeom>
            <a:solidFill>
              <a:srgbClr val="F492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44" name="Google Shape;144;p15"/>
            <p:cNvSpPr/>
            <p:nvPr/>
          </p:nvSpPr>
          <p:spPr>
            <a:xfrm rot="10800000">
              <a:off x="5613954" y="2946953"/>
              <a:ext cx="964092" cy="964092"/>
            </a:xfrm>
            <a:prstGeom prst="ellipse">
              <a:avLst/>
            </a:prstGeom>
            <a:gradFill>
              <a:gsLst>
                <a:gs pos="0">
                  <a:srgbClr val="BFBFBF"/>
                </a:gs>
                <a:gs pos="12000">
                  <a:srgbClr val="BFBFBF"/>
                </a:gs>
                <a:gs pos="100000">
                  <a:schemeClr val="lt1"/>
                </a:gs>
              </a:gsLst>
              <a:lin ang="270000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45" name="Google Shape;145;p15"/>
            <p:cNvSpPr/>
            <p:nvPr/>
          </p:nvSpPr>
          <p:spPr>
            <a:xfrm rot="10800000">
              <a:off x="4056364" y="1384713"/>
              <a:ext cx="4088570" cy="4088570"/>
            </a:xfrm>
            <a:prstGeom prst="donut">
              <a:avLst>
                <a:gd name="adj" fmla="val 13901"/>
              </a:avLst>
            </a:prstGeom>
            <a:gradFill>
              <a:gsLst>
                <a:gs pos="0">
                  <a:srgbClr val="BFBFBF"/>
                </a:gs>
                <a:gs pos="12000">
                  <a:srgbClr val="BFBFBF"/>
                </a:gs>
                <a:gs pos="100000">
                  <a:schemeClr val="lt1"/>
                </a:gs>
              </a:gsLst>
              <a:lin ang="2700000" scaled="0"/>
            </a:gradFill>
            <a:ln>
              <a:noFill/>
            </a:ln>
            <a:effectLst>
              <a:outerShdw blurRad="165100" dist="88900" dir="5400000" algn="t" rotWithShape="0">
                <a:srgbClr val="000000">
                  <a:alpha val="5333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146" name="Google Shape;146;p15"/>
          <p:cNvSpPr/>
          <p:nvPr/>
        </p:nvSpPr>
        <p:spPr>
          <a:xfrm>
            <a:off x="1335123" y="451832"/>
            <a:ext cx="2183931"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Calibri"/>
                <a:ea typeface="Calibri"/>
                <a:cs typeface="Calibri"/>
                <a:sym typeface="Calibri"/>
              </a:rPr>
              <a:t>Big Picture</a:t>
            </a:r>
            <a:endParaRPr sz="3600" b="1" i="0" u="none" strike="noStrike" cap="none">
              <a:solidFill>
                <a:srgbClr val="262626"/>
              </a:solidFill>
              <a:latin typeface="Arial"/>
              <a:ea typeface="Arial"/>
              <a:cs typeface="Arial"/>
              <a:sym typeface="Arial"/>
            </a:endParaRPr>
          </a:p>
        </p:txBody>
      </p:sp>
      <p:sp>
        <p:nvSpPr>
          <p:cNvPr id="147" name="Google Shape;147;p15"/>
          <p:cNvSpPr/>
          <p:nvPr/>
        </p:nvSpPr>
        <p:spPr>
          <a:xfrm>
            <a:off x="8641807" y="1926492"/>
            <a:ext cx="2101637" cy="3960000"/>
          </a:xfrm>
          <a:prstGeom prst="roundRect">
            <a:avLst>
              <a:gd name="adj" fmla="val 2878"/>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48" name="Google Shape;148;p15"/>
          <p:cNvSpPr txBox="1"/>
          <p:nvPr/>
        </p:nvSpPr>
        <p:spPr>
          <a:xfrm>
            <a:off x="8780510" y="2642727"/>
            <a:ext cx="1735199" cy="92332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Calibri"/>
                <a:ea typeface="Calibri"/>
                <a:cs typeface="Calibri"/>
                <a:sym typeface="Calibri"/>
              </a:rPr>
              <a:t>vs</a:t>
            </a:r>
            <a:endParaRPr sz="5400" b="0" i="0" u="none" strike="noStrike" cap="none">
              <a:solidFill>
                <a:srgbClr val="262626"/>
              </a:solidFill>
              <a:latin typeface="Century Gothic"/>
              <a:ea typeface="Century Gothic"/>
              <a:cs typeface="Century Gothic"/>
              <a:sym typeface="Century Gothic"/>
            </a:endParaRPr>
          </a:p>
        </p:txBody>
      </p:sp>
      <p:sp>
        <p:nvSpPr>
          <p:cNvPr id="149" name="Google Shape;149;p15"/>
          <p:cNvSpPr/>
          <p:nvPr/>
        </p:nvSpPr>
        <p:spPr>
          <a:xfrm>
            <a:off x="8808288" y="4148883"/>
            <a:ext cx="2199307" cy="26160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alibri"/>
                <a:ea typeface="Calibri"/>
                <a:cs typeface="Calibri"/>
                <a:sym typeface="Calibri"/>
              </a:rPr>
              <a:t>in cloud capacity provisioning</a:t>
            </a:r>
            <a:endParaRPr sz="1100" b="0" i="0" u="none" strike="noStrike" cap="none">
              <a:solidFill>
                <a:schemeClr val="dk1"/>
              </a:solidFill>
              <a:latin typeface="Century Gothic"/>
              <a:ea typeface="Century Gothic"/>
              <a:cs typeface="Century Gothic"/>
              <a:sym typeface="Century Gothic"/>
            </a:endParaRPr>
          </a:p>
        </p:txBody>
      </p:sp>
      <p:cxnSp>
        <p:nvCxnSpPr>
          <p:cNvPr id="150" name="Google Shape;150;p15"/>
          <p:cNvCxnSpPr/>
          <p:nvPr/>
        </p:nvCxnSpPr>
        <p:spPr>
          <a:xfrm>
            <a:off x="9040343" y="4028405"/>
            <a:ext cx="1287288" cy="0"/>
          </a:xfrm>
          <a:prstGeom prst="straightConnector1">
            <a:avLst/>
          </a:prstGeom>
          <a:noFill/>
          <a:ln w="9525" cap="flat" cmpd="sng">
            <a:solidFill>
              <a:srgbClr val="7F7F7F"/>
            </a:solidFill>
            <a:prstDash val="dot"/>
            <a:miter lim="800000"/>
            <a:headEnd type="none" w="sm" len="sm"/>
            <a:tailEnd type="none" w="sm" len="sm"/>
          </a:ln>
        </p:spPr>
      </p:cxnSp>
      <p:pic>
        <p:nvPicPr>
          <p:cNvPr id="151" name="Google Shape;151;p15"/>
          <p:cNvPicPr preferRelativeResize="0"/>
          <p:nvPr/>
        </p:nvPicPr>
        <p:blipFill rotWithShape="1">
          <a:blip r:embed="rId3">
            <a:alphaModFix/>
          </a:blip>
          <a:srcRect/>
          <a:stretch/>
        </p:blipFill>
        <p:spPr>
          <a:xfrm>
            <a:off x="1235323" y="1751127"/>
            <a:ext cx="5854010" cy="4223787"/>
          </a:xfrm>
          <a:prstGeom prst="rect">
            <a:avLst/>
          </a:prstGeom>
          <a:solidFill>
            <a:srgbClr val="F2F2F2"/>
          </a:solidFill>
          <a:ln>
            <a:noFill/>
          </a:ln>
          <a:effectLst>
            <a:outerShdw blurRad="44450" dist="27940" dir="5400000" algn="ctr">
              <a:srgbClr val="000000">
                <a:alpha val="31372"/>
              </a:srgbClr>
            </a:outerShdw>
          </a:effectLst>
        </p:spPr>
      </p:pic>
      <p:sp>
        <p:nvSpPr>
          <p:cNvPr id="152" name="Google Shape;152;p15"/>
          <p:cNvSpPr txBox="1"/>
          <p:nvPr/>
        </p:nvSpPr>
        <p:spPr>
          <a:xfrm>
            <a:off x="8957910" y="2366534"/>
            <a:ext cx="1735199" cy="4616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Scalability</a:t>
            </a:r>
            <a:endParaRPr sz="2400" b="0" i="0" u="none" strike="noStrike" cap="none">
              <a:solidFill>
                <a:schemeClr val="dk1"/>
              </a:solidFill>
              <a:latin typeface="Century Gothic"/>
              <a:ea typeface="Century Gothic"/>
              <a:cs typeface="Century Gothic"/>
              <a:sym typeface="Century Gothic"/>
            </a:endParaRPr>
          </a:p>
        </p:txBody>
      </p:sp>
      <p:sp>
        <p:nvSpPr>
          <p:cNvPr id="153" name="Google Shape;153;p15"/>
          <p:cNvSpPr txBox="1"/>
          <p:nvPr/>
        </p:nvSpPr>
        <p:spPr>
          <a:xfrm>
            <a:off x="9040343" y="3499791"/>
            <a:ext cx="1735199" cy="4616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Elasticity</a:t>
            </a:r>
            <a:endParaRPr sz="2400" b="0" i="0" u="none" strike="noStrike" cap="none">
              <a:solidFill>
                <a:schemeClr val="dk1"/>
              </a:solidFill>
              <a:latin typeface="Century Gothic"/>
              <a:ea typeface="Century Gothic"/>
              <a:cs typeface="Century Gothic"/>
              <a:sym typeface="Century Gothic"/>
            </a:endParaRP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grpSp>
        <p:nvGrpSpPr>
          <p:cNvPr id="159" name="Google Shape;159;p16"/>
          <p:cNvGrpSpPr/>
          <p:nvPr/>
        </p:nvGrpSpPr>
        <p:grpSpPr>
          <a:xfrm>
            <a:off x="313235" y="260350"/>
            <a:ext cx="921600" cy="921600"/>
            <a:chOff x="4056364" y="1384713"/>
            <a:chExt cx="4088570" cy="4088570"/>
          </a:xfrm>
        </p:grpSpPr>
        <p:sp>
          <p:nvSpPr>
            <p:cNvPr id="160" name="Google Shape;160;p16"/>
            <p:cNvSpPr/>
            <p:nvPr/>
          </p:nvSpPr>
          <p:spPr>
            <a:xfrm>
              <a:off x="4500033" y="1833033"/>
              <a:ext cx="3191933" cy="3191933"/>
            </a:xfrm>
            <a:prstGeom prst="ellipse">
              <a:avLst/>
            </a:prstGeom>
            <a:solidFill>
              <a:srgbClr val="124C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61" name="Google Shape;161;p16"/>
            <p:cNvSpPr/>
            <p:nvPr/>
          </p:nvSpPr>
          <p:spPr>
            <a:xfrm rot="10800000">
              <a:off x="5613954" y="2946953"/>
              <a:ext cx="964092" cy="964092"/>
            </a:xfrm>
            <a:prstGeom prst="ellipse">
              <a:avLst/>
            </a:prstGeom>
            <a:gradFill>
              <a:gsLst>
                <a:gs pos="0">
                  <a:srgbClr val="BFBFBF"/>
                </a:gs>
                <a:gs pos="12000">
                  <a:srgbClr val="BFBFBF"/>
                </a:gs>
                <a:gs pos="100000">
                  <a:schemeClr val="lt1"/>
                </a:gs>
              </a:gsLst>
              <a:lin ang="270000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62" name="Google Shape;162;p16"/>
            <p:cNvSpPr/>
            <p:nvPr/>
          </p:nvSpPr>
          <p:spPr>
            <a:xfrm rot="10800000">
              <a:off x="4056364" y="1384713"/>
              <a:ext cx="4088570" cy="4088570"/>
            </a:xfrm>
            <a:prstGeom prst="donut">
              <a:avLst>
                <a:gd name="adj" fmla="val 13901"/>
              </a:avLst>
            </a:prstGeom>
            <a:gradFill>
              <a:gsLst>
                <a:gs pos="0">
                  <a:srgbClr val="BFBFBF"/>
                </a:gs>
                <a:gs pos="12000">
                  <a:srgbClr val="BFBFBF"/>
                </a:gs>
                <a:gs pos="100000">
                  <a:schemeClr val="lt1"/>
                </a:gs>
              </a:gsLst>
              <a:lin ang="2700000" scaled="0"/>
            </a:gradFill>
            <a:ln>
              <a:noFill/>
            </a:ln>
            <a:effectLst>
              <a:outerShdw blurRad="165100" dist="88900" dir="5400000" algn="t" rotWithShape="0">
                <a:srgbClr val="000000">
                  <a:alpha val="5333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163" name="Google Shape;163;p16"/>
          <p:cNvSpPr/>
          <p:nvPr/>
        </p:nvSpPr>
        <p:spPr>
          <a:xfrm>
            <a:off x="1335125" y="451825"/>
            <a:ext cx="6069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Calibri"/>
                <a:ea typeface="Calibri"/>
                <a:cs typeface="Calibri"/>
                <a:sym typeface="Calibri"/>
              </a:rPr>
              <a:t>In </a:t>
            </a:r>
            <a:r>
              <a:rPr lang="en-US" sz="3600">
                <a:solidFill>
                  <a:schemeClr val="dk1"/>
                </a:solidFill>
                <a:latin typeface="Calibri"/>
                <a:ea typeface="Calibri"/>
                <a:cs typeface="Calibri"/>
                <a:sym typeface="Calibri"/>
              </a:rPr>
              <a:t>C</a:t>
            </a:r>
            <a:r>
              <a:rPr lang="en-US" sz="3600" b="0" i="0" u="none" strike="noStrike" cap="none">
                <a:solidFill>
                  <a:schemeClr val="dk1"/>
                </a:solidFill>
                <a:latin typeface="Calibri"/>
                <a:ea typeface="Calibri"/>
                <a:cs typeface="Calibri"/>
                <a:sym typeface="Calibri"/>
              </a:rPr>
              <a:t>loud </a:t>
            </a:r>
            <a:r>
              <a:rPr lang="en-US" sz="3600">
                <a:solidFill>
                  <a:schemeClr val="dk1"/>
                </a:solidFill>
                <a:latin typeface="Calibri"/>
                <a:ea typeface="Calibri"/>
                <a:cs typeface="Calibri"/>
                <a:sym typeface="Calibri"/>
              </a:rPr>
              <a:t>C</a:t>
            </a:r>
            <a:r>
              <a:rPr lang="en-US" sz="3600" b="0" i="0" u="none" strike="noStrike" cap="none">
                <a:solidFill>
                  <a:schemeClr val="dk1"/>
                </a:solidFill>
                <a:latin typeface="Calibri"/>
                <a:ea typeface="Calibri"/>
                <a:cs typeface="Calibri"/>
                <a:sym typeface="Calibri"/>
              </a:rPr>
              <a:t>apacity </a:t>
            </a:r>
            <a:r>
              <a:rPr lang="en-US" sz="3600">
                <a:solidFill>
                  <a:schemeClr val="dk1"/>
                </a:solidFill>
                <a:latin typeface="Calibri"/>
                <a:ea typeface="Calibri"/>
                <a:cs typeface="Calibri"/>
                <a:sym typeface="Calibri"/>
              </a:rPr>
              <a:t>P</a:t>
            </a:r>
            <a:r>
              <a:rPr lang="en-US" sz="3600" b="0" i="0" u="none" strike="noStrike" cap="none">
                <a:solidFill>
                  <a:schemeClr val="dk1"/>
                </a:solidFill>
                <a:latin typeface="Calibri"/>
                <a:ea typeface="Calibri"/>
                <a:cs typeface="Calibri"/>
                <a:sym typeface="Calibri"/>
              </a:rPr>
              <a:t>rovisioning</a:t>
            </a:r>
            <a:endParaRPr sz="3600" b="0" i="0" u="none" strike="noStrike" cap="none">
              <a:solidFill>
                <a:schemeClr val="dk1"/>
              </a:solidFill>
              <a:latin typeface="Century Gothic"/>
              <a:ea typeface="Century Gothic"/>
              <a:cs typeface="Century Gothic"/>
              <a:sym typeface="Century Gothic"/>
            </a:endParaRPr>
          </a:p>
        </p:txBody>
      </p:sp>
      <p:sp>
        <p:nvSpPr>
          <p:cNvPr id="164" name="Google Shape;164;p16"/>
          <p:cNvSpPr/>
          <p:nvPr/>
        </p:nvSpPr>
        <p:spPr>
          <a:xfrm>
            <a:off x="4135966" y="1559026"/>
            <a:ext cx="3920067" cy="3920067"/>
          </a:xfrm>
          <a:prstGeom prst="donut">
            <a:avLst>
              <a:gd name="adj" fmla="val 9617"/>
            </a:avLst>
          </a:prstGeom>
          <a:gradFill>
            <a:gsLst>
              <a:gs pos="0">
                <a:srgbClr val="939393"/>
              </a:gs>
              <a:gs pos="50000">
                <a:srgbClr val="D5D5D5"/>
              </a:gs>
              <a:gs pos="100000">
                <a:schemeClr val="lt1"/>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5" name="Google Shape;165;p16"/>
          <p:cNvSpPr/>
          <p:nvPr/>
        </p:nvSpPr>
        <p:spPr>
          <a:xfrm>
            <a:off x="4472537" y="1895596"/>
            <a:ext cx="3246924" cy="3246926"/>
          </a:xfrm>
          <a:prstGeom prst="ellipse">
            <a:avLst/>
          </a:prstGeom>
          <a:gradFill>
            <a:gsLst>
              <a:gs pos="0">
                <a:srgbClr val="BFBFBF"/>
              </a:gs>
              <a:gs pos="12000">
                <a:srgbClr val="BFBFBF"/>
              </a:gs>
              <a:gs pos="100000">
                <a:schemeClr val="lt1"/>
              </a:gs>
            </a:gsLst>
            <a:lin ang="270000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200"/>
              <a:buFont typeface="Arial"/>
              <a:buNone/>
            </a:pPr>
            <a:r>
              <a:rPr lang="en-US" sz="7200" b="0" i="0" u="none" strike="noStrike" cap="none">
                <a:solidFill>
                  <a:schemeClr val="dk1"/>
                </a:solidFill>
                <a:latin typeface="Century Gothic"/>
                <a:ea typeface="Century Gothic"/>
                <a:cs typeface="Century Gothic"/>
                <a:sym typeface="Century Gothic"/>
              </a:rPr>
              <a:t>VS</a:t>
            </a:r>
            <a:endParaRPr sz="7200" b="0" i="0" u="none" strike="noStrike" cap="none">
              <a:solidFill>
                <a:schemeClr val="dk1"/>
              </a:solidFill>
              <a:latin typeface="Century Gothic"/>
              <a:ea typeface="Century Gothic"/>
              <a:cs typeface="Century Gothic"/>
              <a:sym typeface="Century Gothic"/>
            </a:endParaRPr>
          </a:p>
        </p:txBody>
      </p:sp>
      <p:grpSp>
        <p:nvGrpSpPr>
          <p:cNvPr id="166" name="Google Shape;166;p16"/>
          <p:cNvGrpSpPr/>
          <p:nvPr/>
        </p:nvGrpSpPr>
        <p:grpSpPr>
          <a:xfrm>
            <a:off x="3512636" y="3559295"/>
            <a:ext cx="1919798" cy="1919798"/>
            <a:chOff x="4056364" y="1384713"/>
            <a:chExt cx="4088570" cy="4088570"/>
          </a:xfrm>
        </p:grpSpPr>
        <p:sp>
          <p:nvSpPr>
            <p:cNvPr id="167" name="Google Shape;167;p16"/>
            <p:cNvSpPr/>
            <p:nvPr/>
          </p:nvSpPr>
          <p:spPr>
            <a:xfrm>
              <a:off x="4500033" y="1833033"/>
              <a:ext cx="3191933" cy="3191933"/>
            </a:xfrm>
            <a:prstGeom prst="ellipse">
              <a:avLst/>
            </a:prstGeom>
            <a:solidFill>
              <a:srgbClr val="124C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68" name="Google Shape;168;p16"/>
            <p:cNvSpPr/>
            <p:nvPr/>
          </p:nvSpPr>
          <p:spPr>
            <a:xfrm rot="10800000">
              <a:off x="4056364" y="1384713"/>
              <a:ext cx="4088570" cy="4088570"/>
            </a:xfrm>
            <a:prstGeom prst="donut">
              <a:avLst>
                <a:gd name="adj" fmla="val 13901"/>
              </a:avLst>
            </a:prstGeom>
            <a:gradFill>
              <a:gsLst>
                <a:gs pos="0">
                  <a:srgbClr val="BFBFBF"/>
                </a:gs>
                <a:gs pos="12000">
                  <a:srgbClr val="BFBFBF"/>
                </a:gs>
                <a:gs pos="100000">
                  <a:schemeClr val="lt1"/>
                </a:gs>
              </a:gsLst>
              <a:lin ang="2700000" scaled="0"/>
            </a:gradFill>
            <a:ln>
              <a:noFill/>
            </a:ln>
            <a:effectLst>
              <a:outerShdw blurRad="165100" dist="88900" dir="5400000" algn="t" rotWithShape="0">
                <a:srgbClr val="000000">
                  <a:alpha val="5333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69" name="Google Shape;169;p16"/>
          <p:cNvGrpSpPr/>
          <p:nvPr/>
        </p:nvGrpSpPr>
        <p:grpSpPr>
          <a:xfrm>
            <a:off x="6759566" y="1559025"/>
            <a:ext cx="1919798" cy="1919798"/>
            <a:chOff x="4056364" y="1384713"/>
            <a:chExt cx="4088570" cy="4088570"/>
          </a:xfrm>
        </p:grpSpPr>
        <p:sp>
          <p:nvSpPr>
            <p:cNvPr id="170" name="Google Shape;170;p16"/>
            <p:cNvSpPr/>
            <p:nvPr/>
          </p:nvSpPr>
          <p:spPr>
            <a:xfrm>
              <a:off x="4500033" y="1833033"/>
              <a:ext cx="3191933" cy="3191933"/>
            </a:xfrm>
            <a:prstGeom prst="ellipse">
              <a:avLst/>
            </a:prstGeom>
            <a:solidFill>
              <a:srgbClr val="DB705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71" name="Google Shape;171;p16"/>
            <p:cNvSpPr/>
            <p:nvPr/>
          </p:nvSpPr>
          <p:spPr>
            <a:xfrm rot="10800000">
              <a:off x="4056364" y="1384713"/>
              <a:ext cx="4088570" cy="4088570"/>
            </a:xfrm>
            <a:prstGeom prst="donut">
              <a:avLst>
                <a:gd name="adj" fmla="val 13901"/>
              </a:avLst>
            </a:prstGeom>
            <a:gradFill>
              <a:gsLst>
                <a:gs pos="0">
                  <a:srgbClr val="BFBFBF"/>
                </a:gs>
                <a:gs pos="12000">
                  <a:srgbClr val="BFBFBF"/>
                </a:gs>
                <a:gs pos="100000">
                  <a:schemeClr val="lt1"/>
                </a:gs>
              </a:gsLst>
              <a:lin ang="2700000" scaled="0"/>
            </a:gradFill>
            <a:ln>
              <a:noFill/>
            </a:ln>
            <a:effectLst>
              <a:outerShdw blurRad="165100" dist="88900" dir="5400000" algn="t" rotWithShape="0">
                <a:srgbClr val="000000">
                  <a:alpha val="5333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172" name="Google Shape;172;p16"/>
          <p:cNvSpPr txBox="1"/>
          <p:nvPr/>
        </p:nvSpPr>
        <p:spPr>
          <a:xfrm>
            <a:off x="6961722" y="2257314"/>
            <a:ext cx="1511119"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Calibri"/>
                <a:ea typeface="Calibri"/>
                <a:cs typeface="Calibri"/>
                <a:sym typeface="Calibri"/>
              </a:rPr>
              <a:t>Elasticity</a:t>
            </a:r>
            <a:endParaRPr sz="2800" b="1" i="0" u="none" strike="noStrike" cap="none">
              <a:solidFill>
                <a:schemeClr val="lt1"/>
              </a:solidFill>
              <a:latin typeface="Century Gothic"/>
              <a:ea typeface="Century Gothic"/>
              <a:cs typeface="Century Gothic"/>
              <a:sym typeface="Century Gothic"/>
            </a:endParaRPr>
          </a:p>
        </p:txBody>
      </p:sp>
      <p:sp>
        <p:nvSpPr>
          <p:cNvPr id="173" name="Google Shape;173;p16"/>
          <p:cNvSpPr txBox="1"/>
          <p:nvPr/>
        </p:nvSpPr>
        <p:spPr>
          <a:xfrm>
            <a:off x="3738439" y="4310536"/>
            <a:ext cx="1481303"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Calibri"/>
                <a:ea typeface="Calibri"/>
                <a:cs typeface="Calibri"/>
                <a:sym typeface="Calibri"/>
              </a:rPr>
              <a:t>Scalability</a:t>
            </a:r>
            <a:endParaRPr sz="2000" b="1" i="0" u="none" strike="noStrike" cap="none">
              <a:solidFill>
                <a:schemeClr val="lt1"/>
              </a:solidFill>
              <a:latin typeface="Century Gothic"/>
              <a:ea typeface="Century Gothic"/>
              <a:cs typeface="Century Gothic"/>
              <a:sym typeface="Century Gothic"/>
            </a:endParaRPr>
          </a:p>
        </p:txBody>
      </p:sp>
      <p:sp>
        <p:nvSpPr>
          <p:cNvPr id="174" name="Google Shape;174;p16"/>
          <p:cNvSpPr txBox="1"/>
          <p:nvPr/>
        </p:nvSpPr>
        <p:spPr>
          <a:xfrm>
            <a:off x="8783527" y="1830062"/>
            <a:ext cx="3108436" cy="1600438"/>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chemeClr val="dk1"/>
              </a:buClr>
              <a:buSzPts val="1800"/>
              <a:buFont typeface="Arial"/>
              <a:buChar char="•"/>
            </a:pPr>
            <a:r>
              <a:rPr lang="en-US" sz="1400" b="0" i="0" u="none" strike="noStrike" cap="none">
                <a:solidFill>
                  <a:schemeClr val="dk1"/>
                </a:solidFill>
                <a:latin typeface="Calibri"/>
                <a:ea typeface="Calibri"/>
                <a:cs typeface="Calibri"/>
                <a:sym typeface="Calibri"/>
              </a:rPr>
              <a:t>Add or remove resources dynamically</a:t>
            </a:r>
            <a:endParaRPr sz="1400" b="0" i="0" u="none" strike="noStrike" cap="none">
              <a:solidFill>
                <a:schemeClr val="dk1"/>
              </a:solidFill>
              <a:latin typeface="Century Gothic"/>
              <a:ea typeface="Century Gothic"/>
              <a:cs typeface="Century Gothic"/>
              <a:sym typeface="Century Gothic"/>
            </a:endParaRPr>
          </a:p>
          <a:p>
            <a:pPr marL="285750" marR="0" lvl="0" indent="-285750" algn="l" rtl="0">
              <a:lnSpc>
                <a:spcPct val="100000"/>
              </a:lnSpc>
              <a:spcBef>
                <a:spcPts val="0"/>
              </a:spcBef>
              <a:spcAft>
                <a:spcPts val="0"/>
              </a:spcAft>
              <a:buClr>
                <a:schemeClr val="dk1"/>
              </a:buClr>
              <a:buSzPts val="1800"/>
              <a:buFont typeface="Arial"/>
              <a:buChar char="•"/>
            </a:pPr>
            <a:r>
              <a:rPr lang="en-US" sz="1400" b="0" i="0" u="none" strike="noStrike" cap="none">
                <a:solidFill>
                  <a:schemeClr val="dk1"/>
                </a:solidFill>
                <a:latin typeface="Calibri"/>
                <a:ea typeface="Calibri"/>
                <a:cs typeface="Calibri"/>
                <a:sym typeface="Calibri"/>
              </a:rPr>
              <a:t>Arrival variability is high</a:t>
            </a:r>
            <a:endParaRPr sz="1400" b="0" i="0" u="none" strike="noStrike" cap="none">
              <a:solidFill>
                <a:schemeClr val="dk1"/>
              </a:solidFill>
              <a:latin typeface="Century Gothic"/>
              <a:ea typeface="Century Gothic"/>
              <a:cs typeface="Century Gothic"/>
              <a:sym typeface="Century Gothic"/>
            </a:endParaRPr>
          </a:p>
          <a:p>
            <a:pPr marL="285750" marR="0" lvl="0" indent="-285750" algn="l" rtl="0">
              <a:lnSpc>
                <a:spcPct val="100000"/>
              </a:lnSpc>
              <a:spcBef>
                <a:spcPts val="0"/>
              </a:spcBef>
              <a:spcAft>
                <a:spcPts val="0"/>
              </a:spcAft>
              <a:buClr>
                <a:schemeClr val="dk1"/>
              </a:buClr>
              <a:buSzPts val="1800"/>
              <a:buFont typeface="Arial"/>
              <a:buChar char="•"/>
            </a:pPr>
            <a:r>
              <a:rPr lang="en-US" sz="1400" b="0" i="0" u="none" strike="noStrike" cap="none">
                <a:solidFill>
                  <a:schemeClr val="dk1"/>
                </a:solidFill>
                <a:latin typeface="Calibri"/>
                <a:ea typeface="Calibri"/>
                <a:cs typeface="Calibri"/>
                <a:sym typeface="Calibri"/>
              </a:rPr>
              <a:t>Pay-as-you-grow</a:t>
            </a:r>
            <a:endParaRPr sz="1400" b="0" i="0" u="none" strike="noStrike" cap="none">
              <a:solidFill>
                <a:schemeClr val="dk1"/>
              </a:solidFill>
              <a:latin typeface="Century Gothic"/>
              <a:ea typeface="Century Gothic"/>
              <a:cs typeface="Century Gothic"/>
              <a:sym typeface="Century Gothic"/>
            </a:endParaRPr>
          </a:p>
          <a:p>
            <a:pPr marL="285750" marR="0" lvl="0" indent="-285750" algn="l" rtl="0">
              <a:lnSpc>
                <a:spcPct val="100000"/>
              </a:lnSpc>
              <a:spcBef>
                <a:spcPts val="0"/>
              </a:spcBef>
              <a:spcAft>
                <a:spcPts val="0"/>
              </a:spcAft>
              <a:buClr>
                <a:schemeClr val="dk1"/>
              </a:buClr>
              <a:buSzPts val="1800"/>
              <a:buFont typeface="Arial"/>
              <a:buChar char="•"/>
            </a:pPr>
            <a:r>
              <a:rPr lang="en-US" sz="1400" b="0" i="0" u="none" strike="noStrike" cap="none">
                <a:solidFill>
                  <a:schemeClr val="dk1"/>
                </a:solidFill>
                <a:latin typeface="Calibri"/>
                <a:ea typeface="Calibri"/>
                <a:cs typeface="Calibri"/>
                <a:sym typeface="Calibri"/>
              </a:rPr>
              <a:t>Optimized IT spend</a:t>
            </a:r>
            <a:endParaRPr sz="1400" b="0" i="0" u="none" strike="noStrike" cap="none">
              <a:solidFill>
                <a:schemeClr val="dk1"/>
              </a:solidFill>
              <a:latin typeface="Century Gothic"/>
              <a:ea typeface="Century Gothic"/>
              <a:cs typeface="Century Gothic"/>
              <a:sym typeface="Century Gothic"/>
            </a:endParaRPr>
          </a:p>
          <a:p>
            <a:pPr marL="285750" marR="0" lvl="0" indent="-285750" algn="l" rtl="0">
              <a:lnSpc>
                <a:spcPct val="100000"/>
              </a:lnSpc>
              <a:spcBef>
                <a:spcPts val="0"/>
              </a:spcBef>
              <a:spcAft>
                <a:spcPts val="0"/>
              </a:spcAft>
              <a:buClr>
                <a:schemeClr val="dk1"/>
              </a:buClr>
              <a:buSzPts val="1800"/>
              <a:buFont typeface="Arial"/>
              <a:buChar char="•"/>
            </a:pPr>
            <a:r>
              <a:rPr lang="en-US" sz="1400" b="0" i="0" u="none" strike="noStrike" cap="none">
                <a:solidFill>
                  <a:schemeClr val="dk1"/>
                </a:solidFill>
                <a:latin typeface="Calibri"/>
                <a:ea typeface="Calibri"/>
                <a:cs typeface="Calibri"/>
                <a:sym typeface="Calibri"/>
              </a:rPr>
              <a:t>E.g. in e-commerce and retail, SaaS, mobile, DevOps</a:t>
            </a:r>
            <a:endParaRPr sz="1400" b="0" i="0" u="none" strike="noStrike" cap="none">
              <a:solidFill>
                <a:schemeClr val="dk1"/>
              </a:solidFill>
              <a:latin typeface="Century Gothic"/>
              <a:ea typeface="Century Gothic"/>
              <a:cs typeface="Century Gothic"/>
              <a:sym typeface="Century Gothic"/>
            </a:endParaRPr>
          </a:p>
        </p:txBody>
      </p:sp>
      <p:sp>
        <p:nvSpPr>
          <p:cNvPr id="175" name="Google Shape;175;p16"/>
          <p:cNvSpPr txBox="1"/>
          <p:nvPr/>
        </p:nvSpPr>
        <p:spPr>
          <a:xfrm>
            <a:off x="318338" y="4018221"/>
            <a:ext cx="3108436" cy="2031325"/>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chemeClr val="dk1"/>
              </a:buClr>
              <a:buSzPts val="1800"/>
              <a:buFont typeface="Arial"/>
              <a:buChar char="•"/>
            </a:pPr>
            <a:r>
              <a:rPr lang="en-US" sz="1400" b="0" i="0" u="none" strike="noStrike" cap="none">
                <a:solidFill>
                  <a:schemeClr val="dk1"/>
                </a:solidFill>
                <a:latin typeface="Calibri"/>
                <a:ea typeface="Calibri"/>
                <a:cs typeface="Calibri"/>
                <a:sym typeface="Calibri"/>
              </a:rPr>
              <a:t>Scaling up or down the existing resources </a:t>
            </a:r>
            <a:endParaRPr sz="1400" b="0" i="0" u="none" strike="noStrike" cap="none">
              <a:solidFill>
                <a:schemeClr val="dk1"/>
              </a:solidFill>
              <a:latin typeface="Century Gothic"/>
              <a:ea typeface="Century Gothic"/>
              <a:cs typeface="Century Gothic"/>
              <a:sym typeface="Century Gothic"/>
            </a:endParaRPr>
          </a:p>
          <a:p>
            <a:pPr marL="285750" marR="0" lvl="0" indent="-285750" algn="l" rtl="0">
              <a:lnSpc>
                <a:spcPct val="100000"/>
              </a:lnSpc>
              <a:spcBef>
                <a:spcPts val="0"/>
              </a:spcBef>
              <a:spcAft>
                <a:spcPts val="0"/>
              </a:spcAft>
              <a:buClr>
                <a:schemeClr val="dk1"/>
              </a:buClr>
              <a:buSzPts val="1800"/>
              <a:buFont typeface="Arial"/>
              <a:buChar char="•"/>
            </a:pPr>
            <a:r>
              <a:rPr lang="en-US" sz="1400" b="0" i="0" u="none" strike="noStrike" cap="none">
                <a:solidFill>
                  <a:schemeClr val="dk1"/>
                </a:solidFill>
                <a:latin typeface="Calibri"/>
                <a:ea typeface="Calibri"/>
                <a:cs typeface="Calibri"/>
                <a:sym typeface="Calibri"/>
              </a:rPr>
              <a:t>Use existing infrastructure</a:t>
            </a:r>
            <a:endParaRPr sz="1400" b="0" i="0" u="none" strike="noStrike" cap="none">
              <a:solidFill>
                <a:schemeClr val="dk1"/>
              </a:solidFill>
              <a:latin typeface="Century Gothic"/>
              <a:ea typeface="Century Gothic"/>
              <a:cs typeface="Century Gothic"/>
              <a:sym typeface="Century Gothic"/>
            </a:endParaRPr>
          </a:p>
          <a:p>
            <a:pPr marL="285750" marR="0" lvl="0" indent="-285750" algn="l" rtl="0">
              <a:lnSpc>
                <a:spcPct val="100000"/>
              </a:lnSpc>
              <a:spcBef>
                <a:spcPts val="0"/>
              </a:spcBef>
              <a:spcAft>
                <a:spcPts val="0"/>
              </a:spcAft>
              <a:buClr>
                <a:schemeClr val="dk1"/>
              </a:buClr>
              <a:buSzPts val="1800"/>
              <a:buFont typeface="Arial"/>
              <a:buChar char="•"/>
            </a:pPr>
            <a:r>
              <a:rPr lang="en-US" sz="1400" b="0" i="0" u="none" strike="noStrike" cap="none">
                <a:solidFill>
                  <a:schemeClr val="dk1"/>
                </a:solidFill>
                <a:latin typeface="Calibri"/>
                <a:ea typeface="Calibri"/>
                <a:cs typeface="Calibri"/>
                <a:sym typeface="Calibri"/>
              </a:rPr>
              <a:t>Do not impact performance</a:t>
            </a:r>
            <a:endParaRPr sz="1400" b="0" i="0" u="none" strike="noStrike" cap="none">
              <a:solidFill>
                <a:schemeClr val="dk1"/>
              </a:solidFill>
              <a:latin typeface="Century Gothic"/>
              <a:ea typeface="Century Gothic"/>
              <a:cs typeface="Century Gothic"/>
              <a:sym typeface="Century Gothic"/>
            </a:endParaRPr>
          </a:p>
          <a:p>
            <a:pPr marL="285750" marR="0" lvl="0" indent="-285750" algn="l" rtl="0">
              <a:lnSpc>
                <a:spcPct val="100000"/>
              </a:lnSpc>
              <a:spcBef>
                <a:spcPts val="0"/>
              </a:spcBef>
              <a:spcAft>
                <a:spcPts val="0"/>
              </a:spcAft>
              <a:buClr>
                <a:schemeClr val="dk1"/>
              </a:buClr>
              <a:buSzPts val="1800"/>
              <a:buFont typeface="Arial"/>
              <a:buChar char="•"/>
            </a:pPr>
            <a:r>
              <a:rPr lang="en-US" sz="1400" b="0" i="0" u="none" strike="noStrike" cap="none">
                <a:solidFill>
                  <a:schemeClr val="dk1"/>
                </a:solidFill>
                <a:latin typeface="Calibri"/>
                <a:ea typeface="Calibri"/>
                <a:cs typeface="Calibri"/>
                <a:sym typeface="Calibri"/>
              </a:rPr>
              <a:t>Predictable workload </a:t>
            </a:r>
            <a:endParaRPr sz="1400" b="0" i="0" u="none" strike="noStrike" cap="none">
              <a:solidFill>
                <a:schemeClr val="dk1"/>
              </a:solidFill>
              <a:latin typeface="Century Gothic"/>
              <a:ea typeface="Century Gothic"/>
              <a:cs typeface="Century Gothic"/>
              <a:sym typeface="Century Gothic"/>
            </a:endParaRPr>
          </a:p>
          <a:p>
            <a:pPr marL="285750" marR="0" lvl="0" indent="-285750" algn="l" rtl="0">
              <a:lnSpc>
                <a:spcPct val="100000"/>
              </a:lnSpc>
              <a:spcBef>
                <a:spcPts val="0"/>
              </a:spcBef>
              <a:spcAft>
                <a:spcPts val="0"/>
              </a:spcAft>
              <a:buClr>
                <a:schemeClr val="dk1"/>
              </a:buClr>
              <a:buSzPts val="1800"/>
              <a:buFont typeface="Arial"/>
              <a:buChar char="•"/>
            </a:pPr>
            <a:r>
              <a:rPr lang="en-US" sz="1400" b="0" i="0" u="none" strike="noStrike" cap="none">
                <a:solidFill>
                  <a:schemeClr val="dk1"/>
                </a:solidFill>
                <a:latin typeface="Calibri"/>
                <a:ea typeface="Calibri"/>
                <a:cs typeface="Calibri"/>
                <a:sym typeface="Calibri"/>
              </a:rPr>
              <a:t>Planning of capacity and performance is stable</a:t>
            </a:r>
            <a:endParaRPr sz="1400" b="0" i="0" u="none" strike="noStrike" cap="none">
              <a:solidFill>
                <a:schemeClr val="dk1"/>
              </a:solidFill>
              <a:latin typeface="Century Gothic"/>
              <a:ea typeface="Century Gothic"/>
              <a:cs typeface="Century Gothic"/>
              <a:sym typeface="Century Gothic"/>
            </a:endParaRPr>
          </a:p>
          <a:p>
            <a:pPr marL="285750" marR="0" lvl="0" indent="-285750" algn="l" rtl="0">
              <a:lnSpc>
                <a:spcPct val="100000"/>
              </a:lnSpc>
              <a:spcBef>
                <a:spcPts val="0"/>
              </a:spcBef>
              <a:spcAft>
                <a:spcPts val="0"/>
              </a:spcAft>
              <a:buClr>
                <a:schemeClr val="dk1"/>
              </a:buClr>
              <a:buSzPts val="1800"/>
              <a:buFont typeface="Arial"/>
              <a:buChar char="•"/>
            </a:pPr>
            <a:r>
              <a:rPr lang="en-US" sz="1400" b="0" i="0" u="none" strike="noStrike" cap="none">
                <a:solidFill>
                  <a:schemeClr val="dk1"/>
                </a:solidFill>
                <a:latin typeface="Calibri"/>
                <a:ea typeface="Calibri"/>
                <a:cs typeface="Calibri"/>
                <a:sym typeface="Calibri"/>
              </a:rPr>
              <a:t>Scale of growth can be estimated</a:t>
            </a:r>
            <a:endParaRPr sz="1400" b="0" i="0" u="none" strike="noStrike" cap="none">
              <a:solidFill>
                <a:schemeClr val="dk1"/>
              </a:solidFill>
              <a:latin typeface="Century Gothic"/>
              <a:ea typeface="Century Gothic"/>
              <a:cs typeface="Century Gothic"/>
              <a:sym typeface="Century Gothic"/>
            </a:endParaRPr>
          </a:p>
          <a:p>
            <a:pPr marL="285750" marR="0" lvl="0" indent="-285750" algn="l" rtl="0">
              <a:lnSpc>
                <a:spcPct val="100000"/>
              </a:lnSpc>
              <a:spcBef>
                <a:spcPts val="0"/>
              </a:spcBef>
              <a:spcAft>
                <a:spcPts val="0"/>
              </a:spcAft>
              <a:buClr>
                <a:schemeClr val="dk1"/>
              </a:buClr>
              <a:buSzPts val="1800"/>
              <a:buFont typeface="Arial"/>
              <a:buChar char="•"/>
            </a:pPr>
            <a:r>
              <a:rPr lang="en-US" sz="1400" b="0" i="0" u="none" strike="noStrike" cap="none">
                <a:solidFill>
                  <a:schemeClr val="dk1"/>
                </a:solidFill>
                <a:latin typeface="Calibri"/>
                <a:ea typeface="Calibri"/>
                <a:cs typeface="Calibri"/>
                <a:sym typeface="Calibri"/>
              </a:rPr>
              <a:t>E.g. virtual desktop infrastructure </a:t>
            </a:r>
            <a:endParaRPr sz="1400" b="0" i="0" u="none" strike="noStrike" cap="none">
              <a:solidFill>
                <a:srgbClr val="000000"/>
              </a:solidFill>
              <a:latin typeface="Century Gothic"/>
              <a:ea typeface="Century Gothic"/>
              <a:cs typeface="Century Gothic"/>
              <a:sym typeface="Century Gothic"/>
            </a:endParaRP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17"/>
          <p:cNvPicPr preferRelativeResize="0"/>
          <p:nvPr/>
        </p:nvPicPr>
        <p:blipFill rotWithShape="1">
          <a:blip r:embed="rId3">
            <a:alphaModFix/>
          </a:blip>
          <a:srcRect l="36389"/>
          <a:stretch/>
        </p:blipFill>
        <p:spPr>
          <a:xfrm>
            <a:off x="4405599" y="-24540"/>
            <a:ext cx="7755467" cy="6858000"/>
          </a:xfrm>
          <a:custGeom>
            <a:avLst/>
            <a:gdLst/>
            <a:ahLst/>
            <a:cxnLst/>
            <a:rect l="l" t="t" r="r" b="b"/>
            <a:pathLst>
              <a:path w="7755466" h="6857999" extrusionOk="0">
                <a:moveTo>
                  <a:pt x="7755466" y="0"/>
                </a:moveTo>
                <a:lnTo>
                  <a:pt x="7755466" y="6857999"/>
                </a:lnTo>
                <a:lnTo>
                  <a:pt x="0" y="6857999"/>
                </a:lnTo>
                <a:close/>
              </a:path>
            </a:pathLst>
          </a:custGeom>
          <a:noFill/>
          <a:ln>
            <a:noFill/>
          </a:ln>
        </p:spPr>
      </p:pic>
      <p:grpSp>
        <p:nvGrpSpPr>
          <p:cNvPr id="182" name="Google Shape;182;p17"/>
          <p:cNvGrpSpPr/>
          <p:nvPr/>
        </p:nvGrpSpPr>
        <p:grpSpPr>
          <a:xfrm>
            <a:off x="315638" y="260350"/>
            <a:ext cx="919685" cy="919685"/>
            <a:chOff x="4056364" y="1384713"/>
            <a:chExt cx="4088570" cy="4088570"/>
          </a:xfrm>
        </p:grpSpPr>
        <p:sp>
          <p:nvSpPr>
            <p:cNvPr id="183" name="Google Shape;183;p17"/>
            <p:cNvSpPr/>
            <p:nvPr/>
          </p:nvSpPr>
          <p:spPr>
            <a:xfrm>
              <a:off x="4500033" y="1833033"/>
              <a:ext cx="3191933" cy="3191933"/>
            </a:xfrm>
            <a:prstGeom prst="ellipse">
              <a:avLst/>
            </a:prstGeom>
            <a:solidFill>
              <a:srgbClr val="F492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84" name="Google Shape;184;p17"/>
            <p:cNvSpPr/>
            <p:nvPr/>
          </p:nvSpPr>
          <p:spPr>
            <a:xfrm rot="10800000">
              <a:off x="5613954" y="2946953"/>
              <a:ext cx="964092" cy="964092"/>
            </a:xfrm>
            <a:prstGeom prst="ellipse">
              <a:avLst/>
            </a:prstGeom>
            <a:gradFill>
              <a:gsLst>
                <a:gs pos="0">
                  <a:srgbClr val="BFBFBF"/>
                </a:gs>
                <a:gs pos="12000">
                  <a:srgbClr val="BFBFBF"/>
                </a:gs>
                <a:gs pos="100000">
                  <a:schemeClr val="lt1"/>
                </a:gs>
              </a:gsLst>
              <a:lin ang="270000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85" name="Google Shape;185;p17"/>
            <p:cNvSpPr/>
            <p:nvPr/>
          </p:nvSpPr>
          <p:spPr>
            <a:xfrm rot="10800000">
              <a:off x="4056364" y="1384713"/>
              <a:ext cx="4088570" cy="4088570"/>
            </a:xfrm>
            <a:prstGeom prst="donut">
              <a:avLst>
                <a:gd name="adj" fmla="val 13901"/>
              </a:avLst>
            </a:prstGeom>
            <a:gradFill>
              <a:gsLst>
                <a:gs pos="0">
                  <a:srgbClr val="BFBFBF"/>
                </a:gs>
                <a:gs pos="12000">
                  <a:srgbClr val="BFBFBF"/>
                </a:gs>
                <a:gs pos="100000">
                  <a:schemeClr val="lt1"/>
                </a:gs>
              </a:gsLst>
              <a:lin ang="2700000" scaled="0"/>
            </a:gradFill>
            <a:ln>
              <a:noFill/>
            </a:ln>
            <a:effectLst>
              <a:outerShdw blurRad="165100" dist="88900" dir="5400000" algn="t" rotWithShape="0">
                <a:srgbClr val="000000">
                  <a:alpha val="5333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186" name="Google Shape;186;p17"/>
          <p:cNvSpPr/>
          <p:nvPr/>
        </p:nvSpPr>
        <p:spPr>
          <a:xfrm>
            <a:off x="1335123" y="451832"/>
            <a:ext cx="2183931"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Calibri"/>
                <a:ea typeface="Calibri"/>
                <a:cs typeface="Calibri"/>
                <a:sym typeface="Calibri"/>
              </a:rPr>
              <a:t>Big Picture</a:t>
            </a:r>
            <a:endParaRPr sz="3600" b="1" i="0" u="none" strike="noStrike" cap="none">
              <a:solidFill>
                <a:srgbClr val="262626"/>
              </a:solidFill>
              <a:latin typeface="Arial"/>
              <a:ea typeface="Arial"/>
              <a:cs typeface="Arial"/>
              <a:sym typeface="Arial"/>
            </a:endParaRPr>
          </a:p>
        </p:txBody>
      </p:sp>
      <p:grpSp>
        <p:nvGrpSpPr>
          <p:cNvPr id="187" name="Google Shape;187;p17"/>
          <p:cNvGrpSpPr/>
          <p:nvPr/>
        </p:nvGrpSpPr>
        <p:grpSpPr>
          <a:xfrm>
            <a:off x="9489461" y="2233998"/>
            <a:ext cx="919685" cy="919685"/>
            <a:chOff x="4056364" y="1384713"/>
            <a:chExt cx="4088570" cy="4088570"/>
          </a:xfrm>
        </p:grpSpPr>
        <p:sp>
          <p:nvSpPr>
            <p:cNvPr id="188" name="Google Shape;188;p17"/>
            <p:cNvSpPr/>
            <p:nvPr/>
          </p:nvSpPr>
          <p:spPr>
            <a:xfrm>
              <a:off x="4500033" y="1833033"/>
              <a:ext cx="3191933" cy="3191933"/>
            </a:xfrm>
            <a:prstGeom prst="ellipse">
              <a:avLst/>
            </a:prstGeom>
            <a:solidFill>
              <a:srgbClr val="F492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89" name="Google Shape;189;p17"/>
            <p:cNvSpPr/>
            <p:nvPr/>
          </p:nvSpPr>
          <p:spPr>
            <a:xfrm rot="10800000">
              <a:off x="4056364" y="1384713"/>
              <a:ext cx="4088570" cy="4088570"/>
            </a:xfrm>
            <a:prstGeom prst="donut">
              <a:avLst>
                <a:gd name="adj" fmla="val 13901"/>
              </a:avLst>
            </a:prstGeom>
            <a:gradFill>
              <a:gsLst>
                <a:gs pos="0">
                  <a:srgbClr val="BFBFBF"/>
                </a:gs>
                <a:gs pos="12000">
                  <a:srgbClr val="BFBFBF"/>
                </a:gs>
                <a:gs pos="100000">
                  <a:schemeClr val="lt1"/>
                </a:gs>
              </a:gsLst>
              <a:lin ang="2700000" scaled="0"/>
            </a:gradFill>
            <a:ln>
              <a:noFill/>
            </a:ln>
            <a:effectLst>
              <a:outerShdw blurRad="165100" dist="88900" dir="5400000" algn="t" rotWithShape="0">
                <a:srgbClr val="000000">
                  <a:alpha val="5333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90" name="Google Shape;190;p17"/>
          <p:cNvGrpSpPr/>
          <p:nvPr/>
        </p:nvGrpSpPr>
        <p:grpSpPr>
          <a:xfrm>
            <a:off x="7881199" y="3725942"/>
            <a:ext cx="919685" cy="919685"/>
            <a:chOff x="4056364" y="1384713"/>
            <a:chExt cx="4088570" cy="4088570"/>
          </a:xfrm>
        </p:grpSpPr>
        <p:sp>
          <p:nvSpPr>
            <p:cNvPr id="191" name="Google Shape;191;p17"/>
            <p:cNvSpPr/>
            <p:nvPr/>
          </p:nvSpPr>
          <p:spPr>
            <a:xfrm>
              <a:off x="4500033" y="1833033"/>
              <a:ext cx="3191933" cy="3191933"/>
            </a:xfrm>
            <a:prstGeom prst="ellipse">
              <a:avLst/>
            </a:prstGeom>
            <a:solidFill>
              <a:srgbClr val="DB705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92" name="Google Shape;192;p17"/>
            <p:cNvSpPr/>
            <p:nvPr/>
          </p:nvSpPr>
          <p:spPr>
            <a:xfrm rot="10800000">
              <a:off x="4056364" y="1384713"/>
              <a:ext cx="4088570" cy="4088570"/>
            </a:xfrm>
            <a:prstGeom prst="donut">
              <a:avLst>
                <a:gd name="adj" fmla="val 13901"/>
              </a:avLst>
            </a:prstGeom>
            <a:gradFill>
              <a:gsLst>
                <a:gs pos="0">
                  <a:srgbClr val="BFBFBF"/>
                </a:gs>
                <a:gs pos="12000">
                  <a:srgbClr val="BFBFBF"/>
                </a:gs>
                <a:gs pos="100000">
                  <a:schemeClr val="lt1"/>
                </a:gs>
              </a:gsLst>
              <a:lin ang="2700000" scaled="0"/>
            </a:gradFill>
            <a:ln>
              <a:noFill/>
            </a:ln>
            <a:effectLst>
              <a:outerShdw blurRad="165100" dist="88900" dir="5400000" algn="t" rotWithShape="0">
                <a:srgbClr val="000000">
                  <a:alpha val="5333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193" name="Google Shape;193;p17"/>
          <p:cNvSpPr txBox="1"/>
          <p:nvPr/>
        </p:nvSpPr>
        <p:spPr>
          <a:xfrm>
            <a:off x="10495719" y="2070332"/>
            <a:ext cx="1696281" cy="230450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E6E6E6"/>
                </a:solidFill>
                <a:latin typeface="Calibri"/>
                <a:ea typeface="Calibri"/>
                <a:cs typeface="Calibri"/>
                <a:sym typeface="Calibri"/>
              </a:rPr>
              <a:t>Above the arrow is managed by the tenant</a:t>
            </a:r>
            <a:endParaRPr sz="1800" b="0" i="0" u="none" strike="noStrike" cap="none">
              <a:solidFill>
                <a:srgbClr val="E6E6E6"/>
              </a:solidFill>
              <a:latin typeface="Century Gothic"/>
              <a:ea typeface="Century Gothic"/>
              <a:cs typeface="Century Gothic"/>
              <a:sym typeface="Century Gothic"/>
            </a:endParaRPr>
          </a:p>
        </p:txBody>
      </p:sp>
      <p:pic>
        <p:nvPicPr>
          <p:cNvPr id="194" name="Google Shape;194;p17"/>
          <p:cNvPicPr preferRelativeResize="0"/>
          <p:nvPr/>
        </p:nvPicPr>
        <p:blipFill rotWithShape="1">
          <a:blip r:embed="rId4">
            <a:alphaModFix/>
          </a:blip>
          <a:srcRect/>
          <a:stretch/>
        </p:blipFill>
        <p:spPr>
          <a:xfrm>
            <a:off x="1616982" y="1787209"/>
            <a:ext cx="4379569" cy="2855479"/>
          </a:xfrm>
          <a:prstGeom prst="rect">
            <a:avLst/>
          </a:prstGeom>
          <a:noFill/>
          <a:ln>
            <a:noFill/>
          </a:ln>
        </p:spPr>
      </p:pic>
      <p:sp>
        <p:nvSpPr>
          <p:cNvPr id="195" name="Google Shape;195;p17"/>
          <p:cNvSpPr txBox="1"/>
          <p:nvPr/>
        </p:nvSpPr>
        <p:spPr>
          <a:xfrm>
            <a:off x="177896" y="1972030"/>
            <a:ext cx="1737360"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SAAS tenant</a:t>
            </a:r>
            <a:endParaRPr sz="1800" b="0" i="0" u="none" strike="noStrike" cap="none">
              <a:solidFill>
                <a:schemeClr val="dk1"/>
              </a:solidFill>
              <a:latin typeface="Century Gothic"/>
              <a:ea typeface="Century Gothic"/>
              <a:cs typeface="Century Gothic"/>
              <a:sym typeface="Century Gothic"/>
            </a:endParaRPr>
          </a:p>
        </p:txBody>
      </p:sp>
      <p:sp>
        <p:nvSpPr>
          <p:cNvPr id="196" name="Google Shape;196;p17"/>
          <p:cNvSpPr txBox="1"/>
          <p:nvPr/>
        </p:nvSpPr>
        <p:spPr>
          <a:xfrm>
            <a:off x="177896" y="2969017"/>
            <a:ext cx="1737360"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PAAS tenant</a:t>
            </a:r>
            <a:endParaRPr sz="1800" b="0" i="0" u="none" strike="noStrike" cap="none">
              <a:solidFill>
                <a:schemeClr val="dk1"/>
              </a:solidFill>
              <a:latin typeface="Century Gothic"/>
              <a:ea typeface="Century Gothic"/>
              <a:cs typeface="Century Gothic"/>
              <a:sym typeface="Century Gothic"/>
            </a:endParaRPr>
          </a:p>
        </p:txBody>
      </p:sp>
      <p:sp>
        <p:nvSpPr>
          <p:cNvPr id="197" name="Google Shape;197;p17"/>
          <p:cNvSpPr txBox="1"/>
          <p:nvPr/>
        </p:nvSpPr>
        <p:spPr>
          <a:xfrm>
            <a:off x="198253" y="3964929"/>
            <a:ext cx="1737360"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IAAS tenant</a:t>
            </a:r>
            <a:endParaRPr sz="1800" b="0" i="0" u="none" strike="noStrike" cap="none">
              <a:solidFill>
                <a:schemeClr val="dk1"/>
              </a:solidFill>
              <a:latin typeface="Century Gothic"/>
              <a:ea typeface="Century Gothic"/>
              <a:cs typeface="Century Gothic"/>
              <a:sym typeface="Century Gothic"/>
            </a:endParaRPr>
          </a:p>
        </p:txBody>
      </p:sp>
      <p:cxnSp>
        <p:nvCxnSpPr>
          <p:cNvPr id="198" name="Google Shape;198;p17"/>
          <p:cNvCxnSpPr/>
          <p:nvPr/>
        </p:nvCxnSpPr>
        <p:spPr>
          <a:xfrm rot="10800000">
            <a:off x="177895" y="2458953"/>
            <a:ext cx="1737360" cy="0"/>
          </a:xfrm>
          <a:prstGeom prst="straightConnector1">
            <a:avLst/>
          </a:prstGeom>
          <a:noFill/>
          <a:ln w="19050" cap="flat" cmpd="sng">
            <a:solidFill>
              <a:schemeClr val="dk1"/>
            </a:solidFill>
            <a:prstDash val="solid"/>
            <a:miter lim="800000"/>
            <a:headEnd type="none" w="sm" len="sm"/>
            <a:tailEnd type="triangle" w="med" len="med"/>
          </a:ln>
        </p:spPr>
      </p:cxnSp>
      <p:cxnSp>
        <p:nvCxnSpPr>
          <p:cNvPr id="199" name="Google Shape;199;p17"/>
          <p:cNvCxnSpPr/>
          <p:nvPr/>
        </p:nvCxnSpPr>
        <p:spPr>
          <a:xfrm rot="10800000">
            <a:off x="125019" y="3404460"/>
            <a:ext cx="1737360" cy="0"/>
          </a:xfrm>
          <a:prstGeom prst="straightConnector1">
            <a:avLst/>
          </a:prstGeom>
          <a:noFill/>
          <a:ln w="19050" cap="flat" cmpd="sng">
            <a:solidFill>
              <a:schemeClr val="dk1"/>
            </a:solidFill>
            <a:prstDash val="solid"/>
            <a:miter lim="800000"/>
            <a:headEnd type="none" w="sm" len="sm"/>
            <a:tailEnd type="triangle" w="med" len="med"/>
          </a:ln>
        </p:spPr>
      </p:cxnSp>
      <p:cxnSp>
        <p:nvCxnSpPr>
          <p:cNvPr id="200" name="Google Shape;200;p17"/>
          <p:cNvCxnSpPr/>
          <p:nvPr/>
        </p:nvCxnSpPr>
        <p:spPr>
          <a:xfrm rot="10800000">
            <a:off x="115690" y="4374836"/>
            <a:ext cx="1737360" cy="0"/>
          </a:xfrm>
          <a:prstGeom prst="straightConnector1">
            <a:avLst/>
          </a:prstGeom>
          <a:noFill/>
          <a:ln w="19050" cap="flat" cmpd="sng">
            <a:solidFill>
              <a:schemeClr val="dk1"/>
            </a:solidFill>
            <a:prstDash val="solid"/>
            <a:miter lim="800000"/>
            <a:headEnd type="none" w="sm" len="sm"/>
            <a:tailEnd type="triangle" w="med" len="med"/>
          </a:ln>
        </p:spPr>
      </p:cxnSp>
      <p:sp>
        <p:nvSpPr>
          <p:cNvPr id="201" name="Google Shape;201;p17"/>
          <p:cNvSpPr txBox="1"/>
          <p:nvPr/>
        </p:nvSpPr>
        <p:spPr>
          <a:xfrm>
            <a:off x="9072808" y="3890265"/>
            <a:ext cx="2750974" cy="12452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E6E6E6"/>
                </a:solidFill>
                <a:latin typeface="Calibri"/>
                <a:ea typeface="Calibri"/>
                <a:cs typeface="Calibri"/>
                <a:sym typeface="Calibri"/>
              </a:rPr>
              <a:t>Below the arrow Cloud Service is provisioned by the service provider </a:t>
            </a:r>
            <a:endParaRPr sz="1800" b="0" i="0" u="none" strike="noStrike" cap="none">
              <a:solidFill>
                <a:srgbClr val="E6E6E6"/>
              </a:solidFill>
              <a:latin typeface="Century Gothic"/>
              <a:ea typeface="Century Gothic"/>
              <a:cs typeface="Century Gothic"/>
              <a:sym typeface="Century Gothic"/>
            </a:endParaRPr>
          </a:p>
        </p:txBody>
      </p:sp>
      <p:sp>
        <p:nvSpPr>
          <p:cNvPr id="202" name="Google Shape;202;p17"/>
          <p:cNvSpPr txBox="1"/>
          <p:nvPr/>
        </p:nvSpPr>
        <p:spPr>
          <a:xfrm>
            <a:off x="1616975" y="4825050"/>
            <a:ext cx="4332000" cy="746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Cloud capacity provisioning model that can be made use of by the tenants/clients</a:t>
            </a:r>
            <a:endParaRPr sz="1800" b="0" i="0" u="none" strike="noStrike" cap="none">
              <a:solidFill>
                <a:schemeClr val="dk1"/>
              </a:solidFill>
              <a:latin typeface="Century Gothic"/>
              <a:ea typeface="Century Gothic"/>
              <a:cs typeface="Century Gothic"/>
              <a:sym typeface="Century Gothic"/>
            </a:endParaRPr>
          </a:p>
        </p:txBody>
      </p:sp>
    </p:spTree>
  </p:cSld>
  <p:clrMapOvr>
    <a:masterClrMapping/>
  </p:clrMapOvr>
  <p:transition spd="slow">
    <p:fade/>
  </p:transition>
</p:sld>
</file>

<file path=ppt/theme/theme1.xml><?xml version="1.0" encoding="utf-8"?>
<a:theme xmlns:a="http://schemas.openxmlformats.org/drawingml/2006/main" name="Office 主题">
  <a:themeElements>
    <a:clrScheme name="Office 主题">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911</Words>
  <Application>Microsoft Macintosh PowerPoint</Application>
  <PresentationFormat>Widescreen</PresentationFormat>
  <Paragraphs>179</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Arial</vt:lpstr>
      <vt:lpstr>Century Gothic</vt:lpstr>
      <vt:lpstr>Times New Roman</vt:lpstr>
      <vt:lpstr>Quattrocento Sans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Ruchi Mishra</cp:lastModifiedBy>
  <cp:revision>1</cp:revision>
  <dcterms:modified xsi:type="dcterms:W3CDTF">2020-01-27T01:50:35Z</dcterms:modified>
</cp:coreProperties>
</file>