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 varScale="1">
        <p:scale>
          <a:sx n="100" d="100"/>
          <a:sy n="10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65ED-C16B-99F7-7467-8E022C1A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E78AD-7850-0DA9-DE3E-1E2A0479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AB72-FE0E-E135-47B6-049699BF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3988-F015-F124-97B6-5400006E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E407-EC11-2C7A-F63A-2384DBA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F8AB-987E-7E29-A6A7-8D3FC625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5EDC4-1ED7-3496-9C46-4A9E5B58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D4DC-BC55-B877-AAAB-F8238B6B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F628-1E06-8550-AE0D-93653DE2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356A-87AD-7B48-9D4B-1538AAF8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BED82-AEA7-C913-4A8F-794A64CE5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4F34-DE2D-96B9-3E7E-A2CA37D5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979B-D283-EAE5-5C77-0A55369A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C474-D4CB-3773-D88C-A96C58CF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F4F0-B14E-2512-851E-26736D91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B0E-668F-4270-D259-1A516D0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5BF0-DF31-49C5-E14E-55E3748E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1636-9D61-9E26-B761-319B74B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7521-2FDF-4A97-241A-03995C0C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3C89-2427-7AAE-B437-E043F14E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BC57-3047-BD63-7F72-22E62279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611A-F063-74ED-45BF-005264DE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8E35-8865-E155-6D8D-3DA16BF9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C69A-548F-3290-BD40-71D2D932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23B-521B-08C3-43AA-9A9A84E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A80E-DF01-6051-AD03-C2D633D0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1808-BFC3-FC82-AE47-7E6787D00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A6A3-2225-584B-D032-F0DFF091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040F-BA2D-69CF-4E89-0337C643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8116-1F51-22EC-2D78-0492A5F6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D032-9A4B-B993-1C7B-3D0656C3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C8B4-9226-F4A2-B47A-E180C11B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870C-590B-4116-D0BC-DC0BA0C1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7180A-9ACD-89A0-A7A7-50D335CF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DA98-533C-1DE5-F52C-E57F5480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70440-2FF6-4B00-25CC-14CBB8F4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82F67-93B6-A6CC-FE98-CBEE0178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0E9E2-F7AA-9048-4A4A-387ABCFF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5A659-61DE-CBD6-32AC-AAA0078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5D4-A432-EDC8-0609-7FE96CA3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70555-4930-20E8-D827-16F39A7E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8EE39-7195-909C-0CB2-A86C0666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C8C15-CC04-15B5-7152-9FB6F6AF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60B84-6BEC-2836-09AD-067AE662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F9E93-E9EB-E044-4F91-64C6367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0F7C-9D02-E9F8-2F79-A5BD5D14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C2-77CC-273F-C8A4-7641A6B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1E31-760E-F548-DD91-8443DE1B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1A0FE-D0F2-3981-8AFE-79E9A6F11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B631-2E18-6F1B-FFA1-B9C3E599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7B1F-461B-88E8-A003-2832C204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57D7-B0C7-28F9-60D6-0D1C1BA0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F76-426F-A4DB-DA4C-9A60BF15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C91D7-C703-F040-EBE8-B2A077F7B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2D189-CB7F-AF9D-9492-FF6915F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17C4-860A-FCFF-032B-A47D1ADC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4057A-C38F-7560-E493-E2D9B1E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FAFB-9E1C-348E-9D09-CEE21F14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1AA68-DF05-3D98-87D2-5EA263B5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532D-61E2-449D-10C1-BA367E77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082F-123A-AD10-2D92-22DA1C012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7730-DD9B-824E-8234-9CB1275CB6F9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67F7-0939-31F8-6EE7-C75204F48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1BE7-E4C7-D4D4-2649-C9390AC46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918A-2E82-C847-A2B1-1E6361BD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022.botanyconference.org/file.php?file=SiteAssets/2022_code_of_conduct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hiehodel/Botany2023_DLworksho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9F6A2-FC8B-38EA-3772-7F134AEFFE38}"/>
              </a:ext>
            </a:extLst>
          </p:cNvPr>
          <p:cNvSpPr txBox="1"/>
          <p:nvPr/>
        </p:nvSpPr>
        <p:spPr>
          <a:xfrm>
            <a:off x="3047172" y="1944901"/>
            <a:ext cx="60976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0" i="0" dirty="0">
                <a:solidFill>
                  <a:srgbClr val="657B83"/>
                </a:solidFill>
                <a:effectLst/>
                <a:latin typeface="Lato" panose="020F0502020204030204" pitchFamily="34" charset="0"/>
              </a:rPr>
              <a:t>Before we start...</a:t>
            </a:r>
          </a:p>
          <a:p>
            <a:pPr algn="ctr" fontAlgn="base"/>
            <a:endParaRPr lang="en-US" sz="2800" b="0" i="0" dirty="0">
              <a:solidFill>
                <a:srgbClr val="657B83"/>
              </a:solidFill>
              <a:effectLst/>
              <a:latin typeface="Lato" panose="020F0502020204030204" pitchFamily="34" charset="0"/>
            </a:endParaRPr>
          </a:p>
          <a:p>
            <a:pPr algn="ctr" fontAlgn="base"/>
            <a:r>
              <a:rPr lang="en-US" sz="2800" b="1" i="0" dirty="0">
                <a:effectLst/>
                <a:latin typeface="var(--r-heading-font)"/>
              </a:rPr>
              <a:t>CODE OF CONDUCT</a:t>
            </a:r>
          </a:p>
          <a:p>
            <a:pPr algn="ctr" fontAlgn="base"/>
            <a:endParaRPr lang="en-US" sz="2800" b="1" i="0" dirty="0">
              <a:effectLst/>
              <a:latin typeface="var(--r-heading-font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57B83"/>
                </a:solidFill>
                <a:effectLst/>
                <a:latin typeface="Lato" panose="020F0502020204030203" pitchFamily="34" charset="0"/>
              </a:rPr>
              <a:t>We are dedicated to providing a welcoming and supportive environment for all people, regardless of background or identity.</a:t>
            </a:r>
          </a:p>
        </p:txBody>
      </p:sp>
    </p:spTree>
    <p:extLst>
      <p:ext uri="{BB962C8B-B14F-4D97-AF65-F5344CB8AC3E}">
        <p14:creationId xmlns:p14="http://schemas.microsoft.com/office/powerpoint/2010/main" val="30506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9F6A2-FC8B-38EA-3772-7F134AEFFE38}"/>
              </a:ext>
            </a:extLst>
          </p:cNvPr>
          <p:cNvSpPr txBox="1"/>
          <p:nvPr/>
        </p:nvSpPr>
        <p:spPr>
          <a:xfrm>
            <a:off x="291548" y="1905144"/>
            <a:ext cx="11608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0" i="0" dirty="0">
                <a:solidFill>
                  <a:srgbClr val="657B83"/>
                </a:solidFill>
                <a:effectLst/>
                <a:latin typeface="Lato" panose="020F0502020204030204" pitchFamily="34" charset="0"/>
              </a:rPr>
              <a:t>Before we start...</a:t>
            </a:r>
          </a:p>
          <a:p>
            <a:pPr algn="ctr" fontAlgn="base"/>
            <a:endParaRPr lang="en-US" sz="2800" b="0" i="0" dirty="0">
              <a:solidFill>
                <a:srgbClr val="657B83"/>
              </a:solidFill>
              <a:effectLst/>
              <a:latin typeface="Lato" panose="020F0502020204030204" pitchFamily="34" charset="0"/>
            </a:endParaRPr>
          </a:p>
          <a:p>
            <a:pPr algn="ctr" fontAlgn="base"/>
            <a:r>
              <a:rPr lang="en-US" sz="2800" b="1" i="0" dirty="0">
                <a:effectLst/>
                <a:latin typeface="var(--r-heading-font)"/>
              </a:rPr>
              <a:t>CODE OF CONDUCT</a:t>
            </a:r>
          </a:p>
          <a:p>
            <a:pPr algn="ctr" fontAlgn="base"/>
            <a:endParaRPr lang="en-US" sz="2800" b="1" i="0" dirty="0">
              <a:effectLst/>
              <a:latin typeface="var(--r-heading-font)"/>
            </a:endParaRPr>
          </a:p>
          <a:p>
            <a:pPr algn="ctr" fontAlgn="base"/>
            <a:r>
              <a:rPr lang="en-US" sz="2800" i="0" dirty="0">
                <a:effectLst/>
                <a:latin typeface="var(--r-heading-font)"/>
                <a:hlinkClick r:id="rId2"/>
              </a:rPr>
              <a:t>Botany conference code of conduct</a:t>
            </a:r>
            <a:endParaRPr lang="en-US" sz="2800" i="0" dirty="0">
              <a:effectLst/>
              <a:latin typeface="var(--r-heading-font)"/>
            </a:endParaRPr>
          </a:p>
        </p:txBody>
      </p:sp>
    </p:spTree>
    <p:extLst>
      <p:ext uri="{BB962C8B-B14F-4D97-AF65-F5344CB8AC3E}">
        <p14:creationId xmlns:p14="http://schemas.microsoft.com/office/powerpoint/2010/main" val="40916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2698ED-6B3C-F20F-CEFB-448ED2A8F8C8}"/>
              </a:ext>
            </a:extLst>
          </p:cNvPr>
          <p:cNvSpPr txBox="1"/>
          <p:nvPr/>
        </p:nvSpPr>
        <p:spPr>
          <a:xfrm>
            <a:off x="3048000" y="259800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>
                <a:effectLst/>
                <a:latin typeface="var(--r-heading-font)"/>
              </a:rPr>
              <a:t>INTRODUCTIONS</a:t>
            </a:r>
          </a:p>
          <a:p>
            <a:pPr algn="ctr" fontAlgn="base"/>
            <a:r>
              <a:rPr lang="en-US" sz="2800" b="1" i="1" dirty="0">
                <a:effectLst/>
                <a:latin typeface="inherit"/>
              </a:rPr>
              <a:t>INSTRUCTORS AND HELPERS AND LEARNERS</a:t>
            </a:r>
            <a:endParaRPr lang="en-US" sz="2800" b="1" i="0" dirty="0">
              <a:effectLst/>
              <a:latin typeface="var(--r-heading-font)"/>
            </a:endParaRPr>
          </a:p>
        </p:txBody>
      </p:sp>
    </p:spTree>
    <p:extLst>
      <p:ext uri="{BB962C8B-B14F-4D97-AF65-F5344CB8AC3E}">
        <p14:creationId xmlns:p14="http://schemas.microsoft.com/office/powerpoint/2010/main" val="33091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un logo&#10;&#10;Description automatically generated">
            <a:extLst>
              <a:ext uri="{FF2B5EF4-FFF2-40B4-BE49-F238E27FC236}">
                <a16:creationId xmlns:a16="http://schemas.microsoft.com/office/drawing/2014/main" id="{596A431F-A4BE-4948-393B-B0440173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4930774"/>
            <a:ext cx="23050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F110D-181E-8BAF-3877-8E5694218BB0}"/>
              </a:ext>
            </a:extLst>
          </p:cNvPr>
          <p:cNvSpPr txBox="1"/>
          <p:nvPr/>
        </p:nvSpPr>
        <p:spPr>
          <a:xfrm>
            <a:off x="3048000" y="120443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400" b="1" i="0" dirty="0">
                <a:effectLst/>
                <a:latin typeface="var(--r-heading-font)"/>
              </a:rPr>
              <a:t>SOME OF THE PRINCIPLES OF TODAY’S WORKSHOP ARE BORROWED FROM THE CARPENTRIES</a:t>
            </a:r>
          </a:p>
          <a:p>
            <a:pPr algn="ctr" fontAlgn="base"/>
            <a:endParaRPr lang="en-US" sz="2400" b="1" i="0" dirty="0">
              <a:effectLst/>
              <a:latin typeface="var(--r-heading-font)"/>
            </a:endParaRPr>
          </a:p>
          <a:p>
            <a:pPr algn="ctr" fontAlgn="base"/>
            <a:r>
              <a:rPr lang="en-US" sz="2400" b="0" i="0" u="none" strike="noStrike" dirty="0">
                <a:solidFill>
                  <a:srgbClr val="657B83"/>
                </a:solidFill>
                <a:effectLst/>
                <a:latin typeface="Lato" panose="020F0502020204030203" pitchFamily="34" charset="0"/>
                <a:hlinkClick r:id="rId3"/>
              </a:rPr>
              <a:t>https://carpentries.org/</a:t>
            </a:r>
            <a:endParaRPr lang="en-US" sz="2400" b="0" i="0" dirty="0">
              <a:solidFill>
                <a:srgbClr val="657B83"/>
              </a:solidFill>
              <a:effectLst/>
              <a:latin typeface="Lato" panose="020F0502020204030203" pitchFamily="34" charset="0"/>
            </a:endParaRPr>
          </a:p>
          <a:p>
            <a:pPr algn="ctr" fontAlgn="base"/>
            <a:r>
              <a:rPr lang="en-US" sz="2400" b="0" i="0" dirty="0">
                <a:solidFill>
                  <a:srgbClr val="657B83"/>
                </a:solidFill>
                <a:effectLst/>
                <a:latin typeface="Lato" panose="020F0502020204030203" pitchFamily="34" charset="0"/>
              </a:rPr>
              <a:t>The Carpentries is a global volunteer-driven organization dedicated to teaching computational skills to researchers and anyone who works with data.</a:t>
            </a:r>
          </a:p>
        </p:txBody>
      </p:sp>
    </p:spTree>
    <p:extLst>
      <p:ext uri="{BB962C8B-B14F-4D97-AF65-F5344CB8AC3E}">
        <p14:creationId xmlns:p14="http://schemas.microsoft.com/office/powerpoint/2010/main" val="311206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F8782-4203-4EC6-A9B2-A520CB6B40DF}"/>
              </a:ext>
            </a:extLst>
          </p:cNvPr>
          <p:cNvSpPr txBox="1"/>
          <p:nvPr/>
        </p:nvSpPr>
        <p:spPr>
          <a:xfrm>
            <a:off x="2679700" y="2614136"/>
            <a:ext cx="6832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400" b="1" i="0" dirty="0">
                <a:effectLst/>
                <a:latin typeface="var(--r-heading-font)"/>
              </a:rPr>
              <a:t>CARPENTRIES WAY OF TEACHING</a:t>
            </a:r>
          </a:p>
          <a:p>
            <a:pPr algn="ctr" fontAlgn="base"/>
            <a:r>
              <a:rPr lang="en-US" sz="2400" b="0" i="0" dirty="0">
                <a:solidFill>
                  <a:srgbClr val="657B83"/>
                </a:solidFill>
                <a:effectLst/>
                <a:latin typeface="Lato" panose="020F0502020204030203" pitchFamily="34" charset="0"/>
              </a:rPr>
              <a:t>Code along, rather than lecturing from PowerPoint, or just demonstrating</a:t>
            </a:r>
          </a:p>
          <a:p>
            <a:pPr algn="ctr" fontAlgn="base"/>
            <a:r>
              <a:rPr lang="en-US" sz="2400" b="0" i="0" dirty="0">
                <a:solidFill>
                  <a:srgbClr val="657B83"/>
                </a:solidFill>
                <a:effectLst/>
                <a:latin typeface="Lato" panose="020F0502020204030203" pitchFamily="34" charset="0"/>
              </a:rPr>
              <a:t>Odds of running into an error are high, but don’t panic – this is a great opportunity to learn!</a:t>
            </a:r>
          </a:p>
        </p:txBody>
      </p:sp>
    </p:spTree>
    <p:extLst>
      <p:ext uri="{BB962C8B-B14F-4D97-AF65-F5344CB8AC3E}">
        <p14:creationId xmlns:p14="http://schemas.microsoft.com/office/powerpoint/2010/main" val="205673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46B01-87A9-0D5F-E634-10BEC3C9F702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600" b="1" i="1" dirty="0">
                <a:effectLst/>
                <a:latin typeface="inherit"/>
              </a:rPr>
              <a:t>WE WON’T LEAVE YOU BEHIND</a:t>
            </a:r>
            <a:endParaRPr lang="en-US" sz="3600" b="1" i="0" dirty="0">
              <a:effectLst/>
              <a:latin typeface="var(--r-heading-font)"/>
            </a:endParaRPr>
          </a:p>
        </p:txBody>
      </p:sp>
    </p:spTree>
    <p:extLst>
      <p:ext uri="{BB962C8B-B14F-4D97-AF65-F5344CB8AC3E}">
        <p14:creationId xmlns:p14="http://schemas.microsoft.com/office/powerpoint/2010/main" val="3878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25BF0-A8F1-3BFC-5FBF-7CA0697F8BA2}"/>
              </a:ext>
            </a:extLst>
          </p:cNvPr>
          <p:cNvSpPr txBox="1"/>
          <p:nvPr/>
        </p:nvSpPr>
        <p:spPr>
          <a:xfrm>
            <a:off x="3048000" y="143303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400" b="1" i="0" dirty="0">
                <a:effectLst/>
                <a:latin typeface="var(--r-heading-font)"/>
              </a:rPr>
              <a:t>WHAT WE WILL BE TEACHING IN THIS WORKSHOP</a:t>
            </a:r>
          </a:p>
          <a:p>
            <a:pPr algn="ctr" fontAlgn="base"/>
            <a:endParaRPr lang="en-US" sz="2400" b="1" i="0" dirty="0">
              <a:effectLst/>
              <a:latin typeface="var(--r-heading-font)"/>
            </a:endParaRPr>
          </a:p>
          <a:p>
            <a:pPr algn="ctr" fontAlgn="base"/>
            <a:r>
              <a:rPr lang="en-US" sz="2400" b="0" i="0" dirty="0">
                <a:solidFill>
                  <a:srgbClr val="657B83"/>
                </a:solidFill>
                <a:effectLst/>
                <a:latin typeface="Lato" panose="020F0502020204030203" pitchFamily="34" charset="0"/>
              </a:rPr>
              <a:t>We will be teaching you </a:t>
            </a:r>
            <a:r>
              <a:rPr lang="en-US" sz="2400" dirty="0">
                <a:solidFill>
                  <a:srgbClr val="657B83"/>
                </a:solidFill>
                <a:latin typeface="Lato" panose="020F0502020204030203" pitchFamily="34" charset="0"/>
              </a:rPr>
              <a:t>how to get over the initial learning curve in using machine learning approaches with digitized image data, so you can apply these approaches to your own research.</a:t>
            </a:r>
            <a:endParaRPr lang="en-US" sz="2400" b="0" i="0" dirty="0">
              <a:solidFill>
                <a:srgbClr val="657B8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EB3F4-0432-FE62-BF19-1AFCEFE21FE8}"/>
              </a:ext>
            </a:extLst>
          </p:cNvPr>
          <p:cNvSpPr txBox="1"/>
          <p:nvPr/>
        </p:nvSpPr>
        <p:spPr>
          <a:xfrm>
            <a:off x="1181100" y="1009134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Course Website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richiehodel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/Botany2023_DLworkshop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181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inherit</vt:lpstr>
      <vt:lpstr>var(--r-heading-font)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Hodel</dc:creator>
  <cp:lastModifiedBy>Richard Hodel</cp:lastModifiedBy>
  <cp:revision>1</cp:revision>
  <dcterms:created xsi:type="dcterms:W3CDTF">2023-07-23T03:32:42Z</dcterms:created>
  <dcterms:modified xsi:type="dcterms:W3CDTF">2023-07-23T03:49:25Z</dcterms:modified>
</cp:coreProperties>
</file>