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6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7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4" r:id="rId7"/>
    <p:sldId id="263" r:id="rId8"/>
    <p:sldId id="261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036877172" initials="1" lastIdx="25" clrIdx="0">
    <p:extLst>
      <p:ext uri="{19B8F6BF-5375-455C-9EA6-DF929625EA0E}">
        <p15:presenceInfo xmlns:p15="http://schemas.microsoft.com/office/powerpoint/2012/main" userId="6c74c95afcd91e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036\projects\app-trader-children-of-the-corn\AppTrader_shee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036\projects\app-trader-children-of-the-corn\AppTrader_shee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036\projects\app-trader-children-of-the-corn\AppTrader_she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036\projects\app-trader-children-of-the-corn\AppTrader_she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036\projects\app-trader-children-of-the-corn\AppTrader_shee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App Count by Genre in Both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All_genres!$B$1</c:f>
              <c:strCache>
                <c:ptCount val="1"/>
                <c:pt idx="0">
                  <c:v>app_count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All_genres!$A$2:$A$11</c:f>
              <c:strCache>
                <c:ptCount val="10"/>
                <c:pt idx="0">
                  <c:v>Games</c:v>
                </c:pt>
                <c:pt idx="1">
                  <c:v>Entertainment</c:v>
                </c:pt>
                <c:pt idx="2">
                  <c:v>Social Networking</c:v>
                </c:pt>
                <c:pt idx="3">
                  <c:v>Education</c:v>
                </c:pt>
                <c:pt idx="4">
                  <c:v>Productivity</c:v>
                </c:pt>
                <c:pt idx="5">
                  <c:v>Photo &amp; Video</c:v>
                </c:pt>
                <c:pt idx="6">
                  <c:v>Sports</c:v>
                </c:pt>
                <c:pt idx="7">
                  <c:v>Travel</c:v>
                </c:pt>
                <c:pt idx="8">
                  <c:v>Food &amp; Drink</c:v>
                </c:pt>
                <c:pt idx="9">
                  <c:v>Shopping</c:v>
                </c:pt>
              </c:strCache>
            </c:strRef>
          </c:cat>
          <c:val>
            <c:numRef>
              <c:f>All_genres!$B$2:$B$11</c:f>
              <c:numCache>
                <c:formatCode>General</c:formatCode>
                <c:ptCount val="10"/>
                <c:pt idx="0">
                  <c:v>174</c:v>
                </c:pt>
                <c:pt idx="1">
                  <c:v>27</c:v>
                </c:pt>
                <c:pt idx="2">
                  <c:v>16</c:v>
                </c:pt>
                <c:pt idx="3">
                  <c:v>16</c:v>
                </c:pt>
                <c:pt idx="4">
                  <c:v>15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6-4C02-9CA7-129B44C11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758831"/>
        <c:axId val="93759663"/>
      </c:barChart>
      <c:catAx>
        <c:axId val="9375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9663"/>
        <c:crosses val="autoZero"/>
        <c:auto val="1"/>
        <c:lblAlgn val="ctr"/>
        <c:lblOffset val="100"/>
        <c:noMultiLvlLbl val="0"/>
      </c:catAx>
      <c:valAx>
        <c:axId val="9375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App Engagement by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 Reviews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Sheet3!$A$2:$A$10</c:f>
              <c:strCache>
                <c:ptCount val="9"/>
                <c:pt idx="0">
                  <c:v>Games</c:v>
                </c:pt>
                <c:pt idx="1">
                  <c:v>Social Networking</c:v>
                </c:pt>
                <c:pt idx="2">
                  <c:v>Photo &amp; Video</c:v>
                </c:pt>
                <c:pt idx="3">
                  <c:v>Entertainment</c:v>
                </c:pt>
                <c:pt idx="4">
                  <c:v>News</c:v>
                </c:pt>
                <c:pt idx="5">
                  <c:v>Travel</c:v>
                </c:pt>
                <c:pt idx="6">
                  <c:v>Productivity</c:v>
                </c:pt>
                <c:pt idx="7">
                  <c:v>Reference</c:v>
                </c:pt>
                <c:pt idx="8">
                  <c:v>Shopping</c:v>
                </c:pt>
              </c:strCache>
            </c:strRef>
          </c:cat>
          <c:val>
            <c:numRef>
              <c:f>Sheet3!$B$2:$B$10</c:f>
              <c:numCache>
                <c:formatCode>_(* #,##0.00_);_(* \(#,##0.00\);_(* "-"??_);_(@_)</c:formatCode>
                <c:ptCount val="9"/>
                <c:pt idx="0">
                  <c:v>223616123</c:v>
                </c:pt>
                <c:pt idx="1">
                  <c:v>87049115</c:v>
                </c:pt>
                <c:pt idx="2">
                  <c:v>49006212</c:v>
                </c:pt>
                <c:pt idx="3">
                  <c:v>8118094</c:v>
                </c:pt>
                <c:pt idx="4">
                  <c:v>6278323</c:v>
                </c:pt>
                <c:pt idx="5">
                  <c:v>5269661</c:v>
                </c:pt>
                <c:pt idx="6">
                  <c:v>4657028</c:v>
                </c:pt>
                <c:pt idx="7">
                  <c:v>4599248</c:v>
                </c:pt>
                <c:pt idx="8">
                  <c:v>3494480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A-4685-BA20-254A6F3CA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92392127"/>
        <c:axId val="1092391711"/>
      </c:barChart>
      <c:catAx>
        <c:axId val="1092392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layout>
            <c:manualLayout>
              <c:xMode val="edge"/>
              <c:yMode val="edge"/>
              <c:x val="0.46031124234470694"/>
              <c:y val="0.86585629921259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391711"/>
        <c:crosses val="autoZero"/>
        <c:auto val="1"/>
        <c:lblAlgn val="ctr"/>
        <c:lblOffset val="100"/>
        <c:noMultiLvlLbl val="0"/>
      </c:catAx>
      <c:valAx>
        <c:axId val="109239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Reviews per App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39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- Cost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Sheet1!$H$39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Sheet1!$G$40:$G$49</c:f>
              <c:strCache>
                <c:ptCount val="10"/>
                <c:pt idx="0">
                  <c:v>PewDiePie's Tuber Simulator</c:v>
                </c:pt>
                <c:pt idx="1">
                  <c:v>Cytus</c:v>
                </c:pt>
                <c:pt idx="2">
                  <c:v>Fernanfloo</c:v>
                </c:pt>
                <c:pt idx="3">
                  <c:v>Egg, Inc.</c:v>
                </c:pt>
                <c:pt idx="4">
                  <c:v>Geometry Dash Lite</c:v>
                </c:pt>
                <c:pt idx="5">
                  <c:v>My Talking Angela</c:v>
                </c:pt>
                <c:pt idx="6">
                  <c:v>Clash of Clans</c:v>
                </c:pt>
                <c:pt idx="7">
                  <c:v>Shadow Fight 2</c:v>
                </c:pt>
                <c:pt idx="8">
                  <c:v>Clash Royale</c:v>
                </c:pt>
                <c:pt idx="9">
                  <c:v>My Talking Tom</c:v>
                </c:pt>
              </c:strCache>
            </c:strRef>
          </c:cat>
          <c:val>
            <c:numRef>
              <c:f>Sheet1!$H$40:$H$49</c:f>
              <c:numCache>
                <c:formatCode>_("$"* #,##0.00_);_("$"* \(#,##0.00\);_("$"* "-"??_);_(@_)</c:formatCode>
                <c:ptCount val="10"/>
                <c:pt idx="0">
                  <c:v>152000</c:v>
                </c:pt>
                <c:pt idx="1">
                  <c:v>146000</c:v>
                </c:pt>
                <c:pt idx="2">
                  <c:v>146000</c:v>
                </c:pt>
                <c:pt idx="3">
                  <c:v>146000</c:v>
                </c:pt>
                <c:pt idx="4">
                  <c:v>155900</c:v>
                </c:pt>
                <c:pt idx="5">
                  <c:v>140000</c:v>
                </c:pt>
                <c:pt idx="6">
                  <c:v>140000</c:v>
                </c:pt>
                <c:pt idx="7">
                  <c:v>140000</c:v>
                </c:pt>
                <c:pt idx="8">
                  <c:v>140000</c:v>
                </c:pt>
                <c:pt idx="9">
                  <c:v>140000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8-4A33-ABC5-E9969F2365F0}"/>
            </c:ext>
          </c:extLst>
        </c:ser>
        <c:ser>
          <c:idx val="1"/>
          <c:order val="1"/>
          <c:tx>
            <c:strRef>
              <c:f>Sheet1!$I$39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Sheet1!$G$40:$G$49</c:f>
              <c:strCache>
                <c:ptCount val="10"/>
                <c:pt idx="0">
                  <c:v>PewDiePie's Tuber Simulator</c:v>
                </c:pt>
                <c:pt idx="1">
                  <c:v>Cytus</c:v>
                </c:pt>
                <c:pt idx="2">
                  <c:v>Fernanfloo</c:v>
                </c:pt>
                <c:pt idx="3">
                  <c:v>Egg, Inc.</c:v>
                </c:pt>
                <c:pt idx="4">
                  <c:v>Geometry Dash Lite</c:v>
                </c:pt>
                <c:pt idx="5">
                  <c:v>My Talking Angela</c:v>
                </c:pt>
                <c:pt idx="6">
                  <c:v>Clash of Clans</c:v>
                </c:pt>
                <c:pt idx="7">
                  <c:v>Shadow Fight 2</c:v>
                </c:pt>
                <c:pt idx="8">
                  <c:v>Clash Royale</c:v>
                </c:pt>
                <c:pt idx="9">
                  <c:v>My Talking Tom</c:v>
                </c:pt>
              </c:strCache>
            </c:strRef>
          </c:cat>
          <c:val>
            <c:numRef>
              <c:f>Sheet1!$I$40:$I$49</c:f>
              <c:numCache>
                <c:formatCode>_("$"* #,##0.00_);_("$"* \(#,##0.00\);_("$"* "-"??_);_(@_)</c:formatCode>
                <c:ptCount val="10"/>
                <c:pt idx="0">
                  <c:v>660000</c:v>
                </c:pt>
                <c:pt idx="1">
                  <c:v>630000</c:v>
                </c:pt>
                <c:pt idx="2">
                  <c:v>630000</c:v>
                </c:pt>
                <c:pt idx="3">
                  <c:v>630000</c:v>
                </c:pt>
                <c:pt idx="4">
                  <c:v>630000</c:v>
                </c:pt>
                <c:pt idx="5">
                  <c:v>600000</c:v>
                </c:pt>
                <c:pt idx="6">
                  <c:v>600000</c:v>
                </c:pt>
                <c:pt idx="7">
                  <c:v>600000</c:v>
                </c:pt>
                <c:pt idx="8">
                  <c:v>600000</c:v>
                </c:pt>
                <c:pt idx="9">
                  <c:v>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48-4A33-ABC5-E9969F236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1702882415"/>
        <c:axId val="1702883247"/>
      </c:barChart>
      <c:catAx>
        <c:axId val="1702882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Applications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883247"/>
        <c:crosses val="autoZero"/>
        <c:auto val="1"/>
        <c:lblAlgn val="ctr"/>
        <c:lblOffset val="100"/>
        <c:noMultiLvlLbl val="0"/>
      </c:catAx>
      <c:valAx>
        <c:axId val="17028832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r>
                  <a:rPr lang="en-US" baseline="0"/>
                  <a:t> in Dollars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88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95812839723928"/>
          <c:y val="8.4854819976771204E-2"/>
          <c:w val="0.89404187160276072"/>
          <c:h val="0.7079447522838355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Sheet1!$P$1</c:f>
              <c:strCache>
                <c:ptCount val="1"/>
                <c:pt idx="0">
                  <c:v>Profit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Sheet1!$M$2:$M$12</c:f>
              <c:strCache>
                <c:ptCount val="11"/>
                <c:pt idx="0">
                  <c:v>PewDiePie's Tuber Simulator</c:v>
                </c:pt>
                <c:pt idx="1">
                  <c:v>Fernanfloo</c:v>
                </c:pt>
                <c:pt idx="2">
                  <c:v>Egg, Inc.</c:v>
                </c:pt>
                <c:pt idx="3">
                  <c:v>Geometry Dash Lite</c:v>
                </c:pt>
                <c:pt idx="4">
                  <c:v>Cytus</c:v>
                </c:pt>
                <c:pt idx="5">
                  <c:v>My Talking Angela</c:v>
                </c:pt>
                <c:pt idx="6">
                  <c:v>Clash of Clans</c:v>
                </c:pt>
                <c:pt idx="7">
                  <c:v>Shadow Fight 2</c:v>
                </c:pt>
                <c:pt idx="8">
                  <c:v>Clash Royale</c:v>
                </c:pt>
                <c:pt idx="9">
                  <c:v>My Talking Tom</c:v>
                </c:pt>
                <c:pt idx="10">
                  <c:v>XCOM®: Enemy Within</c:v>
                </c:pt>
              </c:strCache>
            </c:strRef>
          </c:cat>
          <c:val>
            <c:numRef>
              <c:f>Sheet1!$P$2:$P$12</c:f>
              <c:numCache>
                <c:formatCode>_("$"* #,##0_);_("$"* \(#,##0\);_("$"* "-"??_);_(@_)</c:formatCode>
                <c:ptCount val="11"/>
                <c:pt idx="0">
                  <c:v>508000</c:v>
                </c:pt>
                <c:pt idx="1">
                  <c:v>484000</c:v>
                </c:pt>
                <c:pt idx="2">
                  <c:v>484000</c:v>
                </c:pt>
                <c:pt idx="3">
                  <c:v>484000</c:v>
                </c:pt>
                <c:pt idx="4">
                  <c:v>474100</c:v>
                </c:pt>
                <c:pt idx="5">
                  <c:v>460000</c:v>
                </c:pt>
                <c:pt idx="6">
                  <c:v>460000</c:v>
                </c:pt>
                <c:pt idx="7">
                  <c:v>460000</c:v>
                </c:pt>
                <c:pt idx="8">
                  <c:v>460000</c:v>
                </c:pt>
                <c:pt idx="9">
                  <c:v>460000</c:v>
                </c:pt>
                <c:pt idx="10">
                  <c:v>232200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2B-4389-9C4B-19CF52384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5507823"/>
        <c:axId val="21255082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Total Revenue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Sheet1!$M$2:$M$12</c15:sqref>
                        </c15:formulaRef>
                      </c:ext>
                    </c:extLst>
                    <c:strCache>
                      <c:ptCount val="11"/>
                      <c:pt idx="0">
                        <c:v>PewDiePie's Tuber Simulator</c:v>
                      </c:pt>
                      <c:pt idx="1">
                        <c:v>Fernanfloo</c:v>
                      </c:pt>
                      <c:pt idx="2">
                        <c:v>Egg, Inc.</c:v>
                      </c:pt>
                      <c:pt idx="3">
                        <c:v>Geometry Dash Lite</c:v>
                      </c:pt>
                      <c:pt idx="4">
                        <c:v>Cytus</c:v>
                      </c:pt>
                      <c:pt idx="5">
                        <c:v>My Talking Angela</c:v>
                      </c:pt>
                      <c:pt idx="6">
                        <c:v>Clash of Clans</c:v>
                      </c:pt>
                      <c:pt idx="7">
                        <c:v>Shadow Fight 2</c:v>
                      </c:pt>
                      <c:pt idx="8">
                        <c:v>Clash Royale</c:v>
                      </c:pt>
                      <c:pt idx="9">
                        <c:v>My Talking Tom</c:v>
                      </c:pt>
                      <c:pt idx="10">
                        <c:v>XCOM®: Enemy Within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Sheet1!$N$2:$N$12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1320000</c:v>
                      </c:pt>
                      <c:pt idx="1">
                        <c:v>1260000</c:v>
                      </c:pt>
                      <c:pt idx="2">
                        <c:v>1260000</c:v>
                      </c:pt>
                      <c:pt idx="3">
                        <c:v>1260000</c:v>
                      </c:pt>
                      <c:pt idx="4">
                        <c:v>1260000</c:v>
                      </c:pt>
                      <c:pt idx="5">
                        <c:v>1200000</c:v>
                      </c:pt>
                      <c:pt idx="6">
                        <c:v>1200000</c:v>
                      </c:pt>
                      <c:pt idx="7">
                        <c:v>1200000</c:v>
                      </c:pt>
                      <c:pt idx="8">
                        <c:v>1200000</c:v>
                      </c:pt>
                      <c:pt idx="9">
                        <c:v>1200000</c:v>
                      </c:pt>
                      <c:pt idx="10">
                        <c:v>1080000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92B-4389-9C4B-19CF5238433B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Cost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Sheet1!$M$2:$M$12</c15:sqref>
                        </c15:formulaRef>
                      </c:ext>
                    </c:extLst>
                    <c:strCache>
                      <c:ptCount val="11"/>
                      <c:pt idx="0">
                        <c:v>PewDiePie's Tuber Simulator</c:v>
                      </c:pt>
                      <c:pt idx="1">
                        <c:v>Fernanfloo</c:v>
                      </c:pt>
                      <c:pt idx="2">
                        <c:v>Egg, Inc.</c:v>
                      </c:pt>
                      <c:pt idx="3">
                        <c:v>Geometry Dash Lite</c:v>
                      </c:pt>
                      <c:pt idx="4">
                        <c:v>Cytus</c:v>
                      </c:pt>
                      <c:pt idx="5">
                        <c:v>My Talking Angela</c:v>
                      </c:pt>
                      <c:pt idx="6">
                        <c:v>Clash of Clans</c:v>
                      </c:pt>
                      <c:pt idx="7">
                        <c:v>Shadow Fight 2</c:v>
                      </c:pt>
                      <c:pt idx="8">
                        <c:v>Clash Royale</c:v>
                      </c:pt>
                      <c:pt idx="9">
                        <c:v>My Talking Tom</c:v>
                      </c:pt>
                      <c:pt idx="10">
                        <c:v>XCOM®: Enemy Within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Sheet1!$O$2:$O$12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152000</c:v>
                      </c:pt>
                      <c:pt idx="1">
                        <c:v>146000</c:v>
                      </c:pt>
                      <c:pt idx="2">
                        <c:v>146000</c:v>
                      </c:pt>
                      <c:pt idx="3">
                        <c:v>146000</c:v>
                      </c:pt>
                      <c:pt idx="4">
                        <c:v>155900</c:v>
                      </c:pt>
                      <c:pt idx="5">
                        <c:v>140000</c:v>
                      </c:pt>
                      <c:pt idx="6">
                        <c:v>140000</c:v>
                      </c:pt>
                      <c:pt idx="7">
                        <c:v>140000</c:v>
                      </c:pt>
                      <c:pt idx="8">
                        <c:v>140000</c:v>
                      </c:pt>
                      <c:pt idx="9">
                        <c:v>140000</c:v>
                      </c:pt>
                      <c:pt idx="10">
                        <c:v>307800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92B-4389-9C4B-19CF5238433B}"/>
                  </c:ext>
                </c:extLst>
              </c15:ser>
            </c15:filteredBarSeries>
          </c:ext>
        </c:extLst>
      </c:barChart>
      <c:catAx>
        <c:axId val="212550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508239"/>
        <c:crosses val="autoZero"/>
        <c:auto val="1"/>
        <c:lblAlgn val="ctr"/>
        <c:lblOffset val="100"/>
        <c:noMultiLvlLbl val="0"/>
      </c:catAx>
      <c:valAx>
        <c:axId val="212550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50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Aggregated Costs and 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Sheet5!$B$105</c:f>
              <c:strCache>
                <c:ptCount val="1"/>
                <c:pt idx="0">
                  <c:v>Aggregated Costs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Sheet5!$A$106:$A$115</c:f>
              <c:strCache>
                <c:ptCount val="10"/>
                <c:pt idx="0">
                  <c:v>Clash of Clans</c:v>
                </c:pt>
                <c:pt idx="1">
                  <c:v>Clash Royale</c:v>
                </c:pt>
                <c:pt idx="2">
                  <c:v>Cytus</c:v>
                </c:pt>
                <c:pt idx="3">
                  <c:v>Egg, Inc.</c:v>
                </c:pt>
                <c:pt idx="4">
                  <c:v>Fernanfloo</c:v>
                </c:pt>
                <c:pt idx="5">
                  <c:v>Geometry Dash Lite</c:v>
                </c:pt>
                <c:pt idx="6">
                  <c:v>My Talking Angela</c:v>
                </c:pt>
                <c:pt idx="7">
                  <c:v>My Talking Tom</c:v>
                </c:pt>
                <c:pt idx="8">
                  <c:v>PewDiePie's Tuber Simulator</c:v>
                </c:pt>
                <c:pt idx="9">
                  <c:v>Shadow Fight 2</c:v>
                </c:pt>
              </c:strCache>
            </c:strRef>
          </c:cat>
          <c:val>
            <c:numRef>
              <c:f>Sheet5!$B$106:$B$115</c:f>
              <c:numCache>
                <c:formatCode>_("$"* #,##0_);_("$"* \(#,##0\);_("$"* "-"??_);_(@_)</c:formatCode>
                <c:ptCount val="10"/>
                <c:pt idx="0">
                  <c:v>140000</c:v>
                </c:pt>
                <c:pt idx="1">
                  <c:v>280000</c:v>
                </c:pt>
                <c:pt idx="2">
                  <c:v>435900</c:v>
                </c:pt>
                <c:pt idx="3">
                  <c:v>581900</c:v>
                </c:pt>
                <c:pt idx="4">
                  <c:v>727900</c:v>
                </c:pt>
                <c:pt idx="5">
                  <c:v>873900</c:v>
                </c:pt>
                <c:pt idx="6">
                  <c:v>1013900</c:v>
                </c:pt>
                <c:pt idx="7">
                  <c:v>1153900</c:v>
                </c:pt>
                <c:pt idx="8">
                  <c:v>1305900</c:v>
                </c:pt>
                <c:pt idx="9">
                  <c:v>1445900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6A-4F9F-AD9C-4762595AC088}"/>
            </c:ext>
          </c:extLst>
        </c:ser>
        <c:ser>
          <c:idx val="1"/>
          <c:order val="1"/>
          <c:tx>
            <c:strRef>
              <c:f>Sheet5!$C$105</c:f>
              <c:strCache>
                <c:ptCount val="1"/>
                <c:pt idx="0">
                  <c:v>Aggregated Profits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Sheet5!$A$106:$A$115</c:f>
              <c:strCache>
                <c:ptCount val="10"/>
                <c:pt idx="0">
                  <c:v>Clash of Clans</c:v>
                </c:pt>
                <c:pt idx="1">
                  <c:v>Clash Royale</c:v>
                </c:pt>
                <c:pt idx="2">
                  <c:v>Cytus</c:v>
                </c:pt>
                <c:pt idx="3">
                  <c:v>Egg, Inc.</c:v>
                </c:pt>
                <c:pt idx="4">
                  <c:v>Fernanfloo</c:v>
                </c:pt>
                <c:pt idx="5">
                  <c:v>Geometry Dash Lite</c:v>
                </c:pt>
                <c:pt idx="6">
                  <c:v>My Talking Angela</c:v>
                </c:pt>
                <c:pt idx="7">
                  <c:v>My Talking Tom</c:v>
                </c:pt>
                <c:pt idx="8">
                  <c:v>PewDiePie's Tuber Simulator</c:v>
                </c:pt>
                <c:pt idx="9">
                  <c:v>Shadow Fight 2</c:v>
                </c:pt>
              </c:strCache>
            </c:strRef>
          </c:cat>
          <c:val>
            <c:numRef>
              <c:f>Sheet5!$C$106:$C$115</c:f>
              <c:numCache>
                <c:formatCode>_("$"* #,##0_);_("$"* \(#,##0\);_("$"* "-"??_);_(@_)</c:formatCode>
                <c:ptCount val="10"/>
                <c:pt idx="0">
                  <c:v>460000</c:v>
                </c:pt>
                <c:pt idx="1">
                  <c:v>920000</c:v>
                </c:pt>
                <c:pt idx="2">
                  <c:v>1394100</c:v>
                </c:pt>
                <c:pt idx="3">
                  <c:v>1878100</c:v>
                </c:pt>
                <c:pt idx="4">
                  <c:v>2362100</c:v>
                </c:pt>
                <c:pt idx="5">
                  <c:v>2846100</c:v>
                </c:pt>
                <c:pt idx="6">
                  <c:v>3306100</c:v>
                </c:pt>
                <c:pt idx="7">
                  <c:v>3766100</c:v>
                </c:pt>
                <c:pt idx="8">
                  <c:v>4274100</c:v>
                </c:pt>
                <c:pt idx="9">
                  <c:v>4734100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A-4F9F-AD9C-4762595AC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278191"/>
        <c:axId val="156276111"/>
      </c:barChart>
      <c:catAx>
        <c:axId val="15627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76111"/>
        <c:crosses val="autoZero"/>
        <c:auto val="1"/>
        <c:lblAlgn val="ctr"/>
        <c:lblOffset val="100"/>
        <c:noMultiLvlLbl val="0"/>
      </c:catAx>
      <c:valAx>
        <c:axId val="15627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7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16200000" rotWithShape="0">
        <a:prstClr val="black">
          <a:alpha val="40000"/>
        </a:prstClr>
      </a:outerShdw>
    </a:effectLst>
    <a:scene3d>
      <a:camera prst="orthographicFront"/>
      <a:lightRig rig="threePt" dir="t"/>
    </a:scene3d>
    <a:sp3d>
      <a:bevelT w="190500" h="38100"/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0:35:48.443" idx="13">
    <p:pos x="10" y="10"/>
    <p:text>Everyone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0:35:36.589" idx="12">
    <p:pos x="10" y="10"/>
    <p:text>Abdullah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0:35:55.490" idx="14">
    <p:pos x="10" y="10"/>
    <p:text>Abdullah begins</p:text>
    <p:extLst>
      <p:ext uri="{C676402C-5697-4E1C-873F-D02D1690AC5C}">
        <p15:threadingInfo xmlns:p15="http://schemas.microsoft.com/office/powerpoint/2012/main" timeZoneBias="360"/>
      </p:ext>
    </p:extLst>
  </p:cm>
  <p:cm authorId="1" dt="2021-03-03T20:36:13.754" idx="15">
    <p:pos x="10" y="106"/>
    <p:text>Carlos provides some context/ends this potion</p:text>
    <p:extLst>
      <p:ext uri="{C676402C-5697-4E1C-873F-D02D1690AC5C}">
        <p15:threadingInfo xmlns:p15="http://schemas.microsoft.com/office/powerpoint/2012/main" timeZoneBias="360">
          <p15:parentCm authorId="1" idx="1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0:36:15.487" idx="16">
    <p:pos x="10" y="10"/>
    <p:text>Dipen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17:24:14.605" idx="1">
    <p:pos x="10" y="10"/>
    <p:text>Pewdiepie tuber Simulator - Freemium/Pay2Win Game</p:text>
    <p:extLst>
      <p:ext uri="{C676402C-5697-4E1C-873F-D02D1690AC5C}">
        <p15:threadingInfo xmlns:p15="http://schemas.microsoft.com/office/powerpoint/2012/main" timeZoneBias="360"/>
      </p:ext>
    </p:extLst>
  </p:cm>
  <p:cm authorId="1" dt="2021-03-03T17:26:04.875" idx="3">
    <p:pos x="10" y="202"/>
    <p:text>Fernanfloo - Has Inapp purchases. Most popular Spanish game -&gt;has In App store in big letters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3T17:28:42.377" idx="4">
    <p:pos x="10" y="298"/>
    <p:text>Egg, Inc. - Idle Clicker Game. Gameplay is just grinding - InApp purchases abound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3T17:29:44.206" idx="5">
    <p:pos x="10" y="394"/>
    <p:text>Cytus - Paid App BUT Incredibly popular and has In App purchases. Song/Rhythm game where you can buy songs.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3T17:30:50.681" idx="6">
    <p:pos x="10" y="490"/>
    <p:text>ShadowFight - very very popular. Contains in app purchases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3T17:32:50.960" idx="9">
    <p:pos x="10" y="778"/>
    <p:text>My Talking Angela - uncanny valley the game. In App purchases available but I'm not sure why anyone would play it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3T17:33:53.322" idx="10">
    <p:pos x="10" y="874"/>
    <p:text>Hill Climbing Racing - Racing game. Propelled the startup Fingeroos into an actual game company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4T12:05:26.793" idx="21">
    <p:pos x="10" y="106"/>
    <p:text>Geometry Dash Lite - Like Geometry Dash, but</p:text>
    <p:extLst>
      <p:ext uri="{C676402C-5697-4E1C-873F-D02D1690AC5C}">
        <p15:threadingInfo xmlns:p15="http://schemas.microsoft.com/office/powerpoint/2012/main" timeZoneBias="360">
          <p15:parentCm authorId="1" idx="1"/>
        </p15:threadingInfo>
      </p:ext>
    </p:extLst>
  </p:cm>
  <p:cm authorId="1" dt="2021-03-03T20:36:20.893" idx="17">
    <p:pos x="106" y="106"/>
    <p:text>Abdullah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0:36:48.793" idx="19">
    <p:pos x="10" y="10"/>
    <p:text>Dipen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20:11:03.470" idx="11">
    <p:pos x="10" y="10"/>
    <p:text>Our calculations were over the lifetime of our apps. Longevity played a big role for that reason</p:text>
    <p:extLst>
      <p:ext uri="{C676402C-5697-4E1C-873F-D02D1690AC5C}">
        <p15:threadingInfo xmlns:p15="http://schemas.microsoft.com/office/powerpoint/2012/main" timeZoneBias="360"/>
      </p:ext>
    </p:extLst>
  </p:cm>
  <p:cm authorId="1" dt="2021-03-03T20:36:39.022" idx="18">
    <p:pos x="106" y="106"/>
    <p:text>Richie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4T13:47:30.362" idx="22">
    <p:pos x="10" y="10"/>
    <p:text/>
    <p:extLst>
      <p:ext uri="{C676402C-5697-4E1C-873F-D02D1690AC5C}">
        <p15:threadingInfo xmlns:p15="http://schemas.microsoft.com/office/powerpoint/2012/main" timeZoneBias="360"/>
      </p:ext>
    </p:extLst>
  </p:cm>
  <p:cm authorId="1" dt="2021-03-04T14:27:28.094" idx="24">
    <p:pos x="10" y="106"/>
    <p:text>Dipen</p:text>
    <p:extLst>
      <p:ext uri="{C676402C-5697-4E1C-873F-D02D1690AC5C}">
        <p15:threadingInfo xmlns:p15="http://schemas.microsoft.com/office/powerpoint/2012/main" timeZoneBias="360">
          <p15:parentCm authorId="1" idx="22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4T14:28:14.143" idx="25">
    <p:pos x="10" y="10"/>
    <p:text>Carlos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CA2C5-7F39-46B6-B9D6-A94A94A148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024418-1F7B-4C9F-A43A-DF82C8270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Inexpensive Apps</a:t>
          </a:r>
        </a:p>
      </dgm:t>
    </dgm:pt>
    <dgm:pt modelId="{C3875175-C844-4935-90FF-BA48C641E804}" type="parTrans" cxnId="{E826493B-1F0D-4BDD-847C-A1A65103B5CC}">
      <dgm:prSet/>
      <dgm:spPr/>
      <dgm:t>
        <a:bodyPr/>
        <a:lstStyle/>
        <a:p>
          <a:endParaRPr lang="en-US"/>
        </a:p>
      </dgm:t>
    </dgm:pt>
    <dgm:pt modelId="{F3737B5B-CDDF-4377-9A38-A5DA98AB9E84}" type="sibTrans" cxnId="{E826493B-1F0D-4BDD-847C-A1A65103B5CC}">
      <dgm:prSet/>
      <dgm:spPr/>
      <dgm:t>
        <a:bodyPr/>
        <a:lstStyle/>
        <a:p>
          <a:endParaRPr lang="en-US"/>
        </a:p>
      </dgm:t>
    </dgm:pt>
    <dgm:pt modelId="{1211A4FC-F973-44DF-AF3F-344368792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Initial Investment</a:t>
          </a:r>
        </a:p>
      </dgm:t>
    </dgm:pt>
    <dgm:pt modelId="{70DCB77A-3B4A-40F7-BFEB-ECBFFD2B36A6}" type="parTrans" cxnId="{A1246F54-3E29-48A6-B926-5DAD649EE1BE}">
      <dgm:prSet/>
      <dgm:spPr/>
      <dgm:t>
        <a:bodyPr/>
        <a:lstStyle/>
        <a:p>
          <a:endParaRPr lang="en-US"/>
        </a:p>
      </dgm:t>
    </dgm:pt>
    <dgm:pt modelId="{A00F4039-F1DE-4BD1-8640-239BB1CA0C4B}" type="sibTrans" cxnId="{A1246F54-3E29-48A6-B926-5DAD649EE1BE}">
      <dgm:prSet/>
      <dgm:spPr/>
      <dgm:t>
        <a:bodyPr/>
        <a:lstStyle/>
        <a:p>
          <a:endParaRPr lang="en-US"/>
        </a:p>
      </dgm:t>
    </dgm:pt>
    <dgm:pt modelId="{260DE056-DDCD-489A-8A5D-B813C225A7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In-App Purchases and Ads are more justifiable</a:t>
          </a:r>
        </a:p>
      </dgm:t>
    </dgm:pt>
    <dgm:pt modelId="{F74F5C70-35A0-4748-9A3C-EE5CE02B1F20}" type="parTrans" cxnId="{0899427E-8EE0-4F79-9A93-AD3E8073B3BC}">
      <dgm:prSet/>
      <dgm:spPr/>
      <dgm:t>
        <a:bodyPr/>
        <a:lstStyle/>
        <a:p>
          <a:endParaRPr lang="en-US"/>
        </a:p>
      </dgm:t>
    </dgm:pt>
    <dgm:pt modelId="{74B10B45-53A0-4F42-9510-9B6183DD5AEA}" type="sibTrans" cxnId="{0899427E-8EE0-4F79-9A93-AD3E8073B3BC}">
      <dgm:prSet/>
      <dgm:spPr/>
      <dgm:t>
        <a:bodyPr/>
        <a:lstStyle/>
        <a:p>
          <a:endParaRPr lang="en-US"/>
        </a:p>
      </dgm:t>
    </dgm:pt>
    <dgm:pt modelId="{45CBB61C-F9FC-461A-B74A-C95C2B269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App Count in Genre</a:t>
          </a:r>
        </a:p>
      </dgm:t>
    </dgm:pt>
    <dgm:pt modelId="{BE4C06F4-D09D-4210-A761-163F35319642}" type="parTrans" cxnId="{022B6358-827F-4C88-8BE7-127242815635}">
      <dgm:prSet/>
      <dgm:spPr/>
      <dgm:t>
        <a:bodyPr/>
        <a:lstStyle/>
        <a:p>
          <a:endParaRPr lang="en-US"/>
        </a:p>
      </dgm:t>
    </dgm:pt>
    <dgm:pt modelId="{4816F27E-83B7-4C95-9BB8-90CD4A9C5F80}" type="sibTrans" cxnId="{022B6358-827F-4C88-8BE7-127242815635}">
      <dgm:prSet/>
      <dgm:spPr/>
      <dgm:t>
        <a:bodyPr/>
        <a:lstStyle/>
        <a:p>
          <a:endParaRPr lang="en-US"/>
        </a:p>
      </dgm:t>
    </dgm:pt>
    <dgm:pt modelId="{72650FD1-C028-493A-BBF7-00BA4C6FD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Room for Growth within Genre</a:t>
          </a:r>
        </a:p>
      </dgm:t>
    </dgm:pt>
    <dgm:pt modelId="{F3001B8A-EDBD-4EB4-809F-44DA62A15369}" type="parTrans" cxnId="{F0E8F96E-4E0B-46D8-9580-006BECC74C01}">
      <dgm:prSet/>
      <dgm:spPr/>
      <dgm:t>
        <a:bodyPr/>
        <a:lstStyle/>
        <a:p>
          <a:endParaRPr lang="en-US"/>
        </a:p>
      </dgm:t>
    </dgm:pt>
    <dgm:pt modelId="{39997E47-3A2B-4089-8608-C3F6D803173E}" type="sibTrans" cxnId="{F0E8F96E-4E0B-46D8-9580-006BECC74C01}">
      <dgm:prSet/>
      <dgm:spPr/>
      <dgm:t>
        <a:bodyPr/>
        <a:lstStyle/>
        <a:p>
          <a:endParaRPr lang="en-US"/>
        </a:p>
      </dgm:t>
    </dgm:pt>
    <dgm:pt modelId="{B5485B3D-295B-45A6-BED3-D860B4418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 Projected Lifespan</a:t>
          </a:r>
        </a:p>
      </dgm:t>
    </dgm:pt>
    <dgm:pt modelId="{D36E9604-A8E8-4089-A77E-1DD0792408BE}" type="parTrans" cxnId="{9E75CDC7-85D2-435D-9A38-FD7A855F28AB}">
      <dgm:prSet/>
      <dgm:spPr/>
      <dgm:t>
        <a:bodyPr/>
        <a:lstStyle/>
        <a:p>
          <a:endParaRPr lang="en-US"/>
        </a:p>
      </dgm:t>
    </dgm:pt>
    <dgm:pt modelId="{E4C2D18C-368A-478F-B18F-10B89F95D244}" type="sibTrans" cxnId="{9E75CDC7-85D2-435D-9A38-FD7A855F28AB}">
      <dgm:prSet/>
      <dgm:spPr/>
      <dgm:t>
        <a:bodyPr/>
        <a:lstStyle/>
        <a:p>
          <a:endParaRPr lang="en-US"/>
        </a:p>
      </dgm:t>
    </dgm:pt>
    <dgm:pt modelId="{ABC45F29-57EF-4E12-A233-84FDD27F1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Determined by Rating</a:t>
          </a:r>
        </a:p>
      </dgm:t>
    </dgm:pt>
    <dgm:pt modelId="{7584E7A3-B091-4D65-9CD7-7DA4636D632A}" type="parTrans" cxnId="{0BB4E682-7AC1-4269-AD2D-093C5FFF02B6}">
      <dgm:prSet/>
      <dgm:spPr/>
      <dgm:t>
        <a:bodyPr/>
        <a:lstStyle/>
        <a:p>
          <a:endParaRPr lang="en-US"/>
        </a:p>
      </dgm:t>
    </dgm:pt>
    <dgm:pt modelId="{F341FB2E-0535-4046-9A02-7C0899E2BD97}" type="sibTrans" cxnId="{0BB4E682-7AC1-4269-AD2D-093C5FFF02B6}">
      <dgm:prSet/>
      <dgm:spPr/>
      <dgm:t>
        <a:bodyPr/>
        <a:lstStyle/>
        <a:p>
          <a:endParaRPr lang="en-US"/>
        </a:p>
      </dgm:t>
    </dgm:pt>
    <dgm:pt modelId="{38B557DF-2C0B-4B81-8C93-E9DB70790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Minimizes initial investment costs</a:t>
          </a:r>
        </a:p>
      </dgm:t>
    </dgm:pt>
    <dgm:pt modelId="{FF01117F-AE5D-4E74-BD16-DA813D79FC01}" type="parTrans" cxnId="{71E60470-1C84-4E59-9331-416061EDF150}">
      <dgm:prSet/>
      <dgm:spPr/>
      <dgm:t>
        <a:bodyPr/>
        <a:lstStyle/>
        <a:p>
          <a:endParaRPr lang="en-US"/>
        </a:p>
      </dgm:t>
    </dgm:pt>
    <dgm:pt modelId="{10FDDEFF-BB4D-4BAC-87F3-B1CE74216C4A}" type="sibTrans" cxnId="{71E60470-1C84-4E59-9331-416061EDF150}">
      <dgm:prSet/>
      <dgm:spPr/>
      <dgm:t>
        <a:bodyPr/>
        <a:lstStyle/>
        <a:p>
          <a:endParaRPr lang="en-US"/>
        </a:p>
      </dgm:t>
    </dgm:pt>
    <dgm:pt modelId="{5EA65BDB-A487-4277-9EBD-F33AB952F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Apps with High Engagement</a:t>
          </a:r>
        </a:p>
      </dgm:t>
    </dgm:pt>
    <dgm:pt modelId="{9D41A391-564B-4373-B550-55EC9FB3F302}" type="parTrans" cxnId="{85558B5F-8BAF-4F8A-B1B5-7B45C5AFB5DF}">
      <dgm:prSet/>
      <dgm:spPr/>
      <dgm:t>
        <a:bodyPr/>
        <a:lstStyle/>
        <a:p>
          <a:endParaRPr lang="en-US"/>
        </a:p>
      </dgm:t>
    </dgm:pt>
    <dgm:pt modelId="{16885609-C944-44F4-A7D3-83127934B4F6}" type="sibTrans" cxnId="{85558B5F-8BAF-4F8A-B1B5-7B45C5AFB5DF}">
      <dgm:prSet/>
      <dgm:spPr/>
      <dgm:t>
        <a:bodyPr/>
        <a:lstStyle/>
        <a:p>
          <a:endParaRPr lang="en-US"/>
        </a:p>
      </dgm:t>
    </dgm:pt>
    <dgm:pt modelId="{FCB19881-0EF7-48A7-BDCC-2CE96CB3B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Determined by Reviews</a:t>
          </a:r>
        </a:p>
      </dgm:t>
    </dgm:pt>
    <dgm:pt modelId="{5C9895AF-72CA-4895-85C9-6C98859A884D}" type="parTrans" cxnId="{750B298D-364C-4632-9708-828373E34DF7}">
      <dgm:prSet/>
      <dgm:spPr/>
      <dgm:t>
        <a:bodyPr/>
        <a:lstStyle/>
        <a:p>
          <a:endParaRPr lang="en-US"/>
        </a:p>
      </dgm:t>
    </dgm:pt>
    <dgm:pt modelId="{2BF540CE-40A2-4320-94AD-2925029D7802}" type="sibTrans" cxnId="{750B298D-364C-4632-9708-828373E34DF7}">
      <dgm:prSet/>
      <dgm:spPr/>
      <dgm:t>
        <a:bodyPr/>
        <a:lstStyle/>
        <a:p>
          <a:endParaRPr lang="en-US"/>
        </a:p>
      </dgm:t>
    </dgm:pt>
    <dgm:pt modelId="{E2DA91A5-061A-40B3-817F-810127035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Apps that Exist in both Stores</a:t>
          </a:r>
        </a:p>
      </dgm:t>
    </dgm:pt>
    <dgm:pt modelId="{97825FEF-546A-4A29-A8CA-E7DF5DF4AAB1}" type="parTrans" cxnId="{9820CFA5-9850-4DB2-988A-57E5A060574D}">
      <dgm:prSet/>
      <dgm:spPr/>
      <dgm:t>
        <a:bodyPr/>
        <a:lstStyle/>
        <a:p>
          <a:endParaRPr lang="en-US"/>
        </a:p>
      </dgm:t>
    </dgm:pt>
    <dgm:pt modelId="{4CFD40F9-42AC-45F8-9E93-3873B256D362}" type="sibTrans" cxnId="{9820CFA5-9850-4DB2-988A-57E5A060574D}">
      <dgm:prSet/>
      <dgm:spPr/>
      <dgm:t>
        <a:bodyPr/>
        <a:lstStyle/>
        <a:p>
          <a:endParaRPr lang="en-US"/>
        </a:p>
      </dgm:t>
    </dgm:pt>
    <dgm:pt modelId="{49C577B4-F83E-4FF3-B5A7-15BEDBBCCF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Improves projected profits</a:t>
          </a:r>
        </a:p>
      </dgm:t>
    </dgm:pt>
    <dgm:pt modelId="{63DB0B04-5FEF-4426-BF6D-2E6BB9D6855B}" type="parTrans" cxnId="{D09CE06D-3F1C-4484-979A-D8E19B9A389E}">
      <dgm:prSet/>
      <dgm:spPr/>
      <dgm:t>
        <a:bodyPr/>
        <a:lstStyle/>
        <a:p>
          <a:endParaRPr lang="en-US"/>
        </a:p>
      </dgm:t>
    </dgm:pt>
    <dgm:pt modelId="{A86C8F03-5F52-4E8A-8CDF-6B431E46CA0D}" type="sibTrans" cxnId="{D09CE06D-3F1C-4484-979A-D8E19B9A389E}">
      <dgm:prSet/>
      <dgm:spPr/>
      <dgm:t>
        <a:bodyPr/>
        <a:lstStyle/>
        <a:p>
          <a:endParaRPr lang="en-US"/>
        </a:p>
      </dgm:t>
    </dgm:pt>
    <dgm:pt modelId="{D644A178-9F2C-4D9F-8B7E-F9A6B280CF31}" type="pres">
      <dgm:prSet presAssocID="{D1FCA2C5-7F39-46B6-B9D6-A94A94A1484D}" presName="root" presStyleCnt="0">
        <dgm:presLayoutVars>
          <dgm:dir/>
          <dgm:resizeHandles val="exact"/>
        </dgm:presLayoutVars>
      </dgm:prSet>
      <dgm:spPr/>
    </dgm:pt>
    <dgm:pt modelId="{B998D6B8-98C0-46CB-814C-B698E35692D5}" type="pres">
      <dgm:prSet presAssocID="{FD024418-1F7B-4C9F-A43A-DF82C8270B12}" presName="compNode" presStyleCnt="0"/>
      <dgm:spPr/>
    </dgm:pt>
    <dgm:pt modelId="{FE116FE2-D9C9-40F8-B1DE-76D4C2A8FBEF}" type="pres">
      <dgm:prSet presAssocID="{FD024418-1F7B-4C9F-A43A-DF82C8270B12}" presName="bgRect" presStyleLbl="bgShp" presStyleIdx="0" presStyleCnt="5"/>
      <dgm:spPr/>
    </dgm:pt>
    <dgm:pt modelId="{3F818B91-2180-4344-8EEA-712D193DD434}" type="pres">
      <dgm:prSet presAssocID="{FD024418-1F7B-4C9F-A43A-DF82C8270B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D3B228E-435C-485D-9DAA-103ECA1E8B0D}" type="pres">
      <dgm:prSet presAssocID="{FD024418-1F7B-4C9F-A43A-DF82C8270B12}" presName="spaceRect" presStyleCnt="0"/>
      <dgm:spPr/>
    </dgm:pt>
    <dgm:pt modelId="{6A124AE8-9C91-4122-B08B-88F9AF1DA4A6}" type="pres">
      <dgm:prSet presAssocID="{FD024418-1F7B-4C9F-A43A-DF82C8270B12}" presName="parTx" presStyleLbl="revTx" presStyleIdx="0" presStyleCnt="10">
        <dgm:presLayoutVars>
          <dgm:chMax val="0"/>
          <dgm:chPref val="0"/>
        </dgm:presLayoutVars>
      </dgm:prSet>
      <dgm:spPr/>
    </dgm:pt>
    <dgm:pt modelId="{1F41BFE4-9A60-4F3B-A569-FD1CFAE594A4}" type="pres">
      <dgm:prSet presAssocID="{FD024418-1F7B-4C9F-A43A-DF82C8270B12}" presName="desTx" presStyleLbl="revTx" presStyleIdx="1" presStyleCnt="10">
        <dgm:presLayoutVars/>
      </dgm:prSet>
      <dgm:spPr/>
    </dgm:pt>
    <dgm:pt modelId="{3FD54FAD-A50C-437B-BC0A-C831DA92445E}" type="pres">
      <dgm:prSet presAssocID="{F3737B5B-CDDF-4377-9A38-A5DA98AB9E84}" presName="sibTrans" presStyleCnt="0"/>
      <dgm:spPr/>
    </dgm:pt>
    <dgm:pt modelId="{375E842C-D696-47F7-96C8-1E1957337481}" type="pres">
      <dgm:prSet presAssocID="{45CBB61C-F9FC-461A-B74A-C95C2B269FD7}" presName="compNode" presStyleCnt="0"/>
      <dgm:spPr/>
    </dgm:pt>
    <dgm:pt modelId="{99EA0B89-B869-4489-B98A-1522864B4DCD}" type="pres">
      <dgm:prSet presAssocID="{45CBB61C-F9FC-461A-B74A-C95C2B269FD7}" presName="bgRect" presStyleLbl="bgShp" presStyleIdx="1" presStyleCnt="5"/>
      <dgm:spPr/>
    </dgm:pt>
    <dgm:pt modelId="{9FC49679-9765-47D4-AC53-DB2418F7EF1F}" type="pres">
      <dgm:prSet presAssocID="{45CBB61C-F9FC-461A-B74A-C95C2B269FD7}" presName="iconRect" presStyleLbl="node1" presStyleIdx="1" presStyleCnt="5" custLinFactY="300000" custLinFactNeighborX="3246" custLinFactNeighborY="391284"/>
      <dgm:spPr/>
    </dgm:pt>
    <dgm:pt modelId="{4AD3ECDC-9CC3-4938-A09A-46786270495F}" type="pres">
      <dgm:prSet presAssocID="{45CBB61C-F9FC-461A-B74A-C95C2B269FD7}" presName="spaceRect" presStyleCnt="0"/>
      <dgm:spPr/>
    </dgm:pt>
    <dgm:pt modelId="{E50496DC-AAF2-43CB-9EDA-11282ECEEC8D}" type="pres">
      <dgm:prSet presAssocID="{45CBB61C-F9FC-461A-B74A-C95C2B269FD7}" presName="parTx" presStyleLbl="revTx" presStyleIdx="2" presStyleCnt="10">
        <dgm:presLayoutVars>
          <dgm:chMax val="0"/>
          <dgm:chPref val="0"/>
        </dgm:presLayoutVars>
      </dgm:prSet>
      <dgm:spPr/>
    </dgm:pt>
    <dgm:pt modelId="{447A76CD-7FE4-4490-88F2-29C2A7FDD4D1}" type="pres">
      <dgm:prSet presAssocID="{45CBB61C-F9FC-461A-B74A-C95C2B269FD7}" presName="desTx" presStyleLbl="revTx" presStyleIdx="3" presStyleCnt="10">
        <dgm:presLayoutVars/>
      </dgm:prSet>
      <dgm:spPr/>
    </dgm:pt>
    <dgm:pt modelId="{D3F2A9D0-7653-4444-8E4B-197E0EDE7154}" type="pres">
      <dgm:prSet presAssocID="{4816F27E-83B7-4C95-9BB8-90CD4A9C5F80}" presName="sibTrans" presStyleCnt="0"/>
      <dgm:spPr/>
    </dgm:pt>
    <dgm:pt modelId="{D03F16EC-206E-4CF6-9184-2F82B2853868}" type="pres">
      <dgm:prSet presAssocID="{B5485B3D-295B-45A6-BED3-D860B44181B7}" presName="compNode" presStyleCnt="0"/>
      <dgm:spPr/>
    </dgm:pt>
    <dgm:pt modelId="{DB6E468F-5BEE-480B-8D02-F576F077A71E}" type="pres">
      <dgm:prSet presAssocID="{B5485B3D-295B-45A6-BED3-D860B44181B7}" presName="bgRect" presStyleLbl="bgShp" presStyleIdx="2" presStyleCnt="5"/>
      <dgm:spPr/>
    </dgm:pt>
    <dgm:pt modelId="{A632354F-B789-4471-8901-C66A41F3CF2B}" type="pres">
      <dgm:prSet presAssocID="{B5485B3D-295B-45A6-BED3-D860B44181B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4809FD1-9C37-4723-B15D-93E8B5CA320B}" type="pres">
      <dgm:prSet presAssocID="{B5485B3D-295B-45A6-BED3-D860B44181B7}" presName="spaceRect" presStyleCnt="0"/>
      <dgm:spPr/>
    </dgm:pt>
    <dgm:pt modelId="{53B68F9E-65A2-4CB0-A078-AA8460597E62}" type="pres">
      <dgm:prSet presAssocID="{B5485B3D-295B-45A6-BED3-D860B44181B7}" presName="parTx" presStyleLbl="revTx" presStyleIdx="4" presStyleCnt="10">
        <dgm:presLayoutVars>
          <dgm:chMax val="0"/>
          <dgm:chPref val="0"/>
        </dgm:presLayoutVars>
      </dgm:prSet>
      <dgm:spPr/>
    </dgm:pt>
    <dgm:pt modelId="{52631AFD-7E99-4383-9E35-657A6E928A3C}" type="pres">
      <dgm:prSet presAssocID="{B5485B3D-295B-45A6-BED3-D860B44181B7}" presName="desTx" presStyleLbl="revTx" presStyleIdx="5" presStyleCnt="10">
        <dgm:presLayoutVars/>
      </dgm:prSet>
      <dgm:spPr/>
    </dgm:pt>
    <dgm:pt modelId="{58905060-5684-4F52-A96A-EB719D3C2F95}" type="pres">
      <dgm:prSet presAssocID="{E4C2D18C-368A-478F-B18F-10B89F95D244}" presName="sibTrans" presStyleCnt="0"/>
      <dgm:spPr/>
    </dgm:pt>
    <dgm:pt modelId="{24CBC5AA-7CD0-4F9A-88F1-635E0281BD4B}" type="pres">
      <dgm:prSet presAssocID="{5EA65BDB-A487-4277-9EBD-F33AB952F2CB}" presName="compNode" presStyleCnt="0"/>
      <dgm:spPr/>
    </dgm:pt>
    <dgm:pt modelId="{993147F6-5666-4C9B-924F-3240E6F9059B}" type="pres">
      <dgm:prSet presAssocID="{5EA65BDB-A487-4277-9EBD-F33AB952F2CB}" presName="bgRect" presStyleLbl="bgShp" presStyleIdx="3" presStyleCnt="5"/>
      <dgm:spPr/>
    </dgm:pt>
    <dgm:pt modelId="{748DE6C3-DF2A-490F-A9CD-9D807E5DD20A}" type="pres">
      <dgm:prSet presAssocID="{5EA65BDB-A487-4277-9EBD-F33AB952F2CB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83BC7D-ED81-4FE3-9C9C-C727488F4833}" type="pres">
      <dgm:prSet presAssocID="{5EA65BDB-A487-4277-9EBD-F33AB952F2CB}" presName="spaceRect" presStyleCnt="0"/>
      <dgm:spPr/>
    </dgm:pt>
    <dgm:pt modelId="{4539859F-BDB0-4A42-9B94-758E2C137321}" type="pres">
      <dgm:prSet presAssocID="{5EA65BDB-A487-4277-9EBD-F33AB952F2CB}" presName="parTx" presStyleLbl="revTx" presStyleIdx="6" presStyleCnt="10">
        <dgm:presLayoutVars>
          <dgm:chMax val="0"/>
          <dgm:chPref val="0"/>
        </dgm:presLayoutVars>
      </dgm:prSet>
      <dgm:spPr/>
    </dgm:pt>
    <dgm:pt modelId="{F800C325-713F-4A7A-A312-4F9B532F421D}" type="pres">
      <dgm:prSet presAssocID="{5EA65BDB-A487-4277-9EBD-F33AB952F2CB}" presName="desTx" presStyleLbl="revTx" presStyleIdx="7" presStyleCnt="10">
        <dgm:presLayoutVars/>
      </dgm:prSet>
      <dgm:spPr/>
    </dgm:pt>
    <dgm:pt modelId="{C066E1D7-CCAB-4B11-B3DE-E763168BDB7D}" type="pres">
      <dgm:prSet presAssocID="{16885609-C944-44F4-A7D3-83127934B4F6}" presName="sibTrans" presStyleCnt="0"/>
      <dgm:spPr/>
    </dgm:pt>
    <dgm:pt modelId="{57064CD0-A290-4742-8A23-8A6B980547B2}" type="pres">
      <dgm:prSet presAssocID="{E2DA91A5-061A-40B3-817F-81012703549E}" presName="compNode" presStyleCnt="0"/>
      <dgm:spPr/>
    </dgm:pt>
    <dgm:pt modelId="{42ACDF21-9440-4E1B-B8D7-7B9FB9B4FE73}" type="pres">
      <dgm:prSet presAssocID="{E2DA91A5-061A-40B3-817F-81012703549E}" presName="bgRect" presStyleLbl="bgShp" presStyleIdx="4" presStyleCnt="5"/>
      <dgm:spPr/>
    </dgm:pt>
    <dgm:pt modelId="{74CF5EA3-B4B1-44B3-A1AE-70F7F819B5B7}" type="pres">
      <dgm:prSet presAssocID="{E2DA91A5-061A-40B3-817F-81012703549E}" presName="iconRect" presStyleLbl="node1" presStyleIdx="4" presStyleCnt="5" custLinFactY="-300000" custLinFactNeighborX="-10126" custLinFactNeighborY="-38170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6680E75-F082-421E-86D6-F3D521E323FE}" type="pres">
      <dgm:prSet presAssocID="{E2DA91A5-061A-40B3-817F-81012703549E}" presName="spaceRect" presStyleCnt="0"/>
      <dgm:spPr/>
    </dgm:pt>
    <dgm:pt modelId="{653928E6-B693-4F99-9233-041390398378}" type="pres">
      <dgm:prSet presAssocID="{E2DA91A5-061A-40B3-817F-81012703549E}" presName="parTx" presStyleLbl="revTx" presStyleIdx="8" presStyleCnt="10">
        <dgm:presLayoutVars>
          <dgm:chMax val="0"/>
          <dgm:chPref val="0"/>
        </dgm:presLayoutVars>
      </dgm:prSet>
      <dgm:spPr/>
    </dgm:pt>
    <dgm:pt modelId="{053B190E-A312-419A-BE09-FC9E4E799444}" type="pres">
      <dgm:prSet presAssocID="{E2DA91A5-061A-40B3-817F-81012703549E}" presName="desTx" presStyleLbl="revTx" presStyleIdx="9" presStyleCnt="10">
        <dgm:presLayoutVars/>
      </dgm:prSet>
      <dgm:spPr/>
    </dgm:pt>
  </dgm:ptLst>
  <dgm:cxnLst>
    <dgm:cxn modelId="{9A051208-944F-4023-A73A-FACBBBCA3255}" type="presOf" srcId="{45CBB61C-F9FC-461A-B74A-C95C2B269FD7}" destId="{E50496DC-AAF2-43CB-9EDA-11282ECEEC8D}" srcOrd="0" destOrd="0" presId="urn:microsoft.com/office/officeart/2018/2/layout/IconVerticalSolidList"/>
    <dgm:cxn modelId="{75B7AC15-226A-4E75-BCEB-280635D024B0}" type="presOf" srcId="{72650FD1-C028-493A-BBF7-00BA4C6FD71B}" destId="{447A76CD-7FE4-4490-88F2-29C2A7FDD4D1}" srcOrd="0" destOrd="0" presId="urn:microsoft.com/office/officeart/2018/2/layout/IconVerticalSolidList"/>
    <dgm:cxn modelId="{2F32412B-9038-4359-B03F-1425185CEFA9}" type="presOf" srcId="{260DE056-DDCD-489A-8A5D-B813C225A79B}" destId="{1F41BFE4-9A60-4F3B-A569-FD1CFAE594A4}" srcOrd="0" destOrd="1" presId="urn:microsoft.com/office/officeart/2018/2/layout/IconVerticalSolidList"/>
    <dgm:cxn modelId="{812AC62E-F661-4FD3-9BDF-15CBCF6D45B7}" type="presOf" srcId="{E2DA91A5-061A-40B3-817F-81012703549E}" destId="{653928E6-B693-4F99-9233-041390398378}" srcOrd="0" destOrd="0" presId="urn:microsoft.com/office/officeart/2018/2/layout/IconVerticalSolidList"/>
    <dgm:cxn modelId="{B5E72A35-AC00-421C-8E73-15B46A371EF2}" type="presOf" srcId="{ABC45F29-57EF-4E12-A233-84FDD27F1512}" destId="{52631AFD-7E99-4383-9E35-657A6E928A3C}" srcOrd="0" destOrd="0" presId="urn:microsoft.com/office/officeart/2018/2/layout/IconVerticalSolidList"/>
    <dgm:cxn modelId="{E826493B-1F0D-4BDD-847C-A1A65103B5CC}" srcId="{D1FCA2C5-7F39-46B6-B9D6-A94A94A1484D}" destId="{FD024418-1F7B-4C9F-A43A-DF82C8270B12}" srcOrd="0" destOrd="0" parTransId="{C3875175-C844-4935-90FF-BA48C641E804}" sibTransId="{F3737B5B-CDDF-4377-9A38-A5DA98AB9E84}"/>
    <dgm:cxn modelId="{85558B5F-8BAF-4F8A-B1B5-7B45C5AFB5DF}" srcId="{D1FCA2C5-7F39-46B6-B9D6-A94A94A1484D}" destId="{5EA65BDB-A487-4277-9EBD-F33AB952F2CB}" srcOrd="3" destOrd="0" parTransId="{9D41A391-564B-4373-B550-55EC9FB3F302}" sibTransId="{16885609-C944-44F4-A7D3-83127934B4F6}"/>
    <dgm:cxn modelId="{58449366-9045-4A1E-BE9E-AFA6B359FB14}" type="presOf" srcId="{FCB19881-0EF7-48A7-BDCC-2CE96CB3B74B}" destId="{F800C325-713F-4A7A-A312-4F9B532F421D}" srcOrd="0" destOrd="0" presId="urn:microsoft.com/office/officeart/2018/2/layout/IconVerticalSolidList"/>
    <dgm:cxn modelId="{D09CE06D-3F1C-4484-979A-D8E19B9A389E}" srcId="{E2DA91A5-061A-40B3-817F-81012703549E}" destId="{49C577B4-F83E-4FF3-B5A7-15BEDBBCCFC8}" srcOrd="0" destOrd="0" parTransId="{63DB0B04-5FEF-4426-BF6D-2E6BB9D6855B}" sibTransId="{A86C8F03-5F52-4E8A-8CDF-6B431E46CA0D}"/>
    <dgm:cxn modelId="{F0E8F96E-4E0B-46D8-9580-006BECC74C01}" srcId="{45CBB61C-F9FC-461A-B74A-C95C2B269FD7}" destId="{72650FD1-C028-493A-BBF7-00BA4C6FD71B}" srcOrd="0" destOrd="0" parTransId="{F3001B8A-EDBD-4EB4-809F-44DA62A15369}" sibTransId="{39997E47-3A2B-4089-8608-C3F6D803173E}"/>
    <dgm:cxn modelId="{71E60470-1C84-4E59-9331-416061EDF150}" srcId="{B5485B3D-295B-45A6-BED3-D860B44181B7}" destId="{38B557DF-2C0B-4B81-8C93-E9DB70790C74}" srcOrd="1" destOrd="0" parTransId="{FF01117F-AE5D-4E74-BD16-DA813D79FC01}" sibTransId="{10FDDEFF-BB4D-4BAC-87F3-B1CE74216C4A}"/>
    <dgm:cxn modelId="{A1246F54-3E29-48A6-B926-5DAD649EE1BE}" srcId="{FD024418-1F7B-4C9F-A43A-DF82C8270B12}" destId="{1211A4FC-F973-44DF-AF3F-344368792CF1}" srcOrd="0" destOrd="0" parTransId="{70DCB77A-3B4A-40F7-BFEB-ECBFFD2B36A6}" sibTransId="{A00F4039-F1DE-4BD1-8640-239BB1CA0C4B}"/>
    <dgm:cxn modelId="{022B6358-827F-4C88-8BE7-127242815635}" srcId="{D1FCA2C5-7F39-46B6-B9D6-A94A94A1484D}" destId="{45CBB61C-F9FC-461A-B74A-C95C2B269FD7}" srcOrd="1" destOrd="0" parTransId="{BE4C06F4-D09D-4210-A761-163F35319642}" sibTransId="{4816F27E-83B7-4C95-9BB8-90CD4A9C5F80}"/>
    <dgm:cxn modelId="{724E7479-C9CA-4786-A673-1527957686C0}" type="presOf" srcId="{B5485B3D-295B-45A6-BED3-D860B44181B7}" destId="{53B68F9E-65A2-4CB0-A078-AA8460597E62}" srcOrd="0" destOrd="0" presId="urn:microsoft.com/office/officeart/2018/2/layout/IconVerticalSolidList"/>
    <dgm:cxn modelId="{0899427E-8EE0-4F79-9A93-AD3E8073B3BC}" srcId="{FD024418-1F7B-4C9F-A43A-DF82C8270B12}" destId="{260DE056-DDCD-489A-8A5D-B813C225A79B}" srcOrd="1" destOrd="0" parTransId="{F74F5C70-35A0-4748-9A3C-EE5CE02B1F20}" sibTransId="{74B10B45-53A0-4F42-9510-9B6183DD5AEA}"/>
    <dgm:cxn modelId="{0BB4E682-7AC1-4269-AD2D-093C5FFF02B6}" srcId="{B5485B3D-295B-45A6-BED3-D860B44181B7}" destId="{ABC45F29-57EF-4E12-A233-84FDD27F1512}" srcOrd="0" destOrd="0" parTransId="{7584E7A3-B091-4D65-9CD7-7DA4636D632A}" sibTransId="{F341FB2E-0535-4046-9A02-7C0899E2BD97}"/>
    <dgm:cxn modelId="{750B298D-364C-4632-9708-828373E34DF7}" srcId="{5EA65BDB-A487-4277-9EBD-F33AB952F2CB}" destId="{FCB19881-0EF7-48A7-BDCC-2CE96CB3B74B}" srcOrd="0" destOrd="0" parTransId="{5C9895AF-72CA-4895-85C9-6C98859A884D}" sibTransId="{2BF540CE-40A2-4320-94AD-2925029D7802}"/>
    <dgm:cxn modelId="{1CDFCF92-74EA-4AD7-B66D-A0D8B3F3E16F}" type="presOf" srcId="{38B557DF-2C0B-4B81-8C93-E9DB70790C74}" destId="{52631AFD-7E99-4383-9E35-657A6E928A3C}" srcOrd="0" destOrd="1" presId="urn:microsoft.com/office/officeart/2018/2/layout/IconVerticalSolidList"/>
    <dgm:cxn modelId="{CE4B37A4-CC7C-4E97-A7B0-FD11A9A76AD5}" type="presOf" srcId="{5EA65BDB-A487-4277-9EBD-F33AB952F2CB}" destId="{4539859F-BDB0-4A42-9B94-758E2C137321}" srcOrd="0" destOrd="0" presId="urn:microsoft.com/office/officeart/2018/2/layout/IconVerticalSolidList"/>
    <dgm:cxn modelId="{9820CFA5-9850-4DB2-988A-57E5A060574D}" srcId="{D1FCA2C5-7F39-46B6-B9D6-A94A94A1484D}" destId="{E2DA91A5-061A-40B3-817F-81012703549E}" srcOrd="4" destOrd="0" parTransId="{97825FEF-546A-4A29-A8CA-E7DF5DF4AAB1}" sibTransId="{4CFD40F9-42AC-45F8-9E93-3873B256D362}"/>
    <dgm:cxn modelId="{98E467A7-537D-439A-8E39-8B6A9A541C5F}" type="presOf" srcId="{FD024418-1F7B-4C9F-A43A-DF82C8270B12}" destId="{6A124AE8-9C91-4122-B08B-88F9AF1DA4A6}" srcOrd="0" destOrd="0" presId="urn:microsoft.com/office/officeart/2018/2/layout/IconVerticalSolidList"/>
    <dgm:cxn modelId="{130A9EBC-45E8-4371-97F4-31B5785162F5}" type="presOf" srcId="{49C577B4-F83E-4FF3-B5A7-15BEDBBCCFC8}" destId="{053B190E-A312-419A-BE09-FC9E4E799444}" srcOrd="0" destOrd="0" presId="urn:microsoft.com/office/officeart/2018/2/layout/IconVerticalSolidList"/>
    <dgm:cxn modelId="{9E75CDC7-85D2-435D-9A38-FD7A855F28AB}" srcId="{D1FCA2C5-7F39-46B6-B9D6-A94A94A1484D}" destId="{B5485B3D-295B-45A6-BED3-D860B44181B7}" srcOrd="2" destOrd="0" parTransId="{D36E9604-A8E8-4089-A77E-1DD0792408BE}" sibTransId="{E4C2D18C-368A-478F-B18F-10B89F95D244}"/>
    <dgm:cxn modelId="{6E6EA2D1-BE10-4BE8-846E-C2D488F6BD14}" type="presOf" srcId="{1211A4FC-F973-44DF-AF3F-344368792CF1}" destId="{1F41BFE4-9A60-4F3B-A569-FD1CFAE594A4}" srcOrd="0" destOrd="0" presId="urn:microsoft.com/office/officeart/2018/2/layout/IconVerticalSolidList"/>
    <dgm:cxn modelId="{CAE809D2-933B-4DCD-AEAD-7070CED962FB}" type="presOf" srcId="{D1FCA2C5-7F39-46B6-B9D6-A94A94A1484D}" destId="{D644A178-9F2C-4D9F-8B7E-F9A6B280CF31}" srcOrd="0" destOrd="0" presId="urn:microsoft.com/office/officeart/2018/2/layout/IconVerticalSolidList"/>
    <dgm:cxn modelId="{D89991A8-4215-45FB-A1E5-3EB5DD202A25}" type="presParOf" srcId="{D644A178-9F2C-4D9F-8B7E-F9A6B280CF31}" destId="{B998D6B8-98C0-46CB-814C-B698E35692D5}" srcOrd="0" destOrd="0" presId="urn:microsoft.com/office/officeart/2018/2/layout/IconVerticalSolidList"/>
    <dgm:cxn modelId="{F1A02EC1-39FB-4B0A-9D1C-5C0A587F4748}" type="presParOf" srcId="{B998D6B8-98C0-46CB-814C-B698E35692D5}" destId="{FE116FE2-D9C9-40F8-B1DE-76D4C2A8FBEF}" srcOrd="0" destOrd="0" presId="urn:microsoft.com/office/officeart/2018/2/layout/IconVerticalSolidList"/>
    <dgm:cxn modelId="{832F48E0-02A5-4F77-8D83-0AD659A966A8}" type="presParOf" srcId="{B998D6B8-98C0-46CB-814C-B698E35692D5}" destId="{3F818B91-2180-4344-8EEA-712D193DD434}" srcOrd="1" destOrd="0" presId="urn:microsoft.com/office/officeart/2018/2/layout/IconVerticalSolidList"/>
    <dgm:cxn modelId="{DC43749A-9FD1-4126-BA3D-824541F8D3D4}" type="presParOf" srcId="{B998D6B8-98C0-46CB-814C-B698E35692D5}" destId="{2D3B228E-435C-485D-9DAA-103ECA1E8B0D}" srcOrd="2" destOrd="0" presId="urn:microsoft.com/office/officeart/2018/2/layout/IconVerticalSolidList"/>
    <dgm:cxn modelId="{C2B0F546-72B1-47D9-95F6-1E4C007CE625}" type="presParOf" srcId="{B998D6B8-98C0-46CB-814C-B698E35692D5}" destId="{6A124AE8-9C91-4122-B08B-88F9AF1DA4A6}" srcOrd="3" destOrd="0" presId="urn:microsoft.com/office/officeart/2018/2/layout/IconVerticalSolidList"/>
    <dgm:cxn modelId="{3B1B2D5E-7173-4F6E-A313-E54F31024B1A}" type="presParOf" srcId="{B998D6B8-98C0-46CB-814C-B698E35692D5}" destId="{1F41BFE4-9A60-4F3B-A569-FD1CFAE594A4}" srcOrd="4" destOrd="0" presId="urn:microsoft.com/office/officeart/2018/2/layout/IconVerticalSolidList"/>
    <dgm:cxn modelId="{19C3F218-4FE2-4E1B-877A-D92C8E840545}" type="presParOf" srcId="{D644A178-9F2C-4D9F-8B7E-F9A6B280CF31}" destId="{3FD54FAD-A50C-437B-BC0A-C831DA92445E}" srcOrd="1" destOrd="0" presId="urn:microsoft.com/office/officeart/2018/2/layout/IconVerticalSolidList"/>
    <dgm:cxn modelId="{24E1DBC1-53C3-4357-9250-58D2A0B8149A}" type="presParOf" srcId="{D644A178-9F2C-4D9F-8B7E-F9A6B280CF31}" destId="{375E842C-D696-47F7-96C8-1E1957337481}" srcOrd="2" destOrd="0" presId="urn:microsoft.com/office/officeart/2018/2/layout/IconVerticalSolidList"/>
    <dgm:cxn modelId="{2179363A-B6FA-4662-B812-5D7DDC2BC1D6}" type="presParOf" srcId="{375E842C-D696-47F7-96C8-1E1957337481}" destId="{99EA0B89-B869-4489-B98A-1522864B4DCD}" srcOrd="0" destOrd="0" presId="urn:microsoft.com/office/officeart/2018/2/layout/IconVerticalSolidList"/>
    <dgm:cxn modelId="{025C393C-B443-4682-A811-4F93A047F49A}" type="presParOf" srcId="{375E842C-D696-47F7-96C8-1E1957337481}" destId="{9FC49679-9765-47D4-AC53-DB2418F7EF1F}" srcOrd="1" destOrd="0" presId="urn:microsoft.com/office/officeart/2018/2/layout/IconVerticalSolidList"/>
    <dgm:cxn modelId="{E4FA3FE4-CA15-47FF-B99D-5FC4939B0E92}" type="presParOf" srcId="{375E842C-D696-47F7-96C8-1E1957337481}" destId="{4AD3ECDC-9CC3-4938-A09A-46786270495F}" srcOrd="2" destOrd="0" presId="urn:microsoft.com/office/officeart/2018/2/layout/IconVerticalSolidList"/>
    <dgm:cxn modelId="{147054BC-619E-42E7-A0AD-27D6168A46DA}" type="presParOf" srcId="{375E842C-D696-47F7-96C8-1E1957337481}" destId="{E50496DC-AAF2-43CB-9EDA-11282ECEEC8D}" srcOrd="3" destOrd="0" presId="urn:microsoft.com/office/officeart/2018/2/layout/IconVerticalSolidList"/>
    <dgm:cxn modelId="{22A91F14-E0B7-497B-BBFA-AEFC326ADBF5}" type="presParOf" srcId="{375E842C-D696-47F7-96C8-1E1957337481}" destId="{447A76CD-7FE4-4490-88F2-29C2A7FDD4D1}" srcOrd="4" destOrd="0" presId="urn:microsoft.com/office/officeart/2018/2/layout/IconVerticalSolidList"/>
    <dgm:cxn modelId="{96AA0AA6-F8A2-4201-B67A-06F9FEF25722}" type="presParOf" srcId="{D644A178-9F2C-4D9F-8B7E-F9A6B280CF31}" destId="{D3F2A9D0-7653-4444-8E4B-197E0EDE7154}" srcOrd="3" destOrd="0" presId="urn:microsoft.com/office/officeart/2018/2/layout/IconVerticalSolidList"/>
    <dgm:cxn modelId="{48491387-20BE-43E2-828E-5ABA4C9F4C7B}" type="presParOf" srcId="{D644A178-9F2C-4D9F-8B7E-F9A6B280CF31}" destId="{D03F16EC-206E-4CF6-9184-2F82B2853868}" srcOrd="4" destOrd="0" presId="urn:microsoft.com/office/officeart/2018/2/layout/IconVerticalSolidList"/>
    <dgm:cxn modelId="{30DF1000-7D40-4C2A-86F5-E960EC5A71CB}" type="presParOf" srcId="{D03F16EC-206E-4CF6-9184-2F82B2853868}" destId="{DB6E468F-5BEE-480B-8D02-F576F077A71E}" srcOrd="0" destOrd="0" presId="urn:microsoft.com/office/officeart/2018/2/layout/IconVerticalSolidList"/>
    <dgm:cxn modelId="{329B6447-FCDD-4A63-94F6-51571311E1A7}" type="presParOf" srcId="{D03F16EC-206E-4CF6-9184-2F82B2853868}" destId="{A632354F-B789-4471-8901-C66A41F3CF2B}" srcOrd="1" destOrd="0" presId="urn:microsoft.com/office/officeart/2018/2/layout/IconVerticalSolidList"/>
    <dgm:cxn modelId="{1CA467AA-954D-425E-83BB-85527B4AB187}" type="presParOf" srcId="{D03F16EC-206E-4CF6-9184-2F82B2853868}" destId="{A4809FD1-9C37-4723-B15D-93E8B5CA320B}" srcOrd="2" destOrd="0" presId="urn:microsoft.com/office/officeart/2018/2/layout/IconVerticalSolidList"/>
    <dgm:cxn modelId="{C9C423A1-BCC3-435C-B300-4153DCD47FD7}" type="presParOf" srcId="{D03F16EC-206E-4CF6-9184-2F82B2853868}" destId="{53B68F9E-65A2-4CB0-A078-AA8460597E62}" srcOrd="3" destOrd="0" presId="urn:microsoft.com/office/officeart/2018/2/layout/IconVerticalSolidList"/>
    <dgm:cxn modelId="{EAED5969-3B1E-4D0B-A8D1-ABADCC3E5022}" type="presParOf" srcId="{D03F16EC-206E-4CF6-9184-2F82B2853868}" destId="{52631AFD-7E99-4383-9E35-657A6E928A3C}" srcOrd="4" destOrd="0" presId="urn:microsoft.com/office/officeart/2018/2/layout/IconVerticalSolidList"/>
    <dgm:cxn modelId="{91B3718C-D67F-4E77-9A1D-0C17362E2D87}" type="presParOf" srcId="{D644A178-9F2C-4D9F-8B7E-F9A6B280CF31}" destId="{58905060-5684-4F52-A96A-EB719D3C2F95}" srcOrd="5" destOrd="0" presId="urn:microsoft.com/office/officeart/2018/2/layout/IconVerticalSolidList"/>
    <dgm:cxn modelId="{DED93547-6854-40EE-8EB4-7CF46A0D2C59}" type="presParOf" srcId="{D644A178-9F2C-4D9F-8B7E-F9A6B280CF31}" destId="{24CBC5AA-7CD0-4F9A-88F1-635E0281BD4B}" srcOrd="6" destOrd="0" presId="urn:microsoft.com/office/officeart/2018/2/layout/IconVerticalSolidList"/>
    <dgm:cxn modelId="{9EB8033E-719E-4A18-9A68-BAABE744C9FF}" type="presParOf" srcId="{24CBC5AA-7CD0-4F9A-88F1-635E0281BD4B}" destId="{993147F6-5666-4C9B-924F-3240E6F9059B}" srcOrd="0" destOrd="0" presId="urn:microsoft.com/office/officeart/2018/2/layout/IconVerticalSolidList"/>
    <dgm:cxn modelId="{8EED6062-084C-4F51-87A5-47B19294A249}" type="presParOf" srcId="{24CBC5AA-7CD0-4F9A-88F1-635E0281BD4B}" destId="{748DE6C3-DF2A-490F-A9CD-9D807E5DD20A}" srcOrd="1" destOrd="0" presId="urn:microsoft.com/office/officeart/2018/2/layout/IconVerticalSolidList"/>
    <dgm:cxn modelId="{2CD10475-40F8-487F-886D-17AC51A03BD5}" type="presParOf" srcId="{24CBC5AA-7CD0-4F9A-88F1-635E0281BD4B}" destId="{6B83BC7D-ED81-4FE3-9C9C-C727488F4833}" srcOrd="2" destOrd="0" presId="urn:microsoft.com/office/officeart/2018/2/layout/IconVerticalSolidList"/>
    <dgm:cxn modelId="{E129A5CF-6186-4C88-B3D3-F19886A6EBBF}" type="presParOf" srcId="{24CBC5AA-7CD0-4F9A-88F1-635E0281BD4B}" destId="{4539859F-BDB0-4A42-9B94-758E2C137321}" srcOrd="3" destOrd="0" presId="urn:microsoft.com/office/officeart/2018/2/layout/IconVerticalSolidList"/>
    <dgm:cxn modelId="{ACA07C97-BBCB-4739-BED9-B039BC648EAC}" type="presParOf" srcId="{24CBC5AA-7CD0-4F9A-88F1-635E0281BD4B}" destId="{F800C325-713F-4A7A-A312-4F9B532F421D}" srcOrd="4" destOrd="0" presId="urn:microsoft.com/office/officeart/2018/2/layout/IconVerticalSolidList"/>
    <dgm:cxn modelId="{51430579-FFB5-4945-B4DC-884769C5ABC1}" type="presParOf" srcId="{D644A178-9F2C-4D9F-8B7E-F9A6B280CF31}" destId="{C066E1D7-CCAB-4B11-B3DE-E763168BDB7D}" srcOrd="7" destOrd="0" presId="urn:microsoft.com/office/officeart/2018/2/layout/IconVerticalSolidList"/>
    <dgm:cxn modelId="{CF7E955C-E3A6-407E-89F5-155FC5F26F5D}" type="presParOf" srcId="{D644A178-9F2C-4D9F-8B7E-F9A6B280CF31}" destId="{57064CD0-A290-4742-8A23-8A6B980547B2}" srcOrd="8" destOrd="0" presId="urn:microsoft.com/office/officeart/2018/2/layout/IconVerticalSolidList"/>
    <dgm:cxn modelId="{35171F71-E978-4875-B25D-B470FB3141B1}" type="presParOf" srcId="{57064CD0-A290-4742-8A23-8A6B980547B2}" destId="{42ACDF21-9440-4E1B-B8D7-7B9FB9B4FE73}" srcOrd="0" destOrd="0" presId="urn:microsoft.com/office/officeart/2018/2/layout/IconVerticalSolidList"/>
    <dgm:cxn modelId="{276E07AD-7196-4DA4-85E2-CDFBA97A13F6}" type="presParOf" srcId="{57064CD0-A290-4742-8A23-8A6B980547B2}" destId="{74CF5EA3-B4B1-44B3-A1AE-70F7F819B5B7}" srcOrd="1" destOrd="0" presId="urn:microsoft.com/office/officeart/2018/2/layout/IconVerticalSolidList"/>
    <dgm:cxn modelId="{44BC41DC-6E07-4B2D-BD3D-3E816C680F0E}" type="presParOf" srcId="{57064CD0-A290-4742-8A23-8A6B980547B2}" destId="{66680E75-F082-421E-86D6-F3D521E323FE}" srcOrd="2" destOrd="0" presId="urn:microsoft.com/office/officeart/2018/2/layout/IconVerticalSolidList"/>
    <dgm:cxn modelId="{3B061C26-DF0B-44F4-A039-011243FD6988}" type="presParOf" srcId="{57064CD0-A290-4742-8A23-8A6B980547B2}" destId="{653928E6-B693-4F99-9233-041390398378}" srcOrd="3" destOrd="0" presId="urn:microsoft.com/office/officeart/2018/2/layout/IconVerticalSolidList"/>
    <dgm:cxn modelId="{C10D5A8C-DAB3-42AF-B764-773A86D74BFB}" type="presParOf" srcId="{57064CD0-A290-4742-8A23-8A6B980547B2}" destId="{053B190E-A312-419A-BE09-FC9E4E799444}" srcOrd="4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16FE2-D9C9-40F8-B1DE-76D4C2A8FBEF}">
      <dsp:nvSpPr>
        <dsp:cNvPr id="0" name=""/>
        <dsp:cNvSpPr/>
      </dsp:nvSpPr>
      <dsp:spPr>
        <a:xfrm>
          <a:off x="0" y="4352"/>
          <a:ext cx="5457533" cy="927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18B91-2180-4344-8EEA-712D193DD434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24AE8-9C91-4122-B08B-88F9AF1DA4A6}">
      <dsp:nvSpPr>
        <dsp:cNvPr id="0" name=""/>
        <dsp:cNvSpPr/>
      </dsp:nvSpPr>
      <dsp:spPr>
        <a:xfrm>
          <a:off x="1070754" y="4352"/>
          <a:ext cx="245588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Inexpensive Apps</a:t>
          </a:r>
        </a:p>
      </dsp:txBody>
      <dsp:txXfrm>
        <a:off x="1070754" y="4352"/>
        <a:ext cx="2455889" cy="927060"/>
      </dsp:txXfrm>
    </dsp:sp>
    <dsp:sp modelId="{1F41BFE4-9A60-4F3B-A569-FD1CFAE594A4}">
      <dsp:nvSpPr>
        <dsp:cNvPr id="0" name=""/>
        <dsp:cNvSpPr/>
      </dsp:nvSpPr>
      <dsp:spPr>
        <a:xfrm>
          <a:off x="3526644" y="4352"/>
          <a:ext cx="1930888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Low Initial Investment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In-App Purchases and Ads are more justifiable</a:t>
          </a:r>
        </a:p>
      </dsp:txBody>
      <dsp:txXfrm>
        <a:off x="3526644" y="4352"/>
        <a:ext cx="1930888" cy="927060"/>
      </dsp:txXfrm>
    </dsp:sp>
    <dsp:sp modelId="{99EA0B89-B869-4489-B98A-1522864B4DCD}">
      <dsp:nvSpPr>
        <dsp:cNvPr id="0" name=""/>
        <dsp:cNvSpPr/>
      </dsp:nvSpPr>
      <dsp:spPr>
        <a:xfrm>
          <a:off x="0" y="1163177"/>
          <a:ext cx="5457533" cy="927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49679-9765-47D4-AC53-DB2418F7EF1F}">
      <dsp:nvSpPr>
        <dsp:cNvPr id="0" name=""/>
        <dsp:cNvSpPr/>
      </dsp:nvSpPr>
      <dsp:spPr>
        <a:xfrm>
          <a:off x="296986" y="4896505"/>
          <a:ext cx="509883" cy="509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96DC-AAF2-43CB-9EDA-11282ECEEC8D}">
      <dsp:nvSpPr>
        <dsp:cNvPr id="0" name=""/>
        <dsp:cNvSpPr/>
      </dsp:nvSpPr>
      <dsp:spPr>
        <a:xfrm>
          <a:off x="1070754" y="1163177"/>
          <a:ext cx="245588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App Count in Genre</a:t>
          </a:r>
        </a:p>
      </dsp:txBody>
      <dsp:txXfrm>
        <a:off x="1070754" y="1163177"/>
        <a:ext cx="2455889" cy="927060"/>
      </dsp:txXfrm>
    </dsp:sp>
    <dsp:sp modelId="{447A76CD-7FE4-4490-88F2-29C2A7FDD4D1}">
      <dsp:nvSpPr>
        <dsp:cNvPr id="0" name=""/>
        <dsp:cNvSpPr/>
      </dsp:nvSpPr>
      <dsp:spPr>
        <a:xfrm>
          <a:off x="3526644" y="1163177"/>
          <a:ext cx="1930888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Room for Growth within Genre</a:t>
          </a:r>
        </a:p>
      </dsp:txBody>
      <dsp:txXfrm>
        <a:off x="3526644" y="1163177"/>
        <a:ext cx="1930888" cy="927060"/>
      </dsp:txXfrm>
    </dsp:sp>
    <dsp:sp modelId="{DB6E468F-5BEE-480B-8D02-F576F077A71E}">
      <dsp:nvSpPr>
        <dsp:cNvPr id="0" name=""/>
        <dsp:cNvSpPr/>
      </dsp:nvSpPr>
      <dsp:spPr>
        <a:xfrm>
          <a:off x="0" y="2322002"/>
          <a:ext cx="5457533" cy="927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2354F-B789-4471-8901-C66A41F3CF2B}">
      <dsp:nvSpPr>
        <dsp:cNvPr id="0" name=""/>
        <dsp:cNvSpPr/>
      </dsp:nvSpPr>
      <dsp:spPr>
        <a:xfrm>
          <a:off x="280435" y="2530590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68F9E-65A2-4CB0-A078-AA8460597E62}">
      <dsp:nvSpPr>
        <dsp:cNvPr id="0" name=""/>
        <dsp:cNvSpPr/>
      </dsp:nvSpPr>
      <dsp:spPr>
        <a:xfrm>
          <a:off x="1070754" y="2322002"/>
          <a:ext cx="245588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 Projected Lifespan</a:t>
          </a:r>
        </a:p>
      </dsp:txBody>
      <dsp:txXfrm>
        <a:off x="1070754" y="2322002"/>
        <a:ext cx="2455889" cy="927060"/>
      </dsp:txXfrm>
    </dsp:sp>
    <dsp:sp modelId="{52631AFD-7E99-4383-9E35-657A6E928A3C}">
      <dsp:nvSpPr>
        <dsp:cNvPr id="0" name=""/>
        <dsp:cNvSpPr/>
      </dsp:nvSpPr>
      <dsp:spPr>
        <a:xfrm>
          <a:off x="3526644" y="2322002"/>
          <a:ext cx="1930888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Determined by Rating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Minimizes initial investment costs</a:t>
          </a:r>
        </a:p>
      </dsp:txBody>
      <dsp:txXfrm>
        <a:off x="3526644" y="2322002"/>
        <a:ext cx="1930888" cy="927060"/>
      </dsp:txXfrm>
    </dsp:sp>
    <dsp:sp modelId="{993147F6-5666-4C9B-924F-3240E6F9059B}">
      <dsp:nvSpPr>
        <dsp:cNvPr id="0" name=""/>
        <dsp:cNvSpPr/>
      </dsp:nvSpPr>
      <dsp:spPr>
        <a:xfrm>
          <a:off x="0" y="3480827"/>
          <a:ext cx="5457533" cy="927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DE6C3-DF2A-490F-A9CD-9D807E5DD20A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9859F-BDB0-4A42-9B94-758E2C137321}">
      <dsp:nvSpPr>
        <dsp:cNvPr id="0" name=""/>
        <dsp:cNvSpPr/>
      </dsp:nvSpPr>
      <dsp:spPr>
        <a:xfrm>
          <a:off x="1070754" y="3480827"/>
          <a:ext cx="245588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Apps with High Engagement</a:t>
          </a:r>
        </a:p>
      </dsp:txBody>
      <dsp:txXfrm>
        <a:off x="1070754" y="3480827"/>
        <a:ext cx="2455889" cy="927060"/>
      </dsp:txXfrm>
    </dsp:sp>
    <dsp:sp modelId="{F800C325-713F-4A7A-A312-4F9B532F421D}">
      <dsp:nvSpPr>
        <dsp:cNvPr id="0" name=""/>
        <dsp:cNvSpPr/>
      </dsp:nvSpPr>
      <dsp:spPr>
        <a:xfrm>
          <a:off x="3526644" y="3480827"/>
          <a:ext cx="1930888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Determined by Reviews</a:t>
          </a:r>
        </a:p>
      </dsp:txBody>
      <dsp:txXfrm>
        <a:off x="3526644" y="3480827"/>
        <a:ext cx="1930888" cy="927060"/>
      </dsp:txXfrm>
    </dsp:sp>
    <dsp:sp modelId="{42ACDF21-9440-4E1B-B8D7-7B9FB9B4FE73}">
      <dsp:nvSpPr>
        <dsp:cNvPr id="0" name=""/>
        <dsp:cNvSpPr/>
      </dsp:nvSpPr>
      <dsp:spPr>
        <a:xfrm>
          <a:off x="0" y="4639652"/>
          <a:ext cx="5457533" cy="9270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F5EA3-B4B1-44B3-A1AE-70F7F819B5B7}">
      <dsp:nvSpPr>
        <dsp:cNvPr id="0" name=""/>
        <dsp:cNvSpPr/>
      </dsp:nvSpPr>
      <dsp:spPr>
        <a:xfrm>
          <a:off x="228804" y="1372348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928E6-B693-4F99-9233-041390398378}">
      <dsp:nvSpPr>
        <dsp:cNvPr id="0" name=""/>
        <dsp:cNvSpPr/>
      </dsp:nvSpPr>
      <dsp:spPr>
        <a:xfrm>
          <a:off x="1070754" y="4639652"/>
          <a:ext cx="245588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Apps that Exist in both Stores</a:t>
          </a:r>
        </a:p>
      </dsp:txBody>
      <dsp:txXfrm>
        <a:off x="1070754" y="4639652"/>
        <a:ext cx="2455889" cy="927060"/>
      </dsp:txXfrm>
    </dsp:sp>
    <dsp:sp modelId="{053B190E-A312-419A-BE09-FC9E4E799444}">
      <dsp:nvSpPr>
        <dsp:cNvPr id="0" name=""/>
        <dsp:cNvSpPr/>
      </dsp:nvSpPr>
      <dsp:spPr>
        <a:xfrm>
          <a:off x="3526644" y="4639652"/>
          <a:ext cx="1930888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Improves projected profits</a:t>
          </a:r>
        </a:p>
      </dsp:txBody>
      <dsp:txXfrm>
        <a:off x="3526644" y="4639652"/>
        <a:ext cx="1930888" cy="92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2676-CFF6-4D6B-BBB8-362AD0F30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9CB5F-81DB-4658-B5EE-0E117B477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9175-25D9-42C2-8126-89A923B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464C-72D0-427A-8C64-DA7A202E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F4A2-6F22-4DEF-99A1-C4BE3EEA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8102-8F44-4327-A882-B18ED35F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77D0C-455B-4CCD-B123-CBE32026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0507-B997-42B3-AAED-E678D5DB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376B-578D-43D2-A4C3-317CFFAC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D432-08A2-4A7C-A0B1-F559C1F7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32248-7B36-4E8C-8723-E357281A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F2919-7E0B-4ED3-8CE9-15E86968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9C07-556B-4444-BFA6-D1D70413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8D09-B103-45E2-917A-0AEF2A5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CA06-765E-469C-A73E-7AD7983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3FF7-F2CF-44B1-8AB3-92831D0F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15F-8605-4A3D-B8A2-6FD79A4A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706E-24F1-4AD7-8386-8F57D64F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6A21-A808-404C-A909-A591E872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8290-7935-46E9-8A17-4E788F8B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B0C3-DD55-47EC-87CD-7886A0D7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F44A-3124-4757-B0E6-DE093804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3D42-B439-46C5-B8AB-CEC911EC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1FE2-F568-4364-AA8C-CBCC2AB1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F3EE-3F37-438D-8038-8BA400BD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448C-5C5D-4340-BDD2-CE33C8E6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F875-7BF0-4480-8853-81074D582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B151-FABE-4654-9410-048E170A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C2E6-0346-46E2-9BCF-CA1BF190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93BB-BD27-46AF-A5C8-ED42A051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F2C73-0365-4356-A7A5-1498152F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8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8D5F-1C8B-415B-BDE3-B4237ED2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5E55-E049-40A9-A41C-3A66F425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53529-134A-48F8-8FA2-EB074196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72005-22B0-4641-9564-E50E6465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C1217-479C-4048-953F-BA96B77EB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7462A-6505-4295-A225-D35C2BCB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9AA95-19AD-4611-93A5-3E969942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828C-E4CD-405A-9521-71807FAF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9BC7-362B-45FC-AD04-ACA0A82C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1B82-348E-413B-9B38-ABC17F48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ED79-5FE2-4080-8263-839D18F0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1DC26-2E96-4176-A8EC-6C2C375F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BE06B-B6DC-4892-A815-ADA66CD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02731-6628-4685-9A24-B0FC5C1A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C6B49-455F-4734-A43C-37021A25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9780-7D1F-4ED1-8566-50B5C64D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16E4-AB70-4738-9BA2-BBA8126D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0A7C-CCA6-41F7-BB78-A8C91702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80356-17D4-4620-80B6-A4A84C1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8408F-4959-47AB-A4D1-4280F0C2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9A95-4E37-4A3A-85BE-CA410470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1214-9E6F-427B-9709-0E99F1AD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674B8-353F-4814-85DC-70C1115D7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796E0-059E-476A-9981-81BF0C668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168E-34A0-4B1D-BFC0-AB59B347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0D41-90BA-4264-83E2-18C97314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8FA38-D039-4ABE-8948-BAEF09B8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30C8C-BA86-43CC-B687-2101D265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EEA1-CA9A-44B8-ADA0-A9504AAC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A0DA-63DE-4390-8400-17DEBFF63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0DC3-EC85-40A7-8C57-B61B0FF6588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1BB9-451E-42B2-9CC7-C8AD1B5C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120A-A702-46FA-ABAC-B6E3F55E6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ABB3-F9C5-43B4-92C5-1DD66D3D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DC34D8C-F4F7-4339-9ECE-EDC40B19BBC8}"/>
              </a:ext>
            </a:extLst>
          </p:cNvPr>
          <p:cNvSpPr txBox="1">
            <a:spLocks/>
          </p:cNvSpPr>
          <p:nvPr/>
        </p:nvSpPr>
        <p:spPr>
          <a:xfrm>
            <a:off x="-731580" y="6043015"/>
            <a:ext cx="7880377" cy="1110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080808"/>
                </a:solidFill>
              </a:rPr>
              <a:t>Dipen Patel, Richie Townsend, Abdullah Hassan, Carlos Miranda Pereyra</a:t>
            </a:r>
            <a:endParaRPr lang="en-US" sz="1600" b="1" dirty="0">
              <a:solidFill>
                <a:srgbClr val="080808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07BF87-D8CA-4D67-9506-60B900E5CA13}"/>
              </a:ext>
            </a:extLst>
          </p:cNvPr>
          <p:cNvGrpSpPr/>
          <p:nvPr/>
        </p:nvGrpSpPr>
        <p:grpSpPr>
          <a:xfrm>
            <a:off x="4101238" y="919158"/>
            <a:ext cx="3975061" cy="3955798"/>
            <a:chOff x="4081984" y="1133144"/>
            <a:chExt cx="3975061" cy="3955798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F91DD590-1F50-434F-8155-4AE89A510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8" r="3684"/>
            <a:stretch/>
          </p:blipFill>
          <p:spPr>
            <a:xfrm>
              <a:off x="4521467" y="1133144"/>
              <a:ext cx="3111398" cy="3352125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BB684650-6E18-4FCD-99FE-465F913F7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23" b="27439"/>
            <a:stretch/>
          </p:blipFill>
          <p:spPr>
            <a:xfrm>
              <a:off x="4081984" y="4368714"/>
              <a:ext cx="3975061" cy="720228"/>
            </a:xfrm>
            <a:prstGeom prst="rect">
              <a:avLst/>
            </a:prstGeom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EB24FCDE-3814-4464-8401-D567696E650C}"/>
              </a:ext>
            </a:extLst>
          </p:cNvPr>
          <p:cNvSpPr txBox="1">
            <a:spLocks/>
          </p:cNvSpPr>
          <p:nvPr/>
        </p:nvSpPr>
        <p:spPr>
          <a:xfrm>
            <a:off x="2155811" y="4723213"/>
            <a:ext cx="7880377" cy="1110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80808"/>
                </a:solidFill>
              </a:rPr>
              <a:t>Black Friday Sale</a:t>
            </a:r>
          </a:p>
        </p:txBody>
      </p:sp>
    </p:spTree>
    <p:extLst>
      <p:ext uri="{BB962C8B-B14F-4D97-AF65-F5344CB8AC3E}">
        <p14:creationId xmlns:p14="http://schemas.microsoft.com/office/powerpoint/2010/main" val="417621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Help">
            <a:extLst>
              <a:ext uri="{FF2B5EF4-FFF2-40B4-BE49-F238E27FC236}">
                <a16:creationId xmlns:a16="http://schemas.microsoft.com/office/drawing/2014/main" id="{1A26312D-F85E-4AE4-9B51-CB87E763B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39" y="529020"/>
            <a:ext cx="5143499" cy="514349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0B17E17-990F-460A-92E6-5AA928C1A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01154" y="-478"/>
            <a:ext cx="7590846" cy="6858478"/>
          </a:xfrm>
          <a:custGeom>
            <a:avLst/>
            <a:gdLst>
              <a:gd name="connsiteX0" fmla="*/ 4378374 w 7554749"/>
              <a:gd name="connsiteY0" fmla="*/ 0 h 6858478"/>
              <a:gd name="connsiteX1" fmla="*/ 4372797 w 7554749"/>
              <a:gd name="connsiteY1" fmla="*/ 0 h 6858478"/>
              <a:gd name="connsiteX2" fmla="*/ 3306569 w 7554749"/>
              <a:gd name="connsiteY2" fmla="*/ 0 h 6858478"/>
              <a:gd name="connsiteX3" fmla="*/ 0 w 7554749"/>
              <a:gd name="connsiteY3" fmla="*/ 0 h 6858478"/>
              <a:gd name="connsiteX4" fmla="*/ 0 w 7554749"/>
              <a:gd name="connsiteY4" fmla="*/ 6857915 h 6858478"/>
              <a:gd name="connsiteX5" fmla="*/ 130454 w 7554749"/>
              <a:gd name="connsiteY5" fmla="*/ 6857915 h 6858478"/>
              <a:gd name="connsiteX6" fmla="*/ 130194 w 7554749"/>
              <a:gd name="connsiteY6" fmla="*/ 6858478 h 6858478"/>
              <a:gd name="connsiteX7" fmla="*/ 7554749 w 7554749"/>
              <a:gd name="connsiteY7" fmla="*/ 6858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4749" h="6858478">
                <a:moveTo>
                  <a:pt x="4378374" y="0"/>
                </a:moveTo>
                <a:lnTo>
                  <a:pt x="4372797" y="0"/>
                </a:lnTo>
                <a:lnTo>
                  <a:pt x="3306569" y="0"/>
                </a:lnTo>
                <a:lnTo>
                  <a:pt x="0" y="0"/>
                </a:lnTo>
                <a:lnTo>
                  <a:pt x="0" y="6857915"/>
                </a:lnTo>
                <a:lnTo>
                  <a:pt x="130454" y="6857915"/>
                </a:lnTo>
                <a:lnTo>
                  <a:pt x="130194" y="6858478"/>
                </a:lnTo>
                <a:lnTo>
                  <a:pt x="7554749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64DB4E-20CE-4CAE-BD72-D4E3D1FA2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05515" y="-479"/>
            <a:ext cx="6786484" cy="6858479"/>
          </a:xfrm>
          <a:custGeom>
            <a:avLst/>
            <a:gdLst>
              <a:gd name="connsiteX0" fmla="*/ 3577837 w 6754212"/>
              <a:gd name="connsiteY0" fmla="*/ 0 h 6858479"/>
              <a:gd name="connsiteX1" fmla="*/ 3572260 w 6754212"/>
              <a:gd name="connsiteY1" fmla="*/ 0 h 6858479"/>
              <a:gd name="connsiteX2" fmla="*/ 2506032 w 6754212"/>
              <a:gd name="connsiteY2" fmla="*/ 0 h 6858479"/>
              <a:gd name="connsiteX3" fmla="*/ 0 w 6754212"/>
              <a:gd name="connsiteY3" fmla="*/ 0 h 6858479"/>
              <a:gd name="connsiteX4" fmla="*/ 0 w 6754212"/>
              <a:gd name="connsiteY4" fmla="*/ 6858479 h 6858479"/>
              <a:gd name="connsiteX5" fmla="*/ 788260 w 6754212"/>
              <a:gd name="connsiteY5" fmla="*/ 6858479 h 6858479"/>
              <a:gd name="connsiteX6" fmla="*/ 788260 w 6754212"/>
              <a:gd name="connsiteY6" fmla="*/ 6858478 h 6858479"/>
              <a:gd name="connsiteX7" fmla="*/ 6754212 w 6754212"/>
              <a:gd name="connsiteY7" fmla="*/ 6858478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4212" h="6858479">
                <a:moveTo>
                  <a:pt x="3577837" y="0"/>
                </a:moveTo>
                <a:lnTo>
                  <a:pt x="3572260" y="0"/>
                </a:lnTo>
                <a:lnTo>
                  <a:pt x="2506032" y="0"/>
                </a:lnTo>
                <a:lnTo>
                  <a:pt x="0" y="0"/>
                </a:lnTo>
                <a:lnTo>
                  <a:pt x="0" y="6858479"/>
                </a:lnTo>
                <a:lnTo>
                  <a:pt x="788260" y="6858479"/>
                </a:lnTo>
                <a:lnTo>
                  <a:pt x="788260" y="6858478"/>
                </a:lnTo>
                <a:lnTo>
                  <a:pt x="6754212" y="6858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C9D5-A78F-414B-B3F7-F2C6D591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344" y="4005072"/>
            <a:ext cx="4032504" cy="2276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74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9FA69-226C-4DE1-8BD1-5044F621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231" y="1658246"/>
            <a:ext cx="11505537" cy="2682768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b="1" kern="1200" dirty="0">
                <a:latin typeface="Aharoni" panose="02010803020104030203" pitchFamily="2" charset="-79"/>
                <a:cs typeface="Aharoni" panose="02010803020104030203" pitchFamily="2" charset="-79"/>
              </a:rPr>
              <a:t>Maximize App Trader’s Long-Term Return on Investment</a:t>
            </a:r>
            <a:endParaRPr lang="en-US" kern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8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B1C61-6010-4001-A94F-A43D7F5EFDDD}"/>
              </a:ext>
            </a:extLst>
          </p:cNvPr>
          <p:cNvSpPr txBox="1"/>
          <p:nvPr/>
        </p:nvSpPr>
        <p:spPr>
          <a:xfrm>
            <a:off x="83293" y="1288321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  <a:endParaRPr lang="en-US" sz="6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4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22">
            <a:extLst>
              <a:ext uri="{FF2B5EF4-FFF2-40B4-BE49-F238E27FC236}">
                <a16:creationId xmlns:a16="http://schemas.microsoft.com/office/drawing/2014/main" id="{A1F6E9BB-83C1-416B-8576-E506761D5DFA}"/>
              </a:ext>
            </a:extLst>
          </p:cNvPr>
          <p:cNvSpPr txBox="1">
            <a:spLocks/>
          </p:cNvSpPr>
          <p:nvPr/>
        </p:nvSpPr>
        <p:spPr>
          <a:xfrm>
            <a:off x="643468" y="643467"/>
            <a:ext cx="4804064" cy="557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Criteria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9" name="Content Placeholder 25">
            <a:extLst>
              <a:ext uri="{FF2B5EF4-FFF2-40B4-BE49-F238E27FC236}">
                <a16:creationId xmlns:a16="http://schemas.microsoft.com/office/drawing/2014/main" id="{20ECCAFC-BAD6-423A-979B-41996A51E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813731"/>
              </p:ext>
            </p:extLst>
          </p:nvPr>
        </p:nvGraphicFramePr>
        <p:xfrm>
          <a:off x="6090998" y="643467"/>
          <a:ext cx="5457533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" name="Rectangle 10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 descr="Badge outline">
            <a:extLst>
              <a:ext uri="{FF2B5EF4-FFF2-40B4-BE49-F238E27FC236}">
                <a16:creationId xmlns:a16="http://schemas.microsoft.com/office/drawing/2014/main" id="{F6E023DE-80AF-4E10-A8D3-E6136F61FA09}"/>
              </a:ext>
            </a:extLst>
          </p:cNvPr>
          <p:cNvSpPr/>
          <p:nvPr/>
        </p:nvSpPr>
        <p:spPr>
          <a:xfrm>
            <a:off x="6427212" y="5466166"/>
            <a:ext cx="509883" cy="509883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7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F6F51-2484-4F19-8E2B-E348D728BE54}"/>
              </a:ext>
            </a:extLst>
          </p:cNvPr>
          <p:cNvSpPr/>
          <p:nvPr/>
        </p:nvSpPr>
        <p:spPr>
          <a:xfrm>
            <a:off x="4452730" y="242276"/>
            <a:ext cx="7362907" cy="64086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76A34B70-46C2-451F-B6C3-412940DB8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558406"/>
              </p:ext>
            </p:extLst>
          </p:nvPr>
        </p:nvGraphicFramePr>
        <p:xfrm>
          <a:off x="4570473" y="3563600"/>
          <a:ext cx="7098304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Title 3">
            <a:extLst>
              <a:ext uri="{FF2B5EF4-FFF2-40B4-BE49-F238E27FC236}">
                <a16:creationId xmlns:a16="http://schemas.microsoft.com/office/drawing/2014/main" id="{875743A2-8D74-474F-9C0E-BD85C36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23" y="559854"/>
            <a:ext cx="3835129" cy="156878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Focus: </a:t>
            </a:r>
            <a:r>
              <a:rPr lang="en-US" sz="3600" b="1" kern="1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Free</a:t>
            </a:r>
            <a:r>
              <a:rPr lang="en-US" sz="36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Inexpensive Games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3BC0A9-BBCF-47B4-B83C-1BE0725C6C05}"/>
              </a:ext>
            </a:extLst>
          </p:cNvPr>
          <p:cNvSpPr txBox="1"/>
          <p:nvPr/>
        </p:nvSpPr>
        <p:spPr>
          <a:xfrm>
            <a:off x="244440" y="2316480"/>
            <a:ext cx="3661297" cy="4216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 Engagement by Reviews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Reflects User stakes and activity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 Count by Genre Reflects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Popularity of genre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Room for expansion within genre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Games have high potential for In-App purchases through loot boxes/Pay-to-win format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A19B932-F2F5-4576-B299-C30C44C7C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382860"/>
              </p:ext>
            </p:extLst>
          </p:nvPr>
        </p:nvGraphicFramePr>
        <p:xfrm>
          <a:off x="4570472" y="359112"/>
          <a:ext cx="7106427" cy="306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30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5253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9033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4BC3F-93C8-4A04-96CD-2AC271CE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29" y="2875000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08080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Selections</a:t>
            </a:r>
            <a:endParaRPr lang="en-US" sz="3600" kern="1200" dirty="0">
              <a:solidFill>
                <a:srgbClr val="08080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5ECD7-16C3-4CC1-ACE6-DD0EC7102C9D}"/>
              </a:ext>
            </a:extLst>
          </p:cNvPr>
          <p:cNvSpPr/>
          <p:nvPr/>
        </p:nvSpPr>
        <p:spPr>
          <a:xfrm>
            <a:off x="7216912" y="384587"/>
            <a:ext cx="4711457" cy="608788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773E3-6CCA-4697-BA3B-CC5715E0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66272"/>
              </p:ext>
            </p:extLst>
          </p:nvPr>
        </p:nvGraphicFramePr>
        <p:xfrm>
          <a:off x="7656987" y="540098"/>
          <a:ext cx="3831305" cy="5777802"/>
        </p:xfrm>
        <a:graphic>
          <a:graphicData uri="http://schemas.openxmlformats.org/drawingml/2006/table">
            <a:tbl>
              <a:tblPr/>
              <a:tblGrid>
                <a:gridCol w="3831305">
                  <a:extLst>
                    <a:ext uri="{9D8B030D-6E8A-4147-A177-3AD203B41FA5}">
                      <a16:colId xmlns:a16="http://schemas.microsoft.com/office/drawing/2014/main" val="1158771706"/>
                    </a:ext>
                  </a:extLst>
                </a:gridCol>
              </a:tblGrid>
              <a:tr h="995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PewDiePie's Tuber Simulator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803991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Egg, Inc.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956260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Fernanfloo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737236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Geometry Dash Lite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22064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Cytus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94290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Clash of Clans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1031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Clash Royale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444983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My Talking Angela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881245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My Talking Tom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880315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 Shadow Fight 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49592"/>
                  </a:ext>
                </a:extLst>
              </a:tr>
            </a:tbl>
          </a:graphicData>
        </a:graphic>
      </p:graphicFrame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C95BD5E-1578-46AE-AEFE-D8332F61C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2" b="28282"/>
          <a:stretch/>
        </p:blipFill>
        <p:spPr>
          <a:xfrm>
            <a:off x="1219772" y="2554524"/>
            <a:ext cx="4095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1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E000A-64B9-40BD-896E-CE8DDE25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32" y="365126"/>
            <a:ext cx="6422292" cy="13246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Aharoni" panose="02010803020104030203" pitchFamily="2" charset="-79"/>
                <a:cs typeface="Aharoni" panose="02010803020104030203" pitchFamily="2" charset="-79"/>
              </a:rPr>
              <a:t>Black Friday Selections</a:t>
            </a:r>
            <a:br>
              <a:rPr lang="en-US" b="1" kern="1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b="1" kern="1200" dirty="0">
                <a:latin typeface="Aharoni" panose="02010803020104030203" pitchFamily="2" charset="-79"/>
                <a:cs typeface="Aharoni" panose="02010803020104030203" pitchFamily="2" charset="-79"/>
              </a:rPr>
              <a:t>Revenue vs. Cost</a:t>
            </a: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4760-548F-40E8-8A8C-A4B793AB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91" y="1974838"/>
            <a:ext cx="3982129" cy="4232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Safe Investments</a:t>
            </a:r>
          </a:p>
          <a:p>
            <a:pPr marL="742950" lvl="1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High Rating/Longevity reflects stability Minimizing Risk</a:t>
            </a:r>
          </a:p>
          <a:p>
            <a:pPr marL="742950" lvl="1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Low Cost of Apps reflects low initial cost for </a:t>
            </a:r>
            <a:r>
              <a:rPr lang="en-US" dirty="0" err="1">
                <a:solidFill>
                  <a:schemeClr val="bg1"/>
                </a:solidFill>
              </a:rPr>
              <a:t>AppTrader</a:t>
            </a:r>
            <a:r>
              <a:rPr lang="en-US" dirty="0">
                <a:solidFill>
                  <a:schemeClr val="bg1"/>
                </a:solidFill>
              </a:rPr>
              <a:t> which increases our Profits</a:t>
            </a:r>
          </a:p>
          <a:p>
            <a:pPr marL="742950" lvl="1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78F95E9-6AC8-48AC-86E1-B10B9B591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982938"/>
              </p:ext>
            </p:extLst>
          </p:nvPr>
        </p:nvGraphicFramePr>
        <p:xfrm>
          <a:off x="5931455" y="1689736"/>
          <a:ext cx="6115645" cy="510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04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A9DD0-18A7-4221-B116-3A808AE2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Selections:</a:t>
            </a:r>
            <a:br>
              <a:rPr lang="en-US" sz="38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8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Highest Estimated Profit Over App Lifetime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DF4-F32F-41F0-AD49-E9A3B4B7636A}"/>
              </a:ext>
            </a:extLst>
          </p:cNvPr>
          <p:cNvSpPr txBox="1"/>
          <p:nvPr/>
        </p:nvSpPr>
        <p:spPr>
          <a:xfrm>
            <a:off x="482322" y="5226892"/>
            <a:ext cx="3562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</a:t>
            </a:r>
          </a:p>
          <a:p>
            <a:r>
              <a:rPr lang="en-US" sz="1600" dirty="0"/>
              <a:t>In Measurement of Profit over App projected lifetime. Longer lifetime means more profits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DC0BFA-EEAC-4B97-B6DD-372351B63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94193"/>
              </p:ext>
            </p:extLst>
          </p:nvPr>
        </p:nvGraphicFramePr>
        <p:xfrm>
          <a:off x="4044602" y="457199"/>
          <a:ext cx="7681053" cy="595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AE31819-CD5E-473A-B612-56F86DCDC2BD}"/>
              </a:ext>
            </a:extLst>
          </p:cNvPr>
          <p:cNvSpPr txBox="1"/>
          <p:nvPr/>
        </p:nvSpPr>
        <p:spPr>
          <a:xfrm>
            <a:off x="8572502" y="5565446"/>
            <a:ext cx="2571737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**XCOM included for Comparison with low end. Good Reviews but has higher cost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55CBBE-E845-4571-8E0C-139FF16D821E}"/>
              </a:ext>
            </a:extLst>
          </p:cNvPr>
          <p:cNvCxnSpPr>
            <a:cxnSpLocks/>
          </p:cNvCxnSpPr>
          <p:nvPr/>
        </p:nvCxnSpPr>
        <p:spPr>
          <a:xfrm>
            <a:off x="11144239" y="448055"/>
            <a:ext cx="0" cy="46954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8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A6B40-ACA9-4920-8850-84C58089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36" y="1049338"/>
            <a:ext cx="3877635" cy="3238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kern="1200" dirty="0">
                <a:latin typeface="Aharoni" panose="02010803020104030203" pitchFamily="2" charset="-79"/>
                <a:cs typeface="Aharoni" panose="02010803020104030203" pitchFamily="2" charset="-79"/>
              </a:rPr>
              <a:t>Aggregated Costs and </a:t>
            </a:r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Profits</a:t>
            </a:r>
            <a:endParaRPr lang="en-US" sz="4800" b="1" kern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1D5224-4F68-4693-A0E5-2EEF74C01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843650"/>
              </p:ext>
            </p:extLst>
          </p:nvPr>
        </p:nvGraphicFramePr>
        <p:xfrm>
          <a:off x="5280025" y="642938"/>
          <a:ext cx="6502400" cy="579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2D982D5-ED26-41CD-9D0D-D4D456D06ABA}"/>
              </a:ext>
            </a:extLst>
          </p:cNvPr>
          <p:cNvSpPr txBox="1"/>
          <p:nvPr/>
        </p:nvSpPr>
        <p:spPr>
          <a:xfrm>
            <a:off x="938436" y="4287838"/>
            <a:ext cx="3603171" cy="1808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Sorted alphabetically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First Bar only includes one 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Last Bar includes all Apps</a:t>
            </a:r>
          </a:p>
        </p:txBody>
      </p:sp>
    </p:spTree>
    <p:extLst>
      <p:ext uri="{BB962C8B-B14F-4D97-AF65-F5344CB8AC3E}">
        <p14:creationId xmlns:p14="http://schemas.microsoft.com/office/powerpoint/2010/main" val="257368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4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D964C-94C2-4AEA-B8CA-36BDD2BD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80" y="375641"/>
            <a:ext cx="4766330" cy="145405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DCE7-432B-45CF-AC5D-69F9AFF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69" y="1967947"/>
            <a:ext cx="5464879" cy="4373217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Clash of Clans made about $1.5M in 2015 – according to Business Insider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</a:rPr>
              <a:t>SuperCell</a:t>
            </a:r>
            <a:r>
              <a:rPr lang="en-US" sz="2000" dirty="0">
                <a:solidFill>
                  <a:srgbClr val="000000"/>
                </a:solidFill>
              </a:rPr>
              <a:t> is its publisher which also published Clash Royale – another game on our list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Cytus</a:t>
            </a:r>
            <a:r>
              <a:rPr lang="en-US" sz="2000" dirty="0">
                <a:solidFill>
                  <a:srgbClr val="000000"/>
                </a:solidFill>
              </a:rPr>
              <a:t> is the only non-free app. Longevity kept it in the Top 10 in profitability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Outfit7 is publisher of My Talking Games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My Talking Games boosted in popularity BECAUSE of controversy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There is a Talking Universe with its own show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Fernanfloo</a:t>
            </a:r>
            <a:r>
              <a:rPr lang="en-US" sz="2000" dirty="0">
                <a:solidFill>
                  <a:srgbClr val="000000"/>
                </a:solidFill>
              </a:rPr>
              <a:t> is only Spanish Language App in our Top 10 and one of few in the Game Genre</a:t>
            </a:r>
          </a:p>
        </p:txBody>
      </p:sp>
      <p:sp>
        <p:nvSpPr>
          <p:cNvPr id="41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68B8E-8A14-4FF3-A318-3751352CBF59}"/>
              </a:ext>
            </a:extLst>
          </p:cNvPr>
          <p:cNvGrpSpPr/>
          <p:nvPr/>
        </p:nvGrpSpPr>
        <p:grpSpPr>
          <a:xfrm>
            <a:off x="7708392" y="1829692"/>
            <a:ext cx="4142232" cy="4122160"/>
            <a:chOff x="4081984" y="1133144"/>
            <a:chExt cx="3975061" cy="3955798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E79E6EE0-44E8-45EB-9431-8861E0F26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8" r="3684"/>
            <a:stretch/>
          </p:blipFill>
          <p:spPr>
            <a:xfrm>
              <a:off x="4521467" y="1133144"/>
              <a:ext cx="3111398" cy="3352125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1D72D413-2C98-4B61-8CF7-57E9A4689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23" b="27439"/>
            <a:stretch/>
          </p:blipFill>
          <p:spPr>
            <a:xfrm>
              <a:off x="4081984" y="4368714"/>
              <a:ext cx="3975061" cy="720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374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PowerPoint Presentation</vt:lpstr>
      <vt:lpstr>Maximize App Trader’s Long-Term Return on Investment</vt:lpstr>
      <vt:lpstr>PowerPoint Presentation</vt:lpstr>
      <vt:lpstr>Our Focus: Free and Inexpensive Games</vt:lpstr>
      <vt:lpstr>Selections</vt:lpstr>
      <vt:lpstr>Black Friday Selections Revenue vs. Cost</vt:lpstr>
      <vt:lpstr>Selections: Highest Estimated Profit Over App Lifetime</vt:lpstr>
      <vt:lpstr>Aggregated Costs and Profits</vt:lpstr>
      <vt:lpstr>Insights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</dc:title>
  <dc:creator>18036877172</dc:creator>
  <cp:lastModifiedBy>Richie Townsend</cp:lastModifiedBy>
  <cp:revision>55</cp:revision>
  <dcterms:created xsi:type="dcterms:W3CDTF">2021-02-27T18:02:27Z</dcterms:created>
  <dcterms:modified xsi:type="dcterms:W3CDTF">2021-03-05T01:42:34Z</dcterms:modified>
</cp:coreProperties>
</file>