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71" r:id="rId4"/>
    <p:sldId id="270" r:id="rId5"/>
    <p:sldId id="259" r:id="rId6"/>
    <p:sldId id="273" r:id="rId7"/>
    <p:sldId id="260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BB1C5-BF9C-407C-9B5F-4D0F64916979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9BDE25-1CC9-43FE-814D-D4A85ABD9511}">
      <dgm:prSet/>
      <dgm:spPr/>
      <dgm:t>
        <a:bodyPr/>
        <a:lstStyle/>
        <a:p>
          <a:r>
            <a:rPr lang="en-US" dirty="0"/>
            <a:t>On average, in the Cleveland area, each meetup member subscribes to 6.6 groups.</a:t>
          </a:r>
        </a:p>
      </dgm:t>
    </dgm:pt>
    <dgm:pt modelId="{D7B1918D-264D-4497-AB07-ECEE0ECF0505}" type="parTrans" cxnId="{D78C1C54-B918-4BC7-AF9F-44D528C81FB7}">
      <dgm:prSet/>
      <dgm:spPr/>
      <dgm:t>
        <a:bodyPr/>
        <a:lstStyle/>
        <a:p>
          <a:endParaRPr lang="en-US"/>
        </a:p>
      </dgm:t>
    </dgm:pt>
    <dgm:pt modelId="{B4130D93-A119-4F0D-97EE-3EBF39F84A49}" type="sibTrans" cxnId="{D78C1C54-B918-4BC7-AF9F-44D528C81FB7}">
      <dgm:prSet/>
      <dgm:spPr/>
      <dgm:t>
        <a:bodyPr/>
        <a:lstStyle/>
        <a:p>
          <a:endParaRPr lang="en-US"/>
        </a:p>
      </dgm:t>
    </dgm:pt>
    <dgm:pt modelId="{C7EAB50C-8424-4AED-A8E9-F49AEB726C4E}">
      <dgm:prSet/>
      <dgm:spPr/>
      <dgm:t>
        <a:bodyPr/>
        <a:lstStyle/>
        <a:p>
          <a:r>
            <a:rPr lang="en-US" dirty="0"/>
            <a:t>Of the top 200 groups, the groups with the largest membership : Cleveland 20, 30 Club with 8,404 members</a:t>
          </a:r>
        </a:p>
      </dgm:t>
    </dgm:pt>
    <dgm:pt modelId="{DD70040D-8726-4D41-B04A-9EA348601BA4}" type="parTrans" cxnId="{F2F68BBE-DA93-4491-9322-00AF630B6589}">
      <dgm:prSet/>
      <dgm:spPr/>
      <dgm:t>
        <a:bodyPr/>
        <a:lstStyle/>
        <a:p>
          <a:endParaRPr lang="en-US"/>
        </a:p>
      </dgm:t>
    </dgm:pt>
    <dgm:pt modelId="{93C07F9B-0738-495F-BD6B-2FF7C77333CB}" type="sibTrans" cxnId="{F2F68BBE-DA93-4491-9322-00AF630B6589}">
      <dgm:prSet/>
      <dgm:spPr/>
      <dgm:t>
        <a:bodyPr/>
        <a:lstStyle/>
        <a:p>
          <a:endParaRPr lang="en-US"/>
        </a:p>
      </dgm:t>
    </dgm:pt>
    <dgm:pt modelId="{81139680-C592-427B-BB87-C0FD9C89341C}">
      <dgm:prSet/>
      <dgm:spPr/>
      <dgm:t>
        <a:bodyPr/>
        <a:lstStyle/>
        <a:p>
          <a:r>
            <a:rPr lang="en-US" dirty="0"/>
            <a:t>Smallest group in our data set was 19 members- Broken Trail Adventures, </a:t>
          </a:r>
        </a:p>
      </dgm:t>
    </dgm:pt>
    <dgm:pt modelId="{DDAC4D97-57D1-4DFE-8147-87655E379194}" type="parTrans" cxnId="{1BC62941-61AD-4228-A66B-D4C654DB5C92}">
      <dgm:prSet/>
      <dgm:spPr/>
      <dgm:t>
        <a:bodyPr/>
        <a:lstStyle/>
        <a:p>
          <a:endParaRPr lang="en-US"/>
        </a:p>
      </dgm:t>
    </dgm:pt>
    <dgm:pt modelId="{A0D56908-8AE8-4582-AD19-314C2B0C1ECF}" type="sibTrans" cxnId="{1BC62941-61AD-4228-A66B-D4C654DB5C92}">
      <dgm:prSet/>
      <dgm:spPr/>
      <dgm:t>
        <a:bodyPr/>
        <a:lstStyle/>
        <a:p>
          <a:endParaRPr lang="en-US"/>
        </a:p>
      </dgm:t>
    </dgm:pt>
    <dgm:pt modelId="{F0AB47F9-3BA3-49BB-A1D1-4277838AA663}" type="pres">
      <dgm:prSet presAssocID="{B85BB1C5-BF9C-407C-9B5F-4D0F649169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D87645-07F9-4003-9672-3CBBEADD6906}" type="pres">
      <dgm:prSet presAssocID="{FE9BDE25-1CC9-43FE-814D-D4A85ABD9511}" presName="hierRoot1" presStyleCnt="0"/>
      <dgm:spPr/>
    </dgm:pt>
    <dgm:pt modelId="{A584461A-850A-4D53-BA21-95280F42CB5F}" type="pres">
      <dgm:prSet presAssocID="{FE9BDE25-1CC9-43FE-814D-D4A85ABD9511}" presName="composite" presStyleCnt="0"/>
      <dgm:spPr/>
    </dgm:pt>
    <dgm:pt modelId="{6C397EFE-DA1D-4532-8AE0-E9C58E85579D}" type="pres">
      <dgm:prSet presAssocID="{FE9BDE25-1CC9-43FE-814D-D4A85ABD9511}" presName="background" presStyleLbl="node0" presStyleIdx="0" presStyleCnt="3"/>
      <dgm:spPr/>
    </dgm:pt>
    <dgm:pt modelId="{BEDB509C-3C22-4046-94E4-17183F2F8F47}" type="pres">
      <dgm:prSet presAssocID="{FE9BDE25-1CC9-43FE-814D-D4A85ABD9511}" presName="text" presStyleLbl="fgAcc0" presStyleIdx="0" presStyleCnt="3">
        <dgm:presLayoutVars>
          <dgm:chPref val="3"/>
        </dgm:presLayoutVars>
      </dgm:prSet>
      <dgm:spPr/>
    </dgm:pt>
    <dgm:pt modelId="{086CF4EF-F362-4CD8-BEAC-ED6B735E45B1}" type="pres">
      <dgm:prSet presAssocID="{FE9BDE25-1CC9-43FE-814D-D4A85ABD9511}" presName="hierChild2" presStyleCnt="0"/>
      <dgm:spPr/>
    </dgm:pt>
    <dgm:pt modelId="{C8E56F1D-CA33-4A37-AFDA-7BB1B3CF1C02}" type="pres">
      <dgm:prSet presAssocID="{C7EAB50C-8424-4AED-A8E9-F49AEB726C4E}" presName="hierRoot1" presStyleCnt="0"/>
      <dgm:spPr/>
    </dgm:pt>
    <dgm:pt modelId="{C9240F0F-97EF-423B-96C1-12DE4D3AC376}" type="pres">
      <dgm:prSet presAssocID="{C7EAB50C-8424-4AED-A8E9-F49AEB726C4E}" presName="composite" presStyleCnt="0"/>
      <dgm:spPr/>
    </dgm:pt>
    <dgm:pt modelId="{924D5709-090E-49A1-8F34-006A82B9CE53}" type="pres">
      <dgm:prSet presAssocID="{C7EAB50C-8424-4AED-A8E9-F49AEB726C4E}" presName="background" presStyleLbl="node0" presStyleIdx="1" presStyleCnt="3"/>
      <dgm:spPr/>
    </dgm:pt>
    <dgm:pt modelId="{2C0594C9-9621-44B9-8546-CB8DADC1CFBD}" type="pres">
      <dgm:prSet presAssocID="{C7EAB50C-8424-4AED-A8E9-F49AEB726C4E}" presName="text" presStyleLbl="fgAcc0" presStyleIdx="1" presStyleCnt="3">
        <dgm:presLayoutVars>
          <dgm:chPref val="3"/>
        </dgm:presLayoutVars>
      </dgm:prSet>
      <dgm:spPr/>
    </dgm:pt>
    <dgm:pt modelId="{BB2CB25E-E4B9-4C45-8BE3-CBA30E3CFEA6}" type="pres">
      <dgm:prSet presAssocID="{C7EAB50C-8424-4AED-A8E9-F49AEB726C4E}" presName="hierChild2" presStyleCnt="0"/>
      <dgm:spPr/>
    </dgm:pt>
    <dgm:pt modelId="{E604A265-4039-4FA3-87FB-69957816321E}" type="pres">
      <dgm:prSet presAssocID="{81139680-C592-427B-BB87-C0FD9C89341C}" presName="hierRoot1" presStyleCnt="0"/>
      <dgm:spPr/>
    </dgm:pt>
    <dgm:pt modelId="{74CA03E7-025A-4F3C-B911-83E0C935AA5E}" type="pres">
      <dgm:prSet presAssocID="{81139680-C592-427B-BB87-C0FD9C89341C}" presName="composite" presStyleCnt="0"/>
      <dgm:spPr/>
    </dgm:pt>
    <dgm:pt modelId="{CF257777-869B-4A18-B359-4610BC595B04}" type="pres">
      <dgm:prSet presAssocID="{81139680-C592-427B-BB87-C0FD9C89341C}" presName="background" presStyleLbl="node0" presStyleIdx="2" presStyleCnt="3"/>
      <dgm:spPr/>
    </dgm:pt>
    <dgm:pt modelId="{9CC8196B-3BE1-47B3-A039-1C687894CF64}" type="pres">
      <dgm:prSet presAssocID="{81139680-C592-427B-BB87-C0FD9C89341C}" presName="text" presStyleLbl="fgAcc0" presStyleIdx="2" presStyleCnt="3">
        <dgm:presLayoutVars>
          <dgm:chPref val="3"/>
        </dgm:presLayoutVars>
      </dgm:prSet>
      <dgm:spPr/>
    </dgm:pt>
    <dgm:pt modelId="{A2F653AE-A698-4FFB-B016-B6E375FF0045}" type="pres">
      <dgm:prSet presAssocID="{81139680-C592-427B-BB87-C0FD9C89341C}" presName="hierChild2" presStyleCnt="0"/>
      <dgm:spPr/>
    </dgm:pt>
  </dgm:ptLst>
  <dgm:cxnLst>
    <dgm:cxn modelId="{1BC62941-61AD-4228-A66B-D4C654DB5C92}" srcId="{B85BB1C5-BF9C-407C-9B5F-4D0F64916979}" destId="{81139680-C592-427B-BB87-C0FD9C89341C}" srcOrd="2" destOrd="0" parTransId="{DDAC4D97-57D1-4DFE-8147-87655E379194}" sibTransId="{A0D56908-8AE8-4582-AD19-314C2B0C1ECF}"/>
    <dgm:cxn modelId="{0744CD4D-FA15-4CCA-8767-2C3E9B10D67C}" type="presOf" srcId="{C7EAB50C-8424-4AED-A8E9-F49AEB726C4E}" destId="{2C0594C9-9621-44B9-8546-CB8DADC1CFBD}" srcOrd="0" destOrd="0" presId="urn:microsoft.com/office/officeart/2005/8/layout/hierarchy1"/>
    <dgm:cxn modelId="{D78C1C54-B918-4BC7-AF9F-44D528C81FB7}" srcId="{B85BB1C5-BF9C-407C-9B5F-4D0F64916979}" destId="{FE9BDE25-1CC9-43FE-814D-D4A85ABD9511}" srcOrd="0" destOrd="0" parTransId="{D7B1918D-264D-4497-AB07-ECEE0ECF0505}" sibTransId="{B4130D93-A119-4F0D-97EE-3EBF39F84A49}"/>
    <dgm:cxn modelId="{8D8AC874-F627-449B-B76A-05C4ABA10DAE}" type="presOf" srcId="{B85BB1C5-BF9C-407C-9B5F-4D0F64916979}" destId="{F0AB47F9-3BA3-49BB-A1D1-4277838AA663}" srcOrd="0" destOrd="0" presId="urn:microsoft.com/office/officeart/2005/8/layout/hierarchy1"/>
    <dgm:cxn modelId="{7A57F47B-C2E8-4F33-A81A-E672C325B191}" type="presOf" srcId="{FE9BDE25-1CC9-43FE-814D-D4A85ABD9511}" destId="{BEDB509C-3C22-4046-94E4-17183F2F8F47}" srcOrd="0" destOrd="0" presId="urn:microsoft.com/office/officeart/2005/8/layout/hierarchy1"/>
    <dgm:cxn modelId="{294BEF8D-6D06-4DEB-BA41-E4560DB41948}" type="presOf" srcId="{81139680-C592-427B-BB87-C0FD9C89341C}" destId="{9CC8196B-3BE1-47B3-A039-1C687894CF64}" srcOrd="0" destOrd="0" presId="urn:microsoft.com/office/officeart/2005/8/layout/hierarchy1"/>
    <dgm:cxn modelId="{F2F68BBE-DA93-4491-9322-00AF630B6589}" srcId="{B85BB1C5-BF9C-407C-9B5F-4D0F64916979}" destId="{C7EAB50C-8424-4AED-A8E9-F49AEB726C4E}" srcOrd="1" destOrd="0" parTransId="{DD70040D-8726-4D41-B04A-9EA348601BA4}" sibTransId="{93C07F9B-0738-495F-BD6B-2FF7C77333CB}"/>
    <dgm:cxn modelId="{F953391A-D7ED-4323-BB12-9675EE4E5850}" type="presParOf" srcId="{F0AB47F9-3BA3-49BB-A1D1-4277838AA663}" destId="{5ED87645-07F9-4003-9672-3CBBEADD6906}" srcOrd="0" destOrd="0" presId="urn:microsoft.com/office/officeart/2005/8/layout/hierarchy1"/>
    <dgm:cxn modelId="{A24E9BE2-2C11-4600-BF88-9F2F3B22FA84}" type="presParOf" srcId="{5ED87645-07F9-4003-9672-3CBBEADD6906}" destId="{A584461A-850A-4D53-BA21-95280F42CB5F}" srcOrd="0" destOrd="0" presId="urn:microsoft.com/office/officeart/2005/8/layout/hierarchy1"/>
    <dgm:cxn modelId="{5D532DD5-75FC-4556-B480-0BAB462B3A93}" type="presParOf" srcId="{A584461A-850A-4D53-BA21-95280F42CB5F}" destId="{6C397EFE-DA1D-4532-8AE0-E9C58E85579D}" srcOrd="0" destOrd="0" presId="urn:microsoft.com/office/officeart/2005/8/layout/hierarchy1"/>
    <dgm:cxn modelId="{BFA3204E-48EA-4396-B8E7-C09DBE7B835F}" type="presParOf" srcId="{A584461A-850A-4D53-BA21-95280F42CB5F}" destId="{BEDB509C-3C22-4046-94E4-17183F2F8F47}" srcOrd="1" destOrd="0" presId="urn:microsoft.com/office/officeart/2005/8/layout/hierarchy1"/>
    <dgm:cxn modelId="{C8673D16-9CE5-48FC-BE21-78A8E50742B4}" type="presParOf" srcId="{5ED87645-07F9-4003-9672-3CBBEADD6906}" destId="{086CF4EF-F362-4CD8-BEAC-ED6B735E45B1}" srcOrd="1" destOrd="0" presId="urn:microsoft.com/office/officeart/2005/8/layout/hierarchy1"/>
    <dgm:cxn modelId="{1B46802F-EBB1-44BD-8284-790DF44C3746}" type="presParOf" srcId="{F0AB47F9-3BA3-49BB-A1D1-4277838AA663}" destId="{C8E56F1D-CA33-4A37-AFDA-7BB1B3CF1C02}" srcOrd="1" destOrd="0" presId="urn:microsoft.com/office/officeart/2005/8/layout/hierarchy1"/>
    <dgm:cxn modelId="{0C1CD5EE-FE7E-426B-931C-FA22B29FD267}" type="presParOf" srcId="{C8E56F1D-CA33-4A37-AFDA-7BB1B3CF1C02}" destId="{C9240F0F-97EF-423B-96C1-12DE4D3AC376}" srcOrd="0" destOrd="0" presId="urn:microsoft.com/office/officeart/2005/8/layout/hierarchy1"/>
    <dgm:cxn modelId="{C11D7E4D-E709-4B49-B7BE-2B810575A620}" type="presParOf" srcId="{C9240F0F-97EF-423B-96C1-12DE4D3AC376}" destId="{924D5709-090E-49A1-8F34-006A82B9CE53}" srcOrd="0" destOrd="0" presId="urn:microsoft.com/office/officeart/2005/8/layout/hierarchy1"/>
    <dgm:cxn modelId="{03C561EB-2007-40F3-8D8F-EB82D535B6A3}" type="presParOf" srcId="{C9240F0F-97EF-423B-96C1-12DE4D3AC376}" destId="{2C0594C9-9621-44B9-8546-CB8DADC1CFBD}" srcOrd="1" destOrd="0" presId="urn:microsoft.com/office/officeart/2005/8/layout/hierarchy1"/>
    <dgm:cxn modelId="{9CE92670-CD7D-4357-9DC2-0B8FA232C9CF}" type="presParOf" srcId="{C8E56F1D-CA33-4A37-AFDA-7BB1B3CF1C02}" destId="{BB2CB25E-E4B9-4C45-8BE3-CBA30E3CFEA6}" srcOrd="1" destOrd="0" presId="urn:microsoft.com/office/officeart/2005/8/layout/hierarchy1"/>
    <dgm:cxn modelId="{F0A856C3-3972-4FB0-A734-120AE10BDFF1}" type="presParOf" srcId="{F0AB47F9-3BA3-49BB-A1D1-4277838AA663}" destId="{E604A265-4039-4FA3-87FB-69957816321E}" srcOrd="2" destOrd="0" presId="urn:microsoft.com/office/officeart/2005/8/layout/hierarchy1"/>
    <dgm:cxn modelId="{6DB6075F-3495-4D8A-82BD-C9F7CE4827BA}" type="presParOf" srcId="{E604A265-4039-4FA3-87FB-69957816321E}" destId="{74CA03E7-025A-4F3C-B911-83E0C935AA5E}" srcOrd="0" destOrd="0" presId="urn:microsoft.com/office/officeart/2005/8/layout/hierarchy1"/>
    <dgm:cxn modelId="{F885C46D-0F4F-427C-88B3-8836F059991A}" type="presParOf" srcId="{74CA03E7-025A-4F3C-B911-83E0C935AA5E}" destId="{CF257777-869B-4A18-B359-4610BC595B04}" srcOrd="0" destOrd="0" presId="urn:microsoft.com/office/officeart/2005/8/layout/hierarchy1"/>
    <dgm:cxn modelId="{35F7919E-1DF9-4D6E-88AE-D0D6A86B39DF}" type="presParOf" srcId="{74CA03E7-025A-4F3C-B911-83E0C935AA5E}" destId="{9CC8196B-3BE1-47B3-A039-1C687894CF64}" srcOrd="1" destOrd="0" presId="urn:microsoft.com/office/officeart/2005/8/layout/hierarchy1"/>
    <dgm:cxn modelId="{1EE0AC65-5B14-46E2-90BA-7E29A559882D}" type="presParOf" srcId="{E604A265-4039-4FA3-87FB-69957816321E}" destId="{A2F653AE-A698-4FFB-B016-B6E375FF00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97EFE-DA1D-4532-8AE0-E9C58E85579D}">
      <dsp:nvSpPr>
        <dsp:cNvPr id="0" name=""/>
        <dsp:cNvSpPr/>
      </dsp:nvSpPr>
      <dsp:spPr>
        <a:xfrm>
          <a:off x="0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B509C-3C22-4046-94E4-17183F2F8F47}">
      <dsp:nvSpPr>
        <dsp:cNvPr id="0" name=""/>
        <dsp:cNvSpPr/>
      </dsp:nvSpPr>
      <dsp:spPr>
        <a:xfrm>
          <a:off x="308068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average, in the Cleveland area, each meetup member subscribes to 6.6 groups.</a:t>
          </a:r>
        </a:p>
      </dsp:txBody>
      <dsp:txXfrm>
        <a:off x="359635" y="1223968"/>
        <a:ext cx="2669482" cy="1657477"/>
      </dsp:txXfrm>
    </dsp:sp>
    <dsp:sp modelId="{924D5709-090E-49A1-8F34-006A82B9CE53}">
      <dsp:nvSpPr>
        <dsp:cNvPr id="0" name=""/>
        <dsp:cNvSpPr/>
      </dsp:nvSpPr>
      <dsp:spPr>
        <a:xfrm>
          <a:off x="3388753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0594C9-9621-44B9-8546-CB8DADC1CFBD}">
      <dsp:nvSpPr>
        <dsp:cNvPr id="0" name=""/>
        <dsp:cNvSpPr/>
      </dsp:nvSpPr>
      <dsp:spPr>
        <a:xfrm>
          <a:off x="3696821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Of the top 200 groups, the groups with the largest membership : Cleveland 20, 30 Club with 8,404 members</a:t>
          </a:r>
        </a:p>
      </dsp:txBody>
      <dsp:txXfrm>
        <a:off x="3748388" y="1223968"/>
        <a:ext cx="2669482" cy="1657477"/>
      </dsp:txXfrm>
    </dsp:sp>
    <dsp:sp modelId="{CF257777-869B-4A18-B359-4610BC595B04}">
      <dsp:nvSpPr>
        <dsp:cNvPr id="0" name=""/>
        <dsp:cNvSpPr/>
      </dsp:nvSpPr>
      <dsp:spPr>
        <a:xfrm>
          <a:off x="6777506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C8196B-3BE1-47B3-A039-1C687894CF64}">
      <dsp:nvSpPr>
        <dsp:cNvPr id="0" name=""/>
        <dsp:cNvSpPr/>
      </dsp:nvSpPr>
      <dsp:spPr>
        <a:xfrm>
          <a:off x="7085574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Smallest group in our data set was 19 members- Broken Trail Adventures, </a:t>
          </a:r>
        </a:p>
      </dsp:txBody>
      <dsp:txXfrm>
        <a:off x="7137141" y="1223968"/>
        <a:ext cx="2669482" cy="165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4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295-0E4C-4FF2-8EA4-0689EBFC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821" y="1017588"/>
            <a:ext cx="7035800" cy="4038600"/>
          </a:xfrm>
        </p:spPr>
        <p:txBody>
          <a:bodyPr>
            <a:normAutofit/>
          </a:bodyPr>
          <a:lstStyle/>
          <a:p>
            <a:r>
              <a:rPr lang="en-US" sz="6600" dirty="0"/>
              <a:t>and You: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0D7B-C289-4019-94A2-95C9838E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474" y="5062204"/>
            <a:ext cx="8008842" cy="87894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can we learn about Meetup by looking at the data?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541115BD-9089-4607-9CE0-571C6153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474" y="1571432"/>
            <a:ext cx="8128000" cy="29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Conclusions: All Meetup is Local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While the data confirmed our hypothesis, the results were much more nuanced</a:t>
            </a:r>
          </a:p>
          <a:p>
            <a:r>
              <a:rPr lang="en-US" sz="2400" dirty="0"/>
              <a:t>Socializing was the leading category in Northeast Ohio vs. Tech in the Detroit/ Ann Arbor Region</a:t>
            </a:r>
          </a:p>
          <a:p>
            <a:r>
              <a:rPr lang="en-US" sz="2400" dirty="0"/>
              <a:t>Age of group was not a significant driver of group size</a:t>
            </a:r>
          </a:p>
          <a:p>
            <a:r>
              <a:rPr lang="en-US" sz="2400" dirty="0"/>
              <a:t>Overall, while we saw similarity between top uses of Meetup, top categories are driven by local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8618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What is meetup all about?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do people use Meetup?</a:t>
            </a:r>
          </a:p>
          <a:p>
            <a:r>
              <a:rPr lang="en-US" sz="2400" dirty="0"/>
              <a:t>What are the most popular Meetup groups in Northeast Ohio and are these results consistent compared to other regions?  </a:t>
            </a:r>
          </a:p>
          <a:p>
            <a:r>
              <a:rPr lang="en-US" sz="2400" dirty="0"/>
              <a:t>What areas have the most engagement?</a:t>
            </a:r>
          </a:p>
          <a:p>
            <a:r>
              <a:rPr lang="en-US" sz="2400" dirty="0"/>
              <a:t>What types of activities are most popular?</a:t>
            </a:r>
          </a:p>
          <a:p>
            <a:r>
              <a:rPr lang="en-US" sz="2400" dirty="0"/>
              <a:t>Is group membership related to age of the group? (i.e.- older groups would be larger)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70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329C-4601-42D5-A309-3E45B890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Northeast Ohio Meetup Participation follows City Centers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7616C-9A83-4A88-9EE1-B75C1544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28" y="1675227"/>
            <a:ext cx="77773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Which Northeast Ohio cities are the most active?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32E1B3-43BE-4E4E-A023-B8B90798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Cleveland had by far the greatest participation, with over 14,000 users.  This was almost 3x the next highest amount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heatmap shows high levels of activity in and around major population centers in Cleveland and Akron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D5178B38-5F6A-4FF1-9B3F-071DC06D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40" y="643467"/>
            <a:ext cx="624141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4651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Northeast Ohio, Socializing was the most popular unique category, followed by Adventure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056" y="3247283"/>
            <a:ext cx="3147848" cy="22286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D2DB81-3E04-45DB-B3EE-B283DFDD8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6539" y="1353789"/>
            <a:ext cx="6331994" cy="44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1086416"/>
            <a:ext cx="3363974" cy="4526732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 Southwest Michigan, Tech was the most popular unique category, followed by Adventure;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Socializing was the third most popular category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EA1C78-0DEA-4B29-B825-69D49B8BE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8459" y="1023042"/>
            <a:ext cx="6821623" cy="5187637"/>
          </a:xfrm>
        </p:spPr>
      </p:pic>
    </p:spTree>
    <p:extLst>
      <p:ext uri="{BB962C8B-B14F-4D97-AF65-F5344CB8AC3E}">
        <p14:creationId xmlns:p14="http://schemas.microsoft.com/office/powerpoint/2010/main" val="173923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How did you guys find and clean the data? 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Meetup’s robust documentation gave us initial ideas.  After running our calls, we looked at the json to find data items that were available.  </a:t>
            </a:r>
          </a:p>
          <a:p>
            <a:r>
              <a:rPr lang="en-US" sz="2400" dirty="0"/>
              <a:t>We used the console to determine which data sets were available and what the URL should be</a:t>
            </a:r>
          </a:p>
          <a:p>
            <a:r>
              <a:rPr lang="en-US" sz="2400" dirty="0"/>
              <a:t>We were fortunate to have good data from Meetup, with few problem cells. Where needed, we removed rows or columns that we did not need for the analysis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12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does the data tell us about participation?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9D602-F5AA-4D58-ABA2-F40D3E271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500542"/>
              </p:ext>
            </p:extLst>
          </p:nvPr>
        </p:nvGraphicFramePr>
        <p:xfrm>
          <a:off x="1262063" y="2207419"/>
          <a:ext cx="9858191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5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Older Doesn’t Mean Larger Groups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16799E0-6794-44C3-9B96-027CB222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ran a scatter plot comparing date founded and membership and found no relationship between group age and number of members.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shows that group size is independent of age of group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917F60E-61ED-46CA-8941-24237CFB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4977"/>
            <a:ext cx="6250769" cy="4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and You:</vt:lpstr>
      <vt:lpstr>What is meetup all about? </vt:lpstr>
      <vt:lpstr>Northeast Ohio Meetup Participation follows City Centers</vt:lpstr>
      <vt:lpstr>Which Northeast Ohio cities are the most active? </vt:lpstr>
      <vt:lpstr>In Northeast Ohio, Socializing was the most popular unique category, followed by Adventure </vt:lpstr>
      <vt:lpstr> In Southwest Michigan, Tech was the most popular unique category, followed by Adventure;   Socializing was the third most popular category </vt:lpstr>
      <vt:lpstr>How did you guys find and clean the data? </vt:lpstr>
      <vt:lpstr>What does the data tell us about participation?</vt:lpstr>
      <vt:lpstr>Older Doesn’t Mean Larger Groups</vt:lpstr>
      <vt:lpstr>Conclusions: All Meetup is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You</dc:title>
  <dc:creator>Richard Marshall</dc:creator>
  <cp:lastModifiedBy>Richard Marshall</cp:lastModifiedBy>
  <cp:revision>10</cp:revision>
  <dcterms:created xsi:type="dcterms:W3CDTF">2018-09-17T21:32:54Z</dcterms:created>
  <dcterms:modified xsi:type="dcterms:W3CDTF">2018-09-18T21:57:16Z</dcterms:modified>
</cp:coreProperties>
</file>