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62" r:id="rId2"/>
    <p:sldId id="257" r:id="rId3"/>
    <p:sldId id="279" r:id="rId4"/>
    <p:sldId id="280" r:id="rId5"/>
    <p:sldId id="281" r:id="rId6"/>
    <p:sldId id="282" r:id="rId7"/>
    <p:sldId id="283" r:id="rId8"/>
    <p:sldId id="28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06" autoAdjust="0"/>
  </p:normalViewPr>
  <p:slideViewPr>
    <p:cSldViewPr snapToGrid="0">
      <p:cViewPr varScale="1">
        <p:scale>
          <a:sx n="114" d="100"/>
          <a:sy n="114" d="100"/>
        </p:scale>
        <p:origin x="414" y="102"/>
      </p:cViewPr>
      <p:guideLst>
        <p:guide pos="3840"/>
        <p:guide orient="horz" pos="2160"/>
      </p:guideLst>
    </p:cSldViewPr>
  </p:slideViewPr>
  <p:notesTextViewPr>
    <p:cViewPr>
      <p:scale>
        <a:sx n="1" d="1"/>
        <a:sy n="1" d="1"/>
      </p:scale>
      <p:origin x="0" y="0"/>
    </p:cViewPr>
  </p:notesTextViewPr>
  <p:notesViewPr>
    <p:cSldViewPr snapToGrid="0" showGuides="1">
      <p:cViewPr varScale="1">
        <p:scale>
          <a:sx n="87" d="100"/>
          <a:sy n="87" d="100"/>
        </p:scale>
        <p:origin x="309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t>4/22/2020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t>‹#›</a:t>
            </a:fld>
            <a:endParaRPr lang="en-US"/>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t>4/22/2020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t>‹#›</a:t>
            </a:fld>
            <a:endParaRPr lang="en-US"/>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1548245"/>
            <a:ext cx="10515600" cy="2240280"/>
          </a:xfrm>
        </p:spPr>
        <p:txBody>
          <a:bodyPr anchor="b">
            <a:normAutofit/>
          </a:bodyPr>
          <a:lstStyle>
            <a:lvl1pPr algn="ctr">
              <a:defRPr sz="4400">
                <a:solidFill>
                  <a:schemeClr val="bg1"/>
                </a:solidFill>
              </a:defRPr>
            </a:lvl1pPr>
          </a:lstStyle>
          <a:p>
            <a:r>
              <a:rPr lang="en-US"/>
              <a:t>Click to edit Master title style</a:t>
            </a:r>
          </a:p>
        </p:txBody>
      </p:sp>
      <p:sp>
        <p:nvSpPr>
          <p:cNvPr id="3" name="Subtitle 2"/>
          <p:cNvSpPr>
            <a:spLocks noGrp="1"/>
          </p:cNvSpPr>
          <p:nvPr>
            <p:ph type="subTitle" idx="1"/>
          </p:nvPr>
        </p:nvSpPr>
        <p:spPr>
          <a:xfrm>
            <a:off x="838200" y="3854659"/>
            <a:ext cx="10515600" cy="1143000"/>
          </a:xfrm>
        </p:spPr>
        <p:txBody>
          <a:bodyPr>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32813" y="1683327"/>
            <a:ext cx="3125787" cy="2877260"/>
          </a:xfrm>
        </p:spPr>
        <p:txBody>
          <a:bodyPr anchor="b">
            <a:normAutofit/>
          </a:bodyPr>
          <a:lstStyle>
            <a:lvl1pPr>
              <a:defRPr sz="3000">
                <a:solidFill>
                  <a:schemeClr val="bg1"/>
                </a:solidFill>
              </a:defRPr>
            </a:lvl1pPr>
          </a:lstStyle>
          <a:p>
            <a:r>
              <a:rPr lang="en-US"/>
              <a:t>Click to edit Master title style</a:t>
            </a:r>
          </a:p>
        </p:txBody>
      </p:sp>
      <p:sp>
        <p:nvSpPr>
          <p:cNvPr id="6" name="Picture Placeholder 2" descr="An empty placeholder to add an image. Click on the placeholder and select the image that you wish to add"/>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4/22/2020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200"/>
            <a:ext cx="1943100" cy="5719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200"/>
            <a:ext cx="7048500" cy="5719762"/>
          </a:xfrm>
        </p:spPr>
        <p:txBody>
          <a:bodyPr vert="eaVert"/>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4/22/2020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084483"/>
            <a:ext cx="11125200" cy="914400"/>
          </a:xfrm>
        </p:spPr>
        <p:txBody>
          <a:bodyPr anchor="b">
            <a:normAutofit/>
          </a:bodyPr>
          <a:lstStyle>
            <a:lvl1pPr algn="ctr">
              <a:defRPr sz="4400" spc="-50" baseline="0">
                <a:solidFill>
                  <a:schemeClr val="bg1"/>
                </a:solidFill>
              </a:defRPr>
            </a:lvl1pPr>
          </a:lstStyle>
          <a:p>
            <a:r>
              <a:rPr lang="en-US"/>
              <a:t>Click to edit Master title style</a:t>
            </a:r>
            <a:endParaRPr lang="en-US" dirty="0"/>
          </a:p>
        </p:txBody>
      </p:sp>
      <p:sp>
        <p:nvSpPr>
          <p:cNvPr id="9" name="Picture Placeholder 2" descr="An empty placeholder to add an image. Click on the placeholder and select the image that you wish to add"/>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Picture Placeholder 2" descr="An empty placeholder to add an image. Click on the placeholder and select the image that you wish to add"/>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4" name="Picture Placeholder 2" descr="An empty placeholder to add an image. Click on the placeholder and select the image that you wish to add"/>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4/22/2020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483427"/>
            <a:ext cx="10515600" cy="2743200"/>
          </a:xfrm>
        </p:spPr>
        <p:txBody>
          <a:bodyPr anchor="b">
            <a:normAutofit/>
          </a:bodyPr>
          <a:lstStyle>
            <a:lvl1pPr algn="ctr">
              <a:defRPr sz="4400" spc="-50" baseline="0">
                <a:solidFill>
                  <a:schemeClr val="bg1"/>
                </a:solidFill>
              </a:defRPr>
            </a:lvl1pPr>
          </a:lstStyle>
          <a:p>
            <a:r>
              <a:rPr lang="en-US"/>
              <a:t>Click to edit Master title style</a:t>
            </a:r>
          </a:p>
        </p:txBody>
      </p:sp>
      <p:sp>
        <p:nvSpPr>
          <p:cNvPr id="5" name="Text Placeholder 4"/>
          <p:cNvSpPr>
            <a:spLocks noGrp="1"/>
          </p:cNvSpPr>
          <p:nvPr>
            <p:ph type="body" sz="quarter" idx="10"/>
          </p:nvPr>
        </p:nvSpPr>
        <p:spPr>
          <a:xfrm>
            <a:off x="835025" y="5257800"/>
            <a:ext cx="10515600" cy="914400"/>
          </a:xfrm>
        </p:spPr>
        <p:txBody>
          <a:bodyPr>
            <a:normAutofit/>
          </a:bodyPr>
          <a:lstStyle>
            <a:lvl1pPr marL="0" indent="0" algn="ctr">
              <a:spcBef>
                <a:spcPts val="0"/>
              </a:spcBef>
              <a:buFontTx/>
              <a:buNone/>
              <a:defRPr sz="2000" cap="all" spc="50" baseline="0">
                <a:solidFill>
                  <a:schemeClr val="bg1"/>
                </a:solidFill>
              </a:defRPr>
            </a:lvl1pPr>
            <a:lvl2pPr marL="365760" indent="0" algn="ctr">
              <a:buNone/>
              <a:defRPr sz="2000" cap="all" spc="50" baseline="0">
                <a:solidFill>
                  <a:schemeClr val="bg1"/>
                </a:solidFill>
              </a:defRPr>
            </a:lvl2pPr>
            <a:lvl3pPr algn="ctr">
              <a:defRPr sz="2000" cap="all" spc="50" baseline="0">
                <a:solidFill>
                  <a:schemeClr val="bg1"/>
                </a:solidFill>
              </a:defRPr>
            </a:lvl3pPr>
            <a:lvl4pPr algn="ctr">
              <a:defRPr sz="2000" cap="all" spc="50" baseline="0">
                <a:solidFill>
                  <a:schemeClr val="bg1"/>
                </a:solidFill>
              </a:defRPr>
            </a:lvl4pPr>
            <a:lvl5pPr algn="ctr">
              <a:defRPr sz="2000" cap="all" spc="50" baseline="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4/22/2020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CC0096-1860-4642-9CD2-0079EA5E7CD1}" type="datetimeFigureOut">
              <a:rPr lang="en-US" smtClean="0"/>
              <a:t>4/22/2020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CC0096-1860-4642-9CD2-0079EA5E7CD1}" type="datetimeFigureOut">
              <a:rPr lang="en-US" smtClean="0"/>
              <a:t>4/22/2020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672934"/>
            <a:ext cx="3506788" cy="2880360"/>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4/22/2020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0" y="6583680"/>
            <a:ext cx="12192000" cy="2743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1523999" y="6601556"/>
            <a:ext cx="6491381" cy="228600"/>
          </a:xfrm>
          <a:prstGeom prst="rect">
            <a:avLst/>
          </a:prstGeom>
        </p:spPr>
        <p:txBody>
          <a:bodyPr vert="horz" lIns="91440" tIns="45720" rIns="91440" bIns="45720" rtlCol="0" anchor="ctr"/>
          <a:lstStyle>
            <a:lvl1pPr algn="l">
              <a:defRPr sz="1100">
                <a:solidFill>
                  <a:schemeClr val="bg1"/>
                </a:solidFill>
              </a:defRPr>
            </a:lvl1pPr>
          </a:lstStyle>
          <a:p>
            <a:r>
              <a:rPr lang="en-US"/>
              <a:t>Add a footer</a:t>
            </a:r>
            <a:endParaRPr lang="en-US" dirty="0"/>
          </a:p>
        </p:txBody>
      </p:sp>
      <p:sp>
        <p:nvSpPr>
          <p:cNvPr id="4" name="Date Placeholder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1100">
                <a:solidFill>
                  <a:schemeClr val="bg1"/>
                </a:solidFill>
              </a:defRPr>
            </a:lvl1pPr>
          </a:lstStyle>
          <a:p>
            <a:fld id="{37CC0096-1860-4642-9CD2-0079EA5E7CD1}" type="datetimeFigureOut">
              <a:rPr lang="en-US" smtClean="0"/>
              <a:pPr/>
              <a:t>4/22/2020</a:t>
            </a:fld>
            <a:endParaRPr lang="en-US"/>
          </a:p>
        </p:txBody>
      </p:sp>
      <p:sp>
        <p:nvSpPr>
          <p:cNvPr id="6" name="Slide Number Placeholder 5"/>
          <p:cNvSpPr>
            <a:spLocks noGrp="1"/>
          </p:cNvSpPr>
          <p:nvPr>
            <p:ph type="sldNum" sz="quarter" idx="4"/>
          </p:nvPr>
        </p:nvSpPr>
        <p:spPr>
          <a:xfrm>
            <a:off x="9894499" y="6601556"/>
            <a:ext cx="773502" cy="228600"/>
          </a:xfrm>
          <a:prstGeom prst="rect">
            <a:avLst/>
          </a:prstGeom>
        </p:spPr>
        <p:txBody>
          <a:bodyPr vert="horz" lIns="91440" tIns="45720" rIns="91440" bIns="45720" rtlCol="0" anchor="ctr"/>
          <a:lstStyle>
            <a:lvl1pPr algn="r">
              <a:defRPr sz="1100">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Opening a new gym in new </a:t>
            </a:r>
            <a:r>
              <a:rPr lang="en-US" dirty="0" err="1"/>
              <a:t>york</a:t>
            </a:r>
            <a:endParaRPr lang="en-US" dirty="0"/>
          </a:p>
        </p:txBody>
      </p:sp>
      <p:pic>
        <p:nvPicPr>
          <p:cNvPr id="7" name="Picture Placeholder 6" descr="Two people lifting weights"/>
          <p:cNvPicPr>
            <a:picLocks noGrp="1" noChangeAspect="1"/>
          </p:cNvPicPr>
          <p:nvPr>
            <p:ph type="pic" idx="10"/>
          </p:nvPr>
        </p:nvPicPr>
        <p:blipFill rotWithShape="1">
          <a:blip r:embed="rId2" cstate="print">
            <a:extLst>
              <a:ext uri="{28A0092B-C50C-407E-A947-70E740481C1C}">
                <a14:useLocalDpi xmlns:a14="http://schemas.microsoft.com/office/drawing/2010/main" val="0"/>
              </a:ext>
            </a:extLst>
          </a:blip>
          <a:srcRect/>
          <a:stretch/>
        </p:blipFill>
        <p:spPr/>
      </p:pic>
      <p:pic>
        <p:nvPicPr>
          <p:cNvPr id="8" name="Picture Placeholder 7" descr="Closeup of Granny Smith apple and tape measure"/>
          <p:cNvPicPr>
            <a:picLocks noGrp="1" noChangeAspect="1"/>
          </p:cNvPicPr>
          <p:nvPr>
            <p:ph type="pic" idx="11"/>
          </p:nvPr>
        </p:nvPicPr>
        <p:blipFill rotWithShape="1">
          <a:blip r:embed="rId3" cstate="print">
            <a:extLst>
              <a:ext uri="{28A0092B-C50C-407E-A947-70E740481C1C}">
                <a14:useLocalDpi xmlns:a14="http://schemas.microsoft.com/office/drawing/2010/main" val="0"/>
              </a:ext>
            </a:extLst>
          </a:blip>
          <a:srcRect t="19" b="19"/>
          <a:stretch/>
        </p:blipFill>
        <p:spPr/>
      </p:pic>
      <p:pic>
        <p:nvPicPr>
          <p:cNvPr id="9" name="Picture Placeholder 8" descr="Man and woman running on indoor track"/>
          <p:cNvPicPr>
            <a:picLocks noGrp="1" noChangeAspect="1"/>
          </p:cNvPicPr>
          <p:nvPr>
            <p:ph type="pic" idx="12"/>
          </p:nvPr>
        </p:nvPicPr>
        <p:blipFill rotWithShape="1">
          <a:blip r:embed="rId4" cstate="print">
            <a:extLst>
              <a:ext uri="{28A0092B-C50C-407E-A947-70E740481C1C}">
                <a14:useLocalDpi xmlns:a14="http://schemas.microsoft.com/office/drawing/2010/main" val="0"/>
              </a:ext>
            </a:extLst>
          </a:blip>
          <a:srcRect t="39" b="39"/>
          <a:stretch/>
        </p:blipFill>
        <p:spPr/>
      </p:pic>
      <p:sp>
        <p:nvSpPr>
          <p:cNvPr id="5" name="Subtitle 4">
            <a:extLst>
              <a:ext uri="{FF2B5EF4-FFF2-40B4-BE49-F238E27FC236}">
                <a16:creationId xmlns:a16="http://schemas.microsoft.com/office/drawing/2014/main" id="{F0197443-1822-4ED0-AB44-55613FA0A3EA}"/>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This report has been commissioned with the purpose of providing some insight to any future companies that may want to open a new gym location within the heart of New York</a:t>
            </a:r>
          </a:p>
          <a:p>
            <a:r>
              <a:rPr lang="en-US" dirty="0"/>
              <a:t>The health and fitness industry is a booming industry, with repeated year on year growth. It is also far from its saturation point, with only just over 1 gym per 10,000 people within the city of New York. There still exists plenty of opportunity to create more locations for existing gym owners and new time buyers alike.</a:t>
            </a:r>
          </a:p>
        </p:txBody>
      </p:sp>
    </p:spTree>
    <p:extLst>
      <p:ext uri="{BB962C8B-B14F-4D97-AF65-F5344CB8AC3E}">
        <p14:creationId xmlns:p14="http://schemas.microsoft.com/office/powerpoint/2010/main" val="283697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consider</a:t>
            </a:r>
          </a:p>
        </p:txBody>
      </p:sp>
      <p:sp>
        <p:nvSpPr>
          <p:cNvPr id="3" name="Content Placeholder 2"/>
          <p:cNvSpPr>
            <a:spLocks noGrp="1"/>
          </p:cNvSpPr>
          <p:nvPr>
            <p:ph idx="1"/>
          </p:nvPr>
        </p:nvSpPr>
        <p:spPr/>
        <p:txBody>
          <a:bodyPr/>
          <a:lstStyle/>
          <a:p>
            <a:pPr marL="45720" indent="0">
              <a:buNone/>
            </a:pPr>
            <a:r>
              <a:rPr lang="en-GB" dirty="0"/>
              <a:t>When trying to determine the best location to open a new gym, there are a number of factors to consider: </a:t>
            </a:r>
          </a:p>
          <a:p>
            <a:r>
              <a:rPr lang="en-GB" dirty="0"/>
              <a:t> Existing gym locations - areas of high density are likely to already be saturated</a:t>
            </a:r>
          </a:p>
          <a:p>
            <a:r>
              <a:rPr lang="en-GB" dirty="0"/>
              <a:t>Existing gym locations - areas of low density could be as a result of low demand </a:t>
            </a:r>
          </a:p>
          <a:p>
            <a:r>
              <a:rPr lang="en-GB" dirty="0"/>
              <a:t>Cost - floor space rent</a:t>
            </a:r>
          </a:p>
          <a:p>
            <a:endParaRPr lang="en-GB" dirty="0"/>
          </a:p>
          <a:p>
            <a:pPr marL="45720" indent="0">
              <a:buNone/>
            </a:pPr>
            <a:r>
              <a:rPr lang="en-GB" dirty="0"/>
              <a:t>These will be factored into my final recommendation</a:t>
            </a:r>
            <a:endParaRPr lang="en-US" dirty="0"/>
          </a:p>
        </p:txBody>
      </p:sp>
    </p:spTree>
    <p:extLst>
      <p:ext uri="{BB962C8B-B14F-4D97-AF65-F5344CB8AC3E}">
        <p14:creationId xmlns:p14="http://schemas.microsoft.com/office/powerpoint/2010/main" val="1224143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gyms</a:t>
            </a:r>
          </a:p>
        </p:txBody>
      </p:sp>
      <p:sp>
        <p:nvSpPr>
          <p:cNvPr id="3" name="Content Placeholder 2"/>
          <p:cNvSpPr>
            <a:spLocks noGrp="1"/>
          </p:cNvSpPr>
          <p:nvPr>
            <p:ph idx="1"/>
          </p:nvPr>
        </p:nvSpPr>
        <p:spPr>
          <a:xfrm>
            <a:off x="1523999" y="1714500"/>
            <a:ext cx="3514531" cy="4457700"/>
          </a:xfrm>
        </p:spPr>
        <p:txBody>
          <a:bodyPr/>
          <a:lstStyle/>
          <a:p>
            <a:pPr marL="45720" indent="0">
              <a:buNone/>
            </a:pPr>
            <a:r>
              <a:rPr lang="en-US" dirty="0"/>
              <a:t>Here is a map of central New York that denotes the current location of gyms within the city as found from the Foursquare API. </a:t>
            </a:r>
          </a:p>
          <a:p>
            <a:pPr marL="45720" indent="0">
              <a:buNone/>
            </a:pPr>
            <a:endParaRPr lang="en-US" dirty="0"/>
          </a:p>
          <a:p>
            <a:pPr marL="45720" indent="0">
              <a:buNone/>
            </a:pPr>
            <a:r>
              <a:rPr lang="en-US" dirty="0"/>
              <a:t>There are several locations of both high and low density</a:t>
            </a:r>
          </a:p>
        </p:txBody>
      </p:sp>
      <p:pic>
        <p:nvPicPr>
          <p:cNvPr id="5" name="Picture 4">
            <a:extLst>
              <a:ext uri="{FF2B5EF4-FFF2-40B4-BE49-F238E27FC236}">
                <a16:creationId xmlns:a16="http://schemas.microsoft.com/office/drawing/2014/main" id="{2454388D-E3B0-4118-B609-CDBD41D8F6AD}"/>
              </a:ext>
            </a:extLst>
          </p:cNvPr>
          <p:cNvPicPr>
            <a:picLocks noChangeAspect="1"/>
          </p:cNvPicPr>
          <p:nvPr/>
        </p:nvPicPr>
        <p:blipFill>
          <a:blip r:embed="rId2"/>
          <a:stretch>
            <a:fillRect/>
          </a:stretch>
        </p:blipFill>
        <p:spPr>
          <a:xfrm>
            <a:off x="6242182" y="1404257"/>
            <a:ext cx="4786601" cy="4642426"/>
          </a:xfrm>
          <a:prstGeom prst="rect">
            <a:avLst/>
          </a:prstGeom>
        </p:spPr>
      </p:pic>
    </p:spTree>
    <p:extLst>
      <p:ext uri="{BB962C8B-B14F-4D97-AF65-F5344CB8AC3E}">
        <p14:creationId xmlns:p14="http://schemas.microsoft.com/office/powerpoint/2010/main" val="4147631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Areas to consider</a:t>
            </a:r>
          </a:p>
        </p:txBody>
      </p:sp>
      <p:sp>
        <p:nvSpPr>
          <p:cNvPr id="3" name="Content Placeholder 2"/>
          <p:cNvSpPr>
            <a:spLocks noGrp="1"/>
          </p:cNvSpPr>
          <p:nvPr>
            <p:ph idx="1"/>
          </p:nvPr>
        </p:nvSpPr>
        <p:spPr>
          <a:xfrm>
            <a:off x="1524000" y="2031604"/>
            <a:ext cx="4802155" cy="4453035"/>
          </a:xfrm>
        </p:spPr>
        <p:txBody>
          <a:bodyPr/>
          <a:lstStyle/>
          <a:p>
            <a:pPr marL="45720" indent="0">
              <a:buNone/>
            </a:pPr>
            <a:r>
              <a:rPr lang="en-US" dirty="0"/>
              <a:t>Here is a map showing the areas within Manhattan to consider. As Manhattan has the highest population density in New York it is likely that those areas shall be the busiest.</a:t>
            </a:r>
          </a:p>
          <a:p>
            <a:pPr marL="45720" indent="0">
              <a:buNone/>
            </a:pPr>
            <a:r>
              <a:rPr lang="en-US" dirty="0"/>
              <a:t>I shall be applying the Machine Learning technique of K-means clustering in order to group these areas by similarity</a:t>
            </a:r>
          </a:p>
        </p:txBody>
      </p:sp>
      <p:pic>
        <p:nvPicPr>
          <p:cNvPr id="4" name="Picture 3">
            <a:extLst>
              <a:ext uri="{FF2B5EF4-FFF2-40B4-BE49-F238E27FC236}">
                <a16:creationId xmlns:a16="http://schemas.microsoft.com/office/drawing/2014/main" id="{2A261F13-B009-4AAC-92DE-98922369A6C1}"/>
              </a:ext>
            </a:extLst>
          </p:cNvPr>
          <p:cNvPicPr>
            <a:picLocks noChangeAspect="1"/>
          </p:cNvPicPr>
          <p:nvPr/>
        </p:nvPicPr>
        <p:blipFill>
          <a:blip r:embed="rId2"/>
          <a:stretch>
            <a:fillRect/>
          </a:stretch>
        </p:blipFill>
        <p:spPr>
          <a:xfrm>
            <a:off x="6950042" y="1028700"/>
            <a:ext cx="3717958" cy="5455939"/>
          </a:xfrm>
          <a:prstGeom prst="rect">
            <a:avLst/>
          </a:prstGeom>
        </p:spPr>
      </p:pic>
    </p:spTree>
    <p:extLst>
      <p:ext uri="{BB962C8B-B14F-4D97-AF65-F5344CB8AC3E}">
        <p14:creationId xmlns:p14="http://schemas.microsoft.com/office/powerpoint/2010/main" val="1808779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Areas to consider</a:t>
            </a:r>
          </a:p>
        </p:txBody>
      </p:sp>
      <p:sp>
        <p:nvSpPr>
          <p:cNvPr id="3" name="Content Placeholder 2"/>
          <p:cNvSpPr>
            <a:spLocks noGrp="1"/>
          </p:cNvSpPr>
          <p:nvPr>
            <p:ph idx="1"/>
          </p:nvPr>
        </p:nvSpPr>
        <p:spPr>
          <a:xfrm>
            <a:off x="1524000" y="2031604"/>
            <a:ext cx="4802155" cy="4453035"/>
          </a:xfrm>
        </p:spPr>
        <p:txBody>
          <a:bodyPr/>
          <a:lstStyle/>
          <a:p>
            <a:pPr marL="45720" indent="0">
              <a:buNone/>
            </a:pPr>
            <a:r>
              <a:rPr lang="en-US" dirty="0"/>
              <a:t>Here you can see the </a:t>
            </a:r>
            <a:r>
              <a:rPr lang="en-US" dirty="0" err="1"/>
              <a:t>neighbourhoods</a:t>
            </a:r>
            <a:r>
              <a:rPr lang="en-US" dirty="0"/>
              <a:t> are now grouped together into 5 separate clusters based on their similarity to each other</a:t>
            </a:r>
          </a:p>
        </p:txBody>
      </p:sp>
      <p:pic>
        <p:nvPicPr>
          <p:cNvPr id="5" name="Picture 4">
            <a:extLst>
              <a:ext uri="{FF2B5EF4-FFF2-40B4-BE49-F238E27FC236}">
                <a16:creationId xmlns:a16="http://schemas.microsoft.com/office/drawing/2014/main" id="{6D5E0B40-1E5C-4644-903F-D96FDBEA7C42}"/>
              </a:ext>
            </a:extLst>
          </p:cNvPr>
          <p:cNvPicPr>
            <a:picLocks noChangeAspect="1"/>
          </p:cNvPicPr>
          <p:nvPr/>
        </p:nvPicPr>
        <p:blipFill>
          <a:blip r:embed="rId2"/>
          <a:stretch>
            <a:fillRect/>
          </a:stretch>
        </p:blipFill>
        <p:spPr>
          <a:xfrm>
            <a:off x="7467061" y="1317072"/>
            <a:ext cx="3031629" cy="4662968"/>
          </a:xfrm>
          <a:prstGeom prst="rect">
            <a:avLst/>
          </a:prstGeom>
        </p:spPr>
      </p:pic>
    </p:spTree>
    <p:extLst>
      <p:ext uri="{BB962C8B-B14F-4D97-AF65-F5344CB8AC3E}">
        <p14:creationId xmlns:p14="http://schemas.microsoft.com/office/powerpoint/2010/main" val="1971047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Area chosen</a:t>
            </a:r>
          </a:p>
        </p:txBody>
      </p:sp>
      <p:sp>
        <p:nvSpPr>
          <p:cNvPr id="3" name="Content Placeholder 2"/>
          <p:cNvSpPr>
            <a:spLocks noGrp="1"/>
          </p:cNvSpPr>
          <p:nvPr>
            <p:ph idx="1"/>
          </p:nvPr>
        </p:nvSpPr>
        <p:spPr>
          <a:xfrm>
            <a:off x="1524000" y="2031605"/>
            <a:ext cx="8459755" cy="1570746"/>
          </a:xfrm>
        </p:spPr>
        <p:txBody>
          <a:bodyPr/>
          <a:lstStyle/>
          <a:p>
            <a:pPr marL="45720" indent="0">
              <a:buNone/>
            </a:pPr>
            <a:r>
              <a:rPr lang="en-US" dirty="0"/>
              <a:t>The area that I have chosen is most suitable, is East Harlem, denoted by index 7 in the table below. This area is similar to those in the rest of the cluster in terms of the types of venues that are contained within, yet no Gym is currently situated in that area. Therefore, it seems like a prime opportunity. </a:t>
            </a:r>
          </a:p>
        </p:txBody>
      </p:sp>
      <p:pic>
        <p:nvPicPr>
          <p:cNvPr id="4" name="Picture 3">
            <a:extLst>
              <a:ext uri="{FF2B5EF4-FFF2-40B4-BE49-F238E27FC236}">
                <a16:creationId xmlns:a16="http://schemas.microsoft.com/office/drawing/2014/main" id="{07CE4C18-6C07-41E6-BDC1-97FC598ECDA1}"/>
              </a:ext>
            </a:extLst>
          </p:cNvPr>
          <p:cNvPicPr>
            <a:picLocks noChangeAspect="1"/>
          </p:cNvPicPr>
          <p:nvPr/>
        </p:nvPicPr>
        <p:blipFill>
          <a:blip r:embed="rId2"/>
          <a:stretch>
            <a:fillRect/>
          </a:stretch>
        </p:blipFill>
        <p:spPr>
          <a:xfrm>
            <a:off x="1278293" y="3602350"/>
            <a:ext cx="8030547" cy="2417737"/>
          </a:xfrm>
          <a:prstGeom prst="rect">
            <a:avLst/>
          </a:prstGeom>
        </p:spPr>
      </p:pic>
    </p:spTree>
    <p:extLst>
      <p:ext uri="{BB962C8B-B14F-4D97-AF65-F5344CB8AC3E}">
        <p14:creationId xmlns:p14="http://schemas.microsoft.com/office/powerpoint/2010/main" val="2567569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Considering cost</a:t>
            </a:r>
          </a:p>
        </p:txBody>
      </p:sp>
      <p:sp>
        <p:nvSpPr>
          <p:cNvPr id="3" name="Content Placeholder 2"/>
          <p:cNvSpPr>
            <a:spLocks noGrp="1"/>
          </p:cNvSpPr>
          <p:nvPr>
            <p:ph idx="1"/>
          </p:nvPr>
        </p:nvSpPr>
        <p:spPr>
          <a:xfrm>
            <a:off x="1524001" y="2031604"/>
            <a:ext cx="5091404" cy="3548101"/>
          </a:xfrm>
        </p:spPr>
        <p:txBody>
          <a:bodyPr/>
          <a:lstStyle/>
          <a:p>
            <a:pPr marL="45720" indent="0">
              <a:buNone/>
            </a:pPr>
            <a:r>
              <a:rPr lang="en-US" dirty="0"/>
              <a:t>You can also see that the area chosen is not prohibitive from a cost perspective. It is almost equal to the average for New York in terms of Class B rent.</a:t>
            </a:r>
          </a:p>
        </p:txBody>
      </p:sp>
      <p:pic>
        <p:nvPicPr>
          <p:cNvPr id="5" name="Picture 4">
            <a:extLst>
              <a:ext uri="{FF2B5EF4-FFF2-40B4-BE49-F238E27FC236}">
                <a16:creationId xmlns:a16="http://schemas.microsoft.com/office/drawing/2014/main" id="{A8A46AE4-ABD7-428D-AE03-5461251A407D}"/>
              </a:ext>
            </a:extLst>
          </p:cNvPr>
          <p:cNvPicPr>
            <a:picLocks noChangeAspect="1"/>
          </p:cNvPicPr>
          <p:nvPr/>
        </p:nvPicPr>
        <p:blipFill>
          <a:blip r:embed="rId2"/>
          <a:stretch>
            <a:fillRect/>
          </a:stretch>
        </p:blipFill>
        <p:spPr>
          <a:xfrm>
            <a:off x="7484561" y="1716832"/>
            <a:ext cx="4124751" cy="4320073"/>
          </a:xfrm>
          <a:prstGeom prst="rect">
            <a:avLst/>
          </a:prstGeom>
        </p:spPr>
      </p:pic>
    </p:spTree>
    <p:extLst>
      <p:ext uri="{BB962C8B-B14F-4D97-AF65-F5344CB8AC3E}">
        <p14:creationId xmlns:p14="http://schemas.microsoft.com/office/powerpoint/2010/main" val="223821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alth Fitness 16x9">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 and fitness presentation (widescreen).potx" id="{ABFD658B-2256-413B-9244-0F977A0B2D12}" vid="{E4CB021D-C859-4C82-BDBB-2F2FACCF0D80}"/>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Health and fitness presentation (widescreen)</Template>
  <TotalTime>20</TotalTime>
  <Words>389</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Health Fitness 16x9</vt:lpstr>
      <vt:lpstr>Opening a new gym in new york</vt:lpstr>
      <vt:lpstr>introduction</vt:lpstr>
      <vt:lpstr>Things to consider</vt:lpstr>
      <vt:lpstr>Existing gyms</vt:lpstr>
      <vt:lpstr>Areas to consider</vt:lpstr>
      <vt:lpstr>Areas to consider</vt:lpstr>
      <vt:lpstr>Area chosen</vt:lpstr>
      <vt:lpstr>Considering cost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a new gym in new york</dc:title>
  <dc:creator>Richard Lawton</dc:creator>
  <cp:lastModifiedBy>Richard Lawton</cp:lastModifiedBy>
  <cp:revision>3</cp:revision>
  <dcterms:created xsi:type="dcterms:W3CDTF">2020-04-22T11:28:01Z</dcterms:created>
  <dcterms:modified xsi:type="dcterms:W3CDTF">2020-04-22T11:48:36Z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