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6" r:id="rId5"/>
    <p:sldId id="267" r:id="rId6"/>
    <p:sldId id="268" r:id="rId7"/>
    <p:sldId id="269" r:id="rId8"/>
    <p:sldId id="257" r:id="rId9"/>
    <p:sldId id="258" r:id="rId10"/>
    <p:sldId id="259" r:id="rId11"/>
    <p:sldId id="26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869" autoAdjust="0"/>
  </p:normalViewPr>
  <p:slideViewPr>
    <p:cSldViewPr snapToGrid="0">
      <p:cViewPr>
        <p:scale>
          <a:sx n="97" d="100"/>
          <a:sy n="97" d="100"/>
        </p:scale>
        <p:origin x="48" y="4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8662-1E37-432C-862C-B59C2A4CBF3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87769-71EB-4AC4-93C3-3089A580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28DC-DD26-4118-8714-9A5FC35E43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Winter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Tanuja Joshi, Bellevue College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spcAft>
                <a:spcPts val="1200"/>
              </a:spcAft>
              <a:defRPr sz="2000" b="1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5: Functions –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1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default arguments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89211" y="1866311"/>
            <a:ext cx="9129177" cy="47877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calculate_mpg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miles_driven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gallons=20.0):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mpg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miles_driven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 gallons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mpg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mymiles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500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mygallons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calculate_mpg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mymiles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	# same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calculate_mpg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(mymiles,20.0)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print(mpg)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Have we seen this before?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print(“a”, “b”) #same as print(“a”, “b”,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=“ “, end=“\n”)</a:t>
            </a:r>
          </a:p>
        </p:txBody>
      </p:sp>
    </p:spTree>
    <p:extLst>
      <p:ext uri="{BB962C8B-B14F-4D97-AF65-F5344CB8AC3E}">
        <p14:creationId xmlns:p14="http://schemas.microsoft.com/office/powerpoint/2010/main" val="168446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Modify for-pattern-house.py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Modify triangle and rectangle functions:</a:t>
            </a:r>
          </a:p>
          <a:p>
            <a:pPr lvl="1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a second parameter character which is the character to be used in the pattern, make it have a default value of “*”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Try calling triangle and rectangle functions with just size argument.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Try calling triangle with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size and “#” argument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3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define new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3433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Ideally a function should:</a:t>
            </a:r>
          </a:p>
          <a:p>
            <a:pPr lvl="1"/>
            <a:r>
              <a:rPr lang="en-US" sz="2000" b="1" i="1" dirty="0"/>
              <a:t>Make code more readable.</a:t>
            </a:r>
          </a:p>
          <a:p>
            <a:pPr lvl="1"/>
            <a:r>
              <a:rPr lang="en-US" sz="2000" b="1" i="1" dirty="0"/>
              <a:t>Be reusable: </a:t>
            </a:r>
            <a:r>
              <a:rPr lang="en-US" sz="2000" b="1" dirty="0"/>
              <a:t>functions should consist of code we’ll need more than once</a:t>
            </a:r>
          </a:p>
          <a:p>
            <a:pPr lvl="1"/>
            <a:r>
              <a:rPr lang="en-US" sz="2000" b="1" i="1" dirty="0"/>
              <a:t>Be specialized:</a:t>
            </a:r>
            <a:r>
              <a:rPr lang="en-US" sz="2000" b="1" dirty="0"/>
              <a:t> each function should perform a specific subtask</a:t>
            </a:r>
          </a:p>
          <a:p>
            <a:pPr lvl="1"/>
            <a:r>
              <a:rPr lang="en-US" sz="2000" b="1" i="1" dirty="0"/>
              <a:t>Be modular</a:t>
            </a:r>
            <a:r>
              <a:rPr lang="en-US" sz="2000" b="1" dirty="0"/>
              <a:t>: each function should be (more or less) self-contained</a:t>
            </a:r>
          </a:p>
          <a:p>
            <a:r>
              <a:rPr lang="en-US" dirty="0"/>
              <a:t>We should not use functions to:</a:t>
            </a:r>
          </a:p>
          <a:p>
            <a:pPr lvl="1"/>
            <a:r>
              <a:rPr lang="en-US" sz="2000" b="1" dirty="0"/>
              <a:t>Give a single statement a new name</a:t>
            </a:r>
          </a:p>
          <a:p>
            <a:pPr lvl="1"/>
            <a:r>
              <a:rPr lang="en-US" sz="2000" b="1" dirty="0"/>
              <a:t>Combine unrelated statements</a:t>
            </a:r>
          </a:p>
        </p:txBody>
      </p:sp>
    </p:spTree>
    <p:extLst>
      <p:ext uri="{BB962C8B-B14F-4D97-AF65-F5344CB8AC3E}">
        <p14:creationId xmlns:p14="http://schemas.microsoft.com/office/powerpoint/2010/main" val="363816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 packages a set of statements that perform a task or a computation, gives it a name, so it can be called from other places.</a:t>
            </a:r>
            <a:endParaRPr lang="en-US" dirty="0"/>
          </a:p>
          <a:p>
            <a:r>
              <a:rPr lang="en-US" sz="2400" dirty="0"/>
              <a:t>When a function is called, the program:</a:t>
            </a:r>
          </a:p>
          <a:p>
            <a:pPr marL="971526" lvl="1" indent="-514337">
              <a:buFont typeface="+mj-lt"/>
              <a:buAutoNum type="arabicPeriod"/>
            </a:pPr>
            <a:r>
              <a:rPr lang="en-US" sz="2100" b="1" dirty="0"/>
              <a:t>Pauses execution at the call site</a:t>
            </a:r>
          </a:p>
          <a:p>
            <a:pPr marL="971526" lvl="1" indent="-514337">
              <a:buFont typeface="+mj-lt"/>
              <a:buAutoNum type="arabicPeriod"/>
            </a:pPr>
            <a:r>
              <a:rPr lang="en-US" sz="2100" b="1" dirty="0"/>
              <a:t>Begins executing the </a:t>
            </a:r>
            <a:r>
              <a:rPr lang="en-US" sz="2100" b="1" dirty="0" err="1"/>
              <a:t>callee</a:t>
            </a:r>
            <a:r>
              <a:rPr lang="en-US" sz="2100" b="1" dirty="0"/>
              <a:t> from its beginning</a:t>
            </a:r>
          </a:p>
          <a:p>
            <a:pPr marL="971526" lvl="1" indent="-514337">
              <a:buFont typeface="+mj-lt"/>
              <a:buAutoNum type="arabicPeriod"/>
            </a:pPr>
            <a:r>
              <a:rPr lang="en-US" sz="2100" b="1" dirty="0"/>
              <a:t>When execution of the </a:t>
            </a:r>
            <a:r>
              <a:rPr lang="en-US" sz="2100" b="1" dirty="0" err="1"/>
              <a:t>callee</a:t>
            </a:r>
            <a:r>
              <a:rPr lang="en-US" sz="2100" b="1" dirty="0"/>
              <a:t> is complete, control returns to the caller at the next statement/expression after the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7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671" y="624110"/>
            <a:ext cx="8911687" cy="1280890"/>
          </a:xfrm>
        </p:spPr>
        <p:txBody>
          <a:bodyPr/>
          <a:lstStyle/>
          <a:p>
            <a:r>
              <a:rPr lang="en-US" dirty="0"/>
              <a:t>Function Call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478" y="1697496"/>
            <a:ext cx="8915400" cy="3777622"/>
          </a:xfrm>
        </p:spPr>
        <p:txBody>
          <a:bodyPr/>
          <a:lstStyle/>
          <a:p>
            <a:pPr marL="1024077" lvl="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print(“Line 1”)</a:t>
            </a:r>
          </a:p>
          <a:p>
            <a:pPr marL="1024077" lvl="2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printGreeting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024077" lvl="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print(“Are you ready to begin?")</a:t>
            </a:r>
          </a:p>
          <a:p>
            <a:pPr marL="1024077" lvl="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24077" lvl="2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9724" y="4496580"/>
            <a:ext cx="5701175" cy="142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printGreeting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print("Hello, world!")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print("Welcome to my program.")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print("This is fun!")</a:t>
            </a:r>
          </a:p>
          <a:p>
            <a:pPr lvl="1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48478" y="2379379"/>
            <a:ext cx="812800" cy="101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795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0.00116 L 0.19479 0.3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186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79 0.37338 L 0.28164 0.406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64 0.40648 L 0.17955 0.4435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55 0.44352 L -0.00117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-2213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0.00116 L -0.00052 0.065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a 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square(x):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x*x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print( 1 + square( 3 + 4))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3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ular Callout 13"/>
          <p:cNvSpPr/>
          <p:nvPr>
            <p:custDataLst>
              <p:tags r:id="rId1"/>
            </p:custDataLst>
          </p:nvPr>
        </p:nvSpPr>
        <p:spPr>
          <a:xfrm>
            <a:off x="4876800" y="2663782"/>
            <a:ext cx="1163392" cy="639509"/>
          </a:xfrm>
          <a:prstGeom prst="wedgeRectCallout">
            <a:avLst>
              <a:gd name="adj1" fmla="val -44140"/>
              <a:gd name="adj2" fmla="val -1130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Formal parameter (a variable)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of a function call with arguments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3276601" y="1989787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square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* x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248401" y="200145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square(3 + 4)</a:t>
            </a:r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1600200" y="1884969"/>
            <a:ext cx="1219200" cy="612648"/>
          </a:xfrm>
          <a:prstGeom prst="wedgeRectCallout">
            <a:avLst>
              <a:gd name="adj1" fmla="val 90553"/>
              <a:gd name="adj2" fmla="val -99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 definition</a:t>
            </a:r>
          </a:p>
        </p:txBody>
      </p:sp>
      <p:sp>
        <p:nvSpPr>
          <p:cNvPr id="7" name="Rectangular Callout 6"/>
          <p:cNvSpPr/>
          <p:nvPr>
            <p:custDataLst>
              <p:tags r:id="rId6"/>
            </p:custDataLst>
          </p:nvPr>
        </p:nvSpPr>
        <p:spPr>
          <a:xfrm>
            <a:off x="8458200" y="1989786"/>
            <a:ext cx="2150952" cy="896034"/>
          </a:xfrm>
          <a:prstGeom prst="wedgeRectCallout">
            <a:avLst>
              <a:gd name="adj1" fmla="val -61501"/>
              <a:gd name="adj2" fmla="val -3125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Function call or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function invocation,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the “call site”</a:t>
            </a:r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2362200" y="3509356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expression: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 + square(3 + 4)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 + square(7)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 + 49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7724894" y="369402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Variables:</a:t>
            </a:r>
          </a:p>
          <a:p>
            <a:r>
              <a:rPr lang="en-US" dirty="0"/>
              <a:t>x: 7</a:t>
            </a:r>
          </a:p>
        </p:txBody>
      </p:sp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4914900" y="4042011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return x * x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return 7 * x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return 7 * 7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return 49</a:t>
            </a:r>
          </a:p>
        </p:txBody>
      </p:sp>
      <p:sp>
        <p:nvSpPr>
          <p:cNvPr id="12" name="Left Brace 11"/>
          <p:cNvSpPr/>
          <p:nvPr>
            <p:custDataLst>
              <p:tags r:id="rId10"/>
            </p:custDataLst>
          </p:nvPr>
        </p:nvSpPr>
        <p:spPr>
          <a:xfrm rot="16200000">
            <a:off x="3464065" y="3828116"/>
            <a:ext cx="228600" cy="1225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>
            <p:custDataLst>
              <p:tags r:id="rId11"/>
            </p:custDataLst>
          </p:nvPr>
        </p:nvSpPr>
        <p:spPr>
          <a:xfrm>
            <a:off x="2709208" y="4488288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evaluate this expression</a:t>
            </a:r>
          </a:p>
        </p:txBody>
      </p:sp>
      <p:sp>
        <p:nvSpPr>
          <p:cNvPr id="15" name="Rectangular Callout 14"/>
          <p:cNvSpPr/>
          <p:nvPr>
            <p:custDataLst>
              <p:tags r:id="rId12"/>
            </p:custDataLst>
          </p:nvPr>
        </p:nvSpPr>
        <p:spPr>
          <a:xfrm>
            <a:off x="6424410" y="2730908"/>
            <a:ext cx="1009540" cy="387096"/>
          </a:xfrm>
          <a:prstGeom prst="wedgeRectCallout">
            <a:avLst>
              <a:gd name="adj1" fmla="val 72448"/>
              <a:gd name="adj2" fmla="val -10409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Actual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argument</a:t>
            </a:r>
          </a:p>
        </p:txBody>
      </p:sp>
      <p:sp>
        <p:nvSpPr>
          <p:cNvPr id="17" name="Left Brace 16"/>
          <p:cNvSpPr/>
          <p:nvPr>
            <p:custDataLst>
              <p:tags r:id="rId13"/>
            </p:custDataLst>
          </p:nvPr>
        </p:nvSpPr>
        <p:spPr>
          <a:xfrm>
            <a:off x="4648200" y="4029540"/>
            <a:ext cx="228600" cy="1225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>
            <p:custDataLst>
              <p:tags r:id="rId14"/>
            </p:custDataLst>
          </p:nvPr>
        </p:nvSpPr>
        <p:spPr>
          <a:xfrm rot="16200000">
            <a:off x="7540758" y="1986744"/>
            <a:ext cx="228600" cy="691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  <p:sp>
        <p:nvSpPr>
          <p:cNvPr id="16" name="Rectangle 15"/>
          <p:cNvSpPr/>
          <p:nvPr>
            <p:custDataLst>
              <p:tags r:id="rId16"/>
            </p:custDataLst>
          </p:nvPr>
        </p:nvSpPr>
        <p:spPr>
          <a:xfrm>
            <a:off x="3276601" y="1884969"/>
            <a:ext cx="2114681" cy="75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 animBg="1"/>
      <p:bldP spid="10" grpId="0" build="allAtOnce"/>
      <p:bldP spid="12" grpId="0" animBg="1"/>
      <p:bldP spid="13" grpId="0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a function call with arguments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Evaluate the </a:t>
            </a:r>
            <a:r>
              <a:rPr lang="en-US" dirty="0">
                <a:solidFill>
                  <a:schemeClr val="accent1"/>
                </a:solidFill>
              </a:rPr>
              <a:t>argument(s)</a:t>
            </a:r>
            <a:r>
              <a:rPr lang="en-US" dirty="0"/>
              <a:t>  at the “call site” – the place where we are calling the function from in our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the actual argument’s value to the </a:t>
            </a:r>
            <a:r>
              <a:rPr lang="en-US" dirty="0">
                <a:solidFill>
                  <a:schemeClr val="accent1"/>
                </a:solidFill>
              </a:rPr>
              <a:t>formal parameter(s)</a:t>
            </a:r>
          </a:p>
          <a:p>
            <a:pPr lvl="1"/>
            <a:r>
              <a:rPr lang="en-US" b="1" dirty="0"/>
              <a:t>A </a:t>
            </a:r>
            <a:r>
              <a:rPr lang="en-US" b="1" i="1" dirty="0"/>
              <a:t>new</a:t>
            </a:r>
            <a:r>
              <a:rPr lang="en-US" b="1" dirty="0"/>
              <a:t> variable, not reuse of any existing variable of the same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the </a:t>
            </a:r>
            <a:r>
              <a:rPr lang="en-US" dirty="0">
                <a:solidFill>
                  <a:schemeClr val="accent1"/>
                </a:solidFill>
              </a:rPr>
              <a:t>statements</a:t>
            </a:r>
            <a:r>
              <a:rPr lang="en-US" dirty="0"/>
              <a:t> in the body of the function one by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a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statement:</a:t>
            </a:r>
          </a:p>
          <a:p>
            <a:pPr lvl="1"/>
            <a:r>
              <a:rPr lang="en-US" b="1" dirty="0"/>
              <a:t>Formal parameter variable disappears – exists only during the call!</a:t>
            </a:r>
          </a:p>
          <a:p>
            <a:pPr lvl="1"/>
            <a:r>
              <a:rPr lang="en-US" b="1" dirty="0"/>
              <a:t>The call expression evaluates to the “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  <a:r>
              <a:rPr lang="en-US" b="1" dirty="0"/>
              <a:t>”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4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1709224" y="1828799"/>
            <a:ext cx="4579033" cy="4724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return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– 32) / 9.0 * 5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(cent):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result = cent / 5.0 * 9 + 32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return result</a:t>
            </a:r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139357" y="1828799"/>
            <a:ext cx="40386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1200"/>
              </a:spcAft>
              <a:buClr>
                <a:schemeClr val="accent1"/>
              </a:buClr>
              <a:buFont typeface="Wingdings 3" charset="2"/>
              <a:buChar char=""/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if x &lt; 0: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return – x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return x</a:t>
            </a:r>
          </a:p>
          <a:p>
            <a:pPr marL="0" indent="0">
              <a:buFont typeface="Wingdings 3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 3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77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order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599"/>
            <a:ext cx="9072905" cy="44782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calculate_mpg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miles_driven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gallons):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mpg =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miles_driven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/ gallons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mpg</a:t>
            </a:r>
          </a:p>
          <a:p>
            <a:pPr marL="0" indent="0">
              <a:buNone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mymiles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 500</a:t>
            </a:r>
          </a:p>
          <a:p>
            <a:pPr marL="0" indent="0">
              <a:buNone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mygallons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mpg =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calculate_mpg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mymiles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mygallons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	# 25.0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print(mpg)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mpg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calculate_mpg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US" sz="2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gallons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2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mymiles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	# 0.04!!!!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print(mpg)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4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 with named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599"/>
            <a:ext cx="9072905" cy="4478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calculate_mpg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miles_driven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gallons):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mpg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miles_driven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 gallons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mpg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mymiles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500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mygallons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calculate_mpg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mymiles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mygallons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	# 25.0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print(mpg)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calculate_mpg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gallons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mygallons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miles_driven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mymiles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	#25.0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print(mpg)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3399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50776</TotalTime>
  <Words>626</Words>
  <Application>Microsoft Office PowerPoint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Courier New</vt:lpstr>
      <vt:lpstr>Wingdings 3</vt:lpstr>
      <vt:lpstr>Wisp</vt:lpstr>
      <vt:lpstr>Module 5: Functions – II</vt:lpstr>
      <vt:lpstr>Functions: Review</vt:lpstr>
      <vt:lpstr>Function Call Control Flow</vt:lpstr>
      <vt:lpstr>Execution of a function call with arguments</vt:lpstr>
      <vt:lpstr>Execution of a function call with arguments</vt:lpstr>
      <vt:lpstr>Execution of a function call with arguments</vt:lpstr>
      <vt:lpstr>More examples</vt:lpstr>
      <vt:lpstr>Argument order matters</vt:lpstr>
      <vt:lpstr>Calling function with named arguments</vt:lpstr>
      <vt:lpstr>Functions with default arguments</vt:lpstr>
      <vt:lpstr>Exercise: Modify for-pattern-house.py</vt:lpstr>
      <vt:lpstr>When should we define new functions?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Programming Fundamentals</dc:title>
  <dc:creator>Tanuja Joshi</dc:creator>
  <cp:lastModifiedBy>Richard Lefrandt</cp:lastModifiedBy>
  <cp:revision>347</cp:revision>
  <dcterms:created xsi:type="dcterms:W3CDTF">2017-12-21T17:59:50Z</dcterms:created>
  <dcterms:modified xsi:type="dcterms:W3CDTF">2018-11-01T10:28:34Z</dcterms:modified>
</cp:coreProperties>
</file>